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8346" autoAdjust="0"/>
  </p:normalViewPr>
  <p:slideViewPr>
    <p:cSldViewPr>
      <p:cViewPr varScale="1">
        <p:scale>
          <a:sx n="37" d="100"/>
          <a:sy n="37" d="100"/>
        </p:scale>
        <p:origin x="1458" y="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0ECE8-87D2-47C4-AF24-52D101C3B608}" type="datetimeFigureOut">
              <a:rPr lang="en-CA" smtClean="0"/>
              <a:t>2024-06-18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3EFF2-DBE2-4936-ADA5-E4DD7C464BDA}" type="slidenum">
              <a:rPr lang="en-CA" smtClean="0"/>
              <a:t>‹#›</a:t>
            </a:fld>
            <a:endParaRPr lang="en-CA"/>
          </a:p>
        </p:txBody>
      </p:sp>
    </p:spTree>
    <p:extLst>
      <p:ext uri="{BB962C8B-B14F-4D97-AF65-F5344CB8AC3E}">
        <p14:creationId xmlns:p14="http://schemas.microsoft.com/office/powerpoint/2010/main" val="253845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Introduction</a:t>
            </a:r>
          </a:p>
          <a:p>
            <a:endParaRPr lang="en-CA" dirty="0"/>
          </a:p>
          <a:p>
            <a:r>
              <a:rPr lang="en-CA" dirty="0"/>
              <a:t>Coalition of Hamilton Indigenous Leadership (Indigenous Homelessness – Community Entity; IH-CE)</a:t>
            </a:r>
          </a:p>
          <a:p>
            <a:r>
              <a:rPr lang="en-CA" dirty="0"/>
              <a:t>Victoria Bomberry</a:t>
            </a:r>
          </a:p>
          <a:p>
            <a:r>
              <a:rPr lang="en-CA" dirty="0"/>
              <a:t>Indigenous Data &amp; Policy Analyst</a:t>
            </a:r>
          </a:p>
          <a:p>
            <a:r>
              <a:rPr lang="en-CA" dirty="0"/>
              <a:t>policy@chieladership.com</a:t>
            </a:r>
          </a:p>
          <a:p>
            <a:endParaRPr lang="en-CA" dirty="0"/>
          </a:p>
          <a:p>
            <a:endParaRPr lang="en-CA" dirty="0"/>
          </a:p>
          <a:p>
            <a:r>
              <a:rPr lang="en-CA" dirty="0"/>
              <a:t>City of Hamilton (Designated Community Entity; D-CE)</a:t>
            </a:r>
          </a:p>
          <a:p>
            <a:r>
              <a:rPr lang="en-CA" dirty="0"/>
              <a:t>Shannon </a:t>
            </a:r>
            <a:r>
              <a:rPr lang="en-CA" dirty="0" err="1"/>
              <a:t>Honsberger</a:t>
            </a:r>
            <a:r>
              <a:rPr lang="en-CA" dirty="0"/>
              <a:t>,</a:t>
            </a:r>
          </a:p>
          <a:p>
            <a:r>
              <a:rPr lang="en-CA" dirty="0"/>
              <a:t>Manager – Homelessness Policy &amp; Programs</a:t>
            </a:r>
          </a:p>
          <a:p>
            <a:r>
              <a:rPr lang="en-CA" dirty="0"/>
              <a:t>Shannon.honsberger@hamilton.ca</a:t>
            </a:r>
          </a:p>
          <a:p>
            <a:endParaRPr lang="en-CA" dirty="0"/>
          </a:p>
          <a:p>
            <a:r>
              <a:rPr lang="en-CA" dirty="0"/>
              <a:t>Kelly </a:t>
            </a:r>
            <a:r>
              <a:rPr lang="en-CA" dirty="0" err="1"/>
              <a:t>Coxson</a:t>
            </a:r>
            <a:r>
              <a:rPr lang="en-CA" dirty="0"/>
              <a:t>,</a:t>
            </a:r>
          </a:p>
          <a:p>
            <a:r>
              <a:rPr lang="en-CA" dirty="0"/>
              <a:t>Senior Policy Analyst – Homelessness Policy &amp; Programs</a:t>
            </a:r>
          </a:p>
          <a:p>
            <a:r>
              <a:rPr lang="en-CA" dirty="0"/>
              <a:t>Kelly.coxson@hamilton.ca</a:t>
            </a:r>
          </a:p>
        </p:txBody>
      </p:sp>
      <p:sp>
        <p:nvSpPr>
          <p:cNvPr id="4" name="Slide Number Placeholder 3"/>
          <p:cNvSpPr>
            <a:spLocks noGrp="1"/>
          </p:cNvSpPr>
          <p:nvPr>
            <p:ph type="sldNum" sz="quarter" idx="5"/>
          </p:nvPr>
        </p:nvSpPr>
        <p:spPr/>
        <p:txBody>
          <a:bodyPr/>
          <a:lstStyle/>
          <a:p>
            <a:fld id="{10A3EFF2-DBE2-4936-ADA5-E4DD7C464BDA}" type="slidenum">
              <a:rPr lang="en-CA" smtClean="0"/>
              <a:t>1</a:t>
            </a:fld>
            <a:endParaRPr lang="en-CA"/>
          </a:p>
        </p:txBody>
      </p:sp>
    </p:spTree>
    <p:extLst>
      <p:ext uri="{BB962C8B-B14F-4D97-AF65-F5344CB8AC3E}">
        <p14:creationId xmlns:p14="http://schemas.microsoft.com/office/powerpoint/2010/main" val="119192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CHIL (EC- </a:t>
            </a:r>
            <a:r>
              <a:rPr lang="en-CA" dirty="0" err="1"/>
              <a:t>autochtone</a:t>
            </a:r>
            <a:r>
              <a:rPr lang="en-CA" dirty="0"/>
              <a:t>)</a:t>
            </a:r>
          </a:p>
          <a:p>
            <a:pPr marL="171450" indent="-171450">
              <a:buFontTx/>
              <a:buChar char="-"/>
            </a:pPr>
            <a:r>
              <a:rPr lang="fr-FR" dirty="0"/>
              <a:t>CHIL est une coalition de 6 agences autochtones à Hamilton, avec 4 employés à temps plein, 1 étudiant et 2 employés de projet.</a:t>
            </a:r>
          </a:p>
          <a:p>
            <a:pPr marL="171450" indent="-171450">
              <a:buFontTx/>
              <a:buChar char="-"/>
            </a:pPr>
            <a:r>
              <a:rPr lang="fr-FR" dirty="0"/>
              <a:t>Nous nous inspirons de nos enseignements traditionnels (</a:t>
            </a:r>
            <a:r>
              <a:rPr lang="fr-FR" dirty="0" err="1"/>
              <a:t>Haudenosaunee</a:t>
            </a:r>
            <a:r>
              <a:rPr lang="fr-FR" dirty="0"/>
              <a:t> et </a:t>
            </a:r>
            <a:r>
              <a:rPr lang="fr-FR" dirty="0" err="1"/>
              <a:t>Anishinaabe</a:t>
            </a:r>
            <a:r>
              <a:rPr lang="fr-FR" dirty="0"/>
              <a:t>) pour guider notre travail de leadership dans la prise en charge et le soutien de la communauté autochtone de Hamilton.</a:t>
            </a:r>
          </a:p>
          <a:p>
            <a:pPr marL="171450" indent="-171450">
              <a:buFontTx/>
              <a:buChar char="-"/>
            </a:pPr>
            <a:r>
              <a:rPr lang="fr-FR" dirty="0"/>
              <a:t>Dans l'ensemble de ses portefeuilles, la CHIL gère et investit chaque année environ 5 millions de dollars dans la lutte contre l’itinérance et la pauvreté.</a:t>
            </a:r>
          </a:p>
          <a:p>
            <a:pPr marL="0" indent="0">
              <a:buFontTx/>
              <a:buNone/>
            </a:pPr>
            <a:endParaRPr lang="en-CA" dirty="0"/>
          </a:p>
          <a:p>
            <a:pPr marL="0" indent="0">
              <a:buFontTx/>
              <a:buNone/>
            </a:pPr>
            <a:r>
              <a:rPr lang="en-CA" dirty="0"/>
              <a:t>Ville de Hamilton (EC - </a:t>
            </a:r>
            <a:r>
              <a:rPr lang="en-CA" dirty="0" err="1"/>
              <a:t>désignée</a:t>
            </a:r>
            <a:r>
              <a:rPr lang="en-CA" dirty="0"/>
              <a:t>)</a:t>
            </a:r>
          </a:p>
          <a:p>
            <a:pPr marL="171450" indent="-171450">
              <a:buFontTx/>
              <a:buChar char="-"/>
            </a:pPr>
            <a:r>
              <a:rPr lang="fr-FR" dirty="0"/>
              <a:t>La division des services de logement est un département qui compte environ 100 personnes réparties en plusieurs équipes.</a:t>
            </a:r>
          </a:p>
          <a:p>
            <a:pPr marL="171450" indent="-171450">
              <a:buFontTx/>
              <a:buChar char="-"/>
            </a:pPr>
            <a:r>
              <a:rPr lang="fr-FR" dirty="0"/>
              <a:t>Collectivement, les équipes gèrent le développement, la mise en œuvre et l'évaluation des programmes de logement et de lutte contre le sans-abrisme pour la ville.</a:t>
            </a:r>
          </a:p>
          <a:p>
            <a:pPr marL="171450" indent="-171450">
              <a:buFontTx/>
              <a:buChar char="-"/>
            </a:pPr>
            <a:r>
              <a:rPr lang="fr-FR" dirty="0"/>
              <a:t>Nous avons des équipes dédiées à différentes composantes du sans-abrisme, par exemple des équipes dédiées aux capitaux et aux contrats, aux services d'hébergement d'urgence, à la sensibilisation aux campements et à l'élaboration de politiques.</a:t>
            </a:r>
          </a:p>
          <a:p>
            <a:pPr marL="171450" indent="-171450">
              <a:buFontTx/>
              <a:buChar char="-"/>
            </a:pPr>
            <a:r>
              <a:rPr lang="fr-FR" dirty="0"/>
              <a:t>Je (Kelly) travaille au sein de l'équipe chargée de la politique et de l'accès coordonné. </a:t>
            </a:r>
          </a:p>
          <a:p>
            <a:pPr marL="171450" indent="-171450">
              <a:buFontTx/>
              <a:buChar char="-"/>
            </a:pPr>
            <a:r>
              <a:rPr lang="fr-FR" dirty="0"/>
              <a:t>Nous pouvons également faire appel à d'autres ressources et divisions municipales.  Notre portefeuille de lutte contre le sans-abrisme est financé par une combinaison d'impôts municipaux et d'initiatives de financement provinciales et fédérales.</a:t>
            </a:r>
          </a:p>
          <a:p>
            <a:pPr marL="0" indent="0">
              <a:buFontTx/>
              <a:buNone/>
            </a:pPr>
            <a:endParaRPr lang="fr-FR" dirty="0"/>
          </a:p>
          <a:p>
            <a:pPr marL="0" indent="0">
              <a:buFontTx/>
              <a:buNone/>
            </a:pPr>
            <a:r>
              <a:rPr lang="fr-FR" dirty="0"/>
              <a:t>Les relations</a:t>
            </a:r>
          </a:p>
          <a:p>
            <a:pPr marL="171450" indent="-171450">
              <a:buFontTx/>
              <a:buChar char="-"/>
            </a:pPr>
            <a:r>
              <a:rPr lang="fr-FR" dirty="0"/>
              <a:t>Reconnaître le déséquilibre des pouvoirs et des ressources entre les entités nécessite des investissements prudents et intentionnels de part et d'autre.</a:t>
            </a:r>
          </a:p>
          <a:p>
            <a:pPr marL="171450" indent="-171450">
              <a:buFontTx/>
              <a:buChar char="-"/>
            </a:pPr>
            <a:r>
              <a:rPr lang="fr-FR" dirty="0"/>
              <a:t>Nous avons travaillé dans le cadre de multiples initiatives de financement à travers de nombreux changements de personnel et de direction pour veiller à ce que notre relation soit nourrie par des principes de respect, de réciprocité et de responsabilité partagée afin de traiter et de prévenir l'itinérance à Hamilton.</a:t>
            </a:r>
            <a:endParaRPr lang="en-CA" dirty="0"/>
          </a:p>
        </p:txBody>
      </p:sp>
      <p:sp>
        <p:nvSpPr>
          <p:cNvPr id="4" name="Slide Number Placeholder 3"/>
          <p:cNvSpPr>
            <a:spLocks noGrp="1"/>
          </p:cNvSpPr>
          <p:nvPr>
            <p:ph type="sldNum" sz="quarter" idx="5"/>
          </p:nvPr>
        </p:nvSpPr>
        <p:spPr/>
        <p:txBody>
          <a:bodyPr/>
          <a:lstStyle/>
          <a:p>
            <a:fld id="{10A3EFF2-DBE2-4936-ADA5-E4DD7C464BDA}" type="slidenum">
              <a:rPr lang="en-CA" smtClean="0"/>
              <a:t>2</a:t>
            </a:fld>
            <a:endParaRPr lang="en-CA"/>
          </a:p>
        </p:txBody>
      </p:sp>
    </p:spTree>
    <p:extLst>
      <p:ext uri="{BB962C8B-B14F-4D97-AF65-F5344CB8AC3E}">
        <p14:creationId xmlns:p14="http://schemas.microsoft.com/office/powerpoint/2010/main" val="586424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Histoire</a:t>
            </a:r>
          </a:p>
          <a:p>
            <a:r>
              <a:rPr lang="fr-FR" dirty="0"/>
              <a:t>-Les peuples autochtones sont surreprésentés dans le système d'aide à l’itinérance de Hamilton.</a:t>
            </a:r>
          </a:p>
          <a:p>
            <a:r>
              <a:rPr lang="fr-FR" dirty="0"/>
              <a:t>-Les expériences d’itinérance autochtones et d'autres formes d'exclusion sociale sont des héritages coloniaux.</a:t>
            </a:r>
          </a:p>
          <a:p>
            <a:r>
              <a:rPr lang="fr-FR" dirty="0"/>
              <a:t>-Les causes de l’itinérance autochtone proviennent d'une histoire profonde avec des impacts contemporains qui doivent être pris en compte dans notre travail.</a:t>
            </a:r>
          </a:p>
          <a:p>
            <a:r>
              <a:rPr lang="fr-FR" dirty="0"/>
              <a:t>-L'interconnexion du colonialisme, des pensionnats, des traumatismes intergénérationnels et de la marginalisation sociale et économique continue est le moteur de notre action pour lutter contre l'itinérance autochtone à Hamilton.</a:t>
            </a:r>
            <a:endParaRPr lang="en-CA" dirty="0"/>
          </a:p>
          <a:p>
            <a:endParaRPr lang="en-CA" dirty="0"/>
          </a:p>
          <a:p>
            <a:r>
              <a:rPr lang="fr-FR" dirty="0"/>
              <a:t>Réconciliation</a:t>
            </a:r>
          </a:p>
          <a:p>
            <a:r>
              <a:rPr lang="fr-FR" dirty="0"/>
              <a:t>-L'unité des relations avec les autochtones de la ville de Hamilton gère la stratégie urbaine pour les autochtones de Hamilton, qui définit les actions et les responsabilités.</a:t>
            </a:r>
          </a:p>
          <a:p>
            <a:r>
              <a:rPr lang="fr-FR" dirty="0"/>
              <a:t>-Il existe un engagement à l'échelle de la ville en faveur de la réconciliation, que nous mettons en œuvre au sein des services de logement par le biais de notre travail et de notre partenariat avec CHIL. </a:t>
            </a:r>
          </a:p>
          <a:p>
            <a:r>
              <a:rPr lang="fr-FR" dirty="0"/>
              <a:t>-Cela implique de travailler en étroite collaboration avec CHIL dans tous les domaines de notre division - prestation de services, élaboration et évaluation des politiques, et planification stratégique.</a:t>
            </a:r>
            <a:endParaRPr lang="en-CA" dirty="0"/>
          </a:p>
          <a:p>
            <a:endParaRPr lang="en-CA" dirty="0"/>
          </a:p>
          <a:p>
            <a:r>
              <a:rPr lang="fr-FR" dirty="0"/>
              <a:t>Un engagement permanent</a:t>
            </a:r>
          </a:p>
          <a:p>
            <a:r>
              <a:rPr lang="fr-FR" dirty="0"/>
              <a:t>-Notre relation avec la ville a connu de nombreux changements, qu'il s'agisse d'initiatives de financement (de SPLI à Vers un chez-soi) ou de changements de personnel et de direction.</a:t>
            </a:r>
          </a:p>
          <a:p>
            <a:r>
              <a:rPr lang="fr-FR" dirty="0"/>
              <a:t>-Bien que notre relation ait débuté il y a plusieurs décennies, elle nécessite un engagement permanent et un investissement intentionnel de la part des deux parties pour maintenir une relation respectueuse et réciproque.</a:t>
            </a:r>
          </a:p>
          <a:p>
            <a:r>
              <a:rPr lang="fr-FR" dirty="0"/>
              <a:t>-Nous entretenons cette relation au niveau de la direction en ayant des discussions individuelles d'entité à entité afin de vérifier continuellement l'état d'avancement des travaux et de rechercher des occasions de se soutenir mutuellement.</a:t>
            </a:r>
            <a:endParaRPr lang="en-CA" dirty="0"/>
          </a:p>
        </p:txBody>
      </p:sp>
      <p:sp>
        <p:nvSpPr>
          <p:cNvPr id="4" name="Slide Number Placeholder 3"/>
          <p:cNvSpPr>
            <a:spLocks noGrp="1"/>
          </p:cNvSpPr>
          <p:nvPr>
            <p:ph type="sldNum" sz="quarter" idx="5"/>
          </p:nvPr>
        </p:nvSpPr>
        <p:spPr/>
        <p:txBody>
          <a:bodyPr/>
          <a:lstStyle/>
          <a:p>
            <a:fld id="{10A3EFF2-DBE2-4936-ADA5-E4DD7C464BDA}" type="slidenum">
              <a:rPr lang="en-CA" smtClean="0"/>
              <a:t>3</a:t>
            </a:fld>
            <a:endParaRPr lang="en-CA"/>
          </a:p>
        </p:txBody>
      </p:sp>
    </p:spTree>
    <p:extLst>
      <p:ext uri="{BB962C8B-B14F-4D97-AF65-F5344CB8AC3E}">
        <p14:creationId xmlns:p14="http://schemas.microsoft.com/office/powerpoint/2010/main" val="79750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Investissements</a:t>
            </a:r>
          </a:p>
          <a:p>
            <a:r>
              <a:rPr lang="fr-FR" dirty="0"/>
              <a:t>-L'un des investissements les plus importants pour notre partenariat a été l'engagement de la ville d'investir 20 % des fonds et des ressources destinés à la lutte contre l’itinérance dans la communauté autochtone</a:t>
            </a:r>
          </a:p>
          <a:p>
            <a:r>
              <a:rPr lang="fr-FR" dirty="0"/>
              <a:t>-Cet investissement comprend des fonds, tels que Reaching Home, ainsi que des ressources, telles que les allocations de logement financées par l'allocation de logement Canada-Ontario.</a:t>
            </a:r>
          </a:p>
          <a:p>
            <a:r>
              <a:rPr lang="fr-FR" dirty="0"/>
              <a:t>-Cet investissement a permis d'augmenter les fonds de fonctionnement de la CHIL afin d'embaucher et de maintenir le personnel ainsi que d'augmenter les programmes et les soutiens pour l’itinérance dirigés par les autochtones</a:t>
            </a:r>
          </a:p>
          <a:p>
            <a:r>
              <a:rPr lang="fr-FR" dirty="0"/>
              <a:t>-.Il est important de noter que cet investissement est structuré de manière à renforcer le leadership et l'autonomie des autochtones.  Le financement est alloué de manière à ce que  CHIL reçoive le financement et que les allocations soient dirigées par l'expertise du Conseil consultatif de la communauté autochtone et éclairées par l'étendue des connaissances de notre Conseil d'administration.</a:t>
            </a:r>
            <a:endParaRPr lang="en-CA" dirty="0"/>
          </a:p>
          <a:p>
            <a:endParaRPr lang="en-CA" dirty="0"/>
          </a:p>
          <a:p>
            <a:r>
              <a:rPr lang="en-CA" dirty="0" err="1"/>
              <a:t>Changements</a:t>
            </a:r>
            <a:r>
              <a:rPr lang="en-CA" dirty="0"/>
              <a:t> internes</a:t>
            </a:r>
          </a:p>
          <a:p>
            <a:pPr marL="0" indent="0">
              <a:buFontTx/>
              <a:buNone/>
            </a:pPr>
            <a:r>
              <a:rPr lang="fr-FR" sz="1200" dirty="0">
                <a:solidFill>
                  <a:srgbClr val="000000"/>
                </a:solidFill>
                <a:effectLst/>
                <a:latin typeface="Arial" panose="020B0604020202020204" pitchFamily="34" charset="0"/>
                <a:ea typeface="Times New Roman" panose="02020603050405020304" pitchFamily="18" charset="0"/>
              </a:rPr>
              <a:t>L'équipe chargée des politiques et programmes de lutte contre l'itinérance s'efforce d'intégrer dans son travail des pratiques qui renforcent ses relations et son partenariat avec la CHIL. </a:t>
            </a:r>
          </a:p>
          <a:p>
            <a:pPr marL="0" indent="0">
              <a:buFontTx/>
              <a:buNone/>
            </a:pPr>
            <a:r>
              <a:rPr lang="fr-FR" sz="1200" dirty="0">
                <a:solidFill>
                  <a:srgbClr val="000000"/>
                </a:solidFill>
                <a:effectLst/>
                <a:latin typeface="Arial" panose="020B0604020202020204" pitchFamily="34" charset="0"/>
                <a:ea typeface="Times New Roman" panose="02020603050405020304" pitchFamily="18" charset="0"/>
              </a:rPr>
              <a:t>-En commençant par l'intégration des nouveaux employés, nous soulignons l'importance de nos partenariats avec la communauté autochtone et organisons des réunions de présentation entre les nouveaux employés et CHIL. </a:t>
            </a:r>
          </a:p>
          <a:p>
            <a:pPr marL="0" indent="0">
              <a:buFontTx/>
              <a:buNone/>
            </a:pPr>
            <a:r>
              <a:rPr lang="fr-FR" sz="1200" dirty="0">
                <a:solidFill>
                  <a:srgbClr val="000000"/>
                </a:solidFill>
                <a:effectLst/>
                <a:latin typeface="Arial" panose="020B0604020202020204" pitchFamily="34" charset="0"/>
                <a:ea typeface="Times New Roman" panose="02020603050405020304" pitchFamily="18" charset="0"/>
              </a:rPr>
              <a:t>-Nous essayons également de structurer les discussions internes de manière à toujours nous demander en quoi notre travail a un impact sur les peuples autochtones ou devrait impliquer des partenaires autochtones.</a:t>
            </a:r>
          </a:p>
          <a:p>
            <a:pPr marL="0" indent="0">
              <a:buFontTx/>
              <a:buNone/>
            </a:pPr>
            <a:r>
              <a:rPr lang="fr-FR" sz="1200" dirty="0">
                <a:solidFill>
                  <a:srgbClr val="000000"/>
                </a:solidFill>
                <a:effectLst/>
                <a:latin typeface="Arial" panose="020B0604020202020204" pitchFamily="34" charset="0"/>
                <a:ea typeface="Times New Roman" panose="02020603050405020304" pitchFamily="18" charset="0"/>
              </a:rPr>
              <a:t>-Il s'agit d'un engagement interne permanent à être des partenaires respectueux et à continuer d'apprendre et de réfléchir.</a:t>
            </a:r>
            <a:endParaRPr lang="en-CA" dirty="0"/>
          </a:p>
          <a:p>
            <a:endParaRPr lang="en-CA" dirty="0"/>
          </a:p>
          <a:p>
            <a:r>
              <a:rPr lang="en-CA" dirty="0" err="1"/>
              <a:t>Changements</a:t>
            </a:r>
            <a:r>
              <a:rPr lang="en-CA" dirty="0"/>
              <a:t> </a:t>
            </a:r>
            <a:r>
              <a:rPr lang="en-CA" dirty="0" err="1"/>
              <a:t>systémiques</a:t>
            </a:r>
            <a:endParaRPr lang="en-CA" dirty="0"/>
          </a:p>
          <a:p>
            <a:pPr marL="171450" indent="-171450">
              <a:buFontTx/>
              <a:buChar char="-"/>
            </a:pPr>
            <a:r>
              <a:rPr lang="fr-FR" sz="1200" dirty="0">
                <a:solidFill>
                  <a:srgbClr val="000000"/>
                </a:solidFill>
                <a:effectLst/>
                <a:latin typeface="Arial" panose="020B0604020202020204" pitchFamily="34" charset="0"/>
                <a:ea typeface="Times New Roman" panose="02020603050405020304" pitchFamily="18" charset="0"/>
              </a:rPr>
              <a:t>Nous organisons régulièrement des réunions au niveau des directeurs, des gestionnaires et des responsables politiques sur les investissements, la planification et la prestation de services. Nous accueillons volontiers les représentants autochtones et leur faisons une place dans les tables de décision dirigées par la ville. Notre table de coordination des abris d'urgence est composée de dirigeants d'abris et de dirigeants d'agences autochtones, en reconnaissance du fait que même s'il n'y a pas d'abris d'urgence dirigés par des autochtones à Hamilton, nous bénéficions tous des connaissances autochtones lors de la prise de décisions.</a:t>
            </a:r>
          </a:p>
          <a:p>
            <a:pPr marL="171450" indent="-171450">
              <a:buFontTx/>
              <a:buChar char="-"/>
            </a:pPr>
            <a:r>
              <a:rPr lang="fr-FR" sz="1200" dirty="0">
                <a:solidFill>
                  <a:srgbClr val="000000"/>
                </a:solidFill>
                <a:effectLst/>
                <a:latin typeface="Arial" panose="020B0604020202020204" pitchFamily="34" charset="0"/>
                <a:ea typeface="Times New Roman" panose="02020603050405020304" pitchFamily="18" charset="0"/>
              </a:rPr>
              <a:t>Lorsque nous travaillons sur les exigences en matière de financement et de rapports, comme le Reaching Home Community Homelessness Report, nous demandons l'avis de la CHIL, mais nous nous efforçons de faire le gros du travail en rédigeant les rapports à l'aide d'informations provenant de projets antérieurs avec la communauté autochtone, ce qui réduit ensuite le fardeau de CHIL et du conseil consultatif de la communauté autochtone lorsqu'ils examinent et approuvent les rapports</a:t>
            </a:r>
          </a:p>
          <a:p>
            <a:pPr marL="171450" indent="-171450">
              <a:buFontTx/>
              <a:buChar char="-"/>
            </a:pPr>
            <a:r>
              <a:rPr lang="fr-FR" sz="1200" dirty="0">
                <a:solidFill>
                  <a:srgbClr val="000000"/>
                </a:solidFill>
                <a:effectLst/>
                <a:latin typeface="Arial" panose="020B0604020202020204" pitchFamily="34" charset="0"/>
                <a:ea typeface="Times New Roman" panose="02020603050405020304" pitchFamily="18" charset="0"/>
              </a:rPr>
              <a:t>.Il y a quelques années, nous nous sommes engagés dans un projet "90 jours d'action" en partenariat avec CHIL, où nous avons formalisé un nouveau modèle d'accès coordonné qui donne la priorité aux membres de la communauté autochtone pour les soutiens liés au logement. Ce modèle ne se contente pas de donner la priorité aux personnes autochtones, il offre également une certaine souplesse en ce qui concerne les exigences en matière de confidentialité et d'évaluation, sur la base des recommandations de la communauté indigène. Notre secteur dispose ainsi d'une structure claire pour l'allocation des ressources afin de mieux soutenir les personnes autochtones sans domicile.</a:t>
            </a:r>
          </a:p>
          <a:p>
            <a:pPr marL="171450" indent="-171450">
              <a:buFontTx/>
              <a:buChar char="-"/>
            </a:pPr>
            <a:r>
              <a:rPr lang="fr-FR" sz="1200" dirty="0">
                <a:solidFill>
                  <a:srgbClr val="000000"/>
                </a:solidFill>
                <a:effectLst/>
                <a:latin typeface="Arial" panose="020B0604020202020204" pitchFamily="34" charset="0"/>
                <a:ea typeface="Times New Roman" panose="02020603050405020304" pitchFamily="18" charset="0"/>
              </a:rPr>
              <a:t>Les communications sont claires à chaque table du système : la prise en charge et la prévention de l'absence de chez-soi chez les autochtones est une priorité.</a:t>
            </a:r>
          </a:p>
          <a:p>
            <a:pPr marL="628650" lvl="1" indent="-171450">
              <a:buFontTx/>
              <a:buChar char="-"/>
            </a:pPr>
            <a:r>
              <a:rPr lang="fr-FR" dirty="0">
                <a:solidFill>
                  <a:srgbClr val="000000"/>
                </a:solidFill>
                <a:effectLst/>
                <a:latin typeface="Arial" panose="020B0604020202020204" pitchFamily="34" charset="0"/>
              </a:rPr>
              <a:t>-Exemple : Les peuples autochtones sont prioritaires lors des conférences de cas.</a:t>
            </a:r>
            <a:endParaRPr lang="en-CA" dirty="0"/>
          </a:p>
        </p:txBody>
      </p:sp>
      <p:sp>
        <p:nvSpPr>
          <p:cNvPr id="4" name="Slide Number Placeholder 3"/>
          <p:cNvSpPr>
            <a:spLocks noGrp="1"/>
          </p:cNvSpPr>
          <p:nvPr>
            <p:ph type="sldNum" sz="quarter" idx="5"/>
          </p:nvPr>
        </p:nvSpPr>
        <p:spPr/>
        <p:txBody>
          <a:bodyPr/>
          <a:lstStyle/>
          <a:p>
            <a:fld id="{10A3EFF2-DBE2-4936-ADA5-E4DD7C464BDA}" type="slidenum">
              <a:rPr lang="en-CA" smtClean="0"/>
              <a:t>4</a:t>
            </a:fld>
            <a:endParaRPr lang="en-CA"/>
          </a:p>
        </p:txBody>
      </p:sp>
    </p:spTree>
    <p:extLst>
      <p:ext uri="{BB962C8B-B14F-4D97-AF65-F5344CB8AC3E}">
        <p14:creationId xmlns:p14="http://schemas.microsoft.com/office/powerpoint/2010/main" val="1699518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L'itinérance n'est pas un phénomène stagnant et le fait d'être partenaires dans ce travail exige que nous ayons une discussion ouverte et honnête les uns avec les autres.</a:t>
            </a:r>
          </a:p>
          <a:p>
            <a:endParaRPr lang="fr-FR" dirty="0"/>
          </a:p>
          <a:p>
            <a:r>
              <a:rPr lang="fr-FR" dirty="0"/>
              <a:t>-L'une de nos initiatives les plus récentes est un projet de recherche-action sur le sans-abrisme </a:t>
            </a:r>
            <a:r>
              <a:rPr lang="fr-FR" dirty="0" err="1"/>
              <a:t>chronique.Nous</a:t>
            </a:r>
            <a:r>
              <a:rPr lang="fr-FR" dirty="0"/>
              <a:t> développons une capacité culturelle indigène et un cadre de responsabilité afin de garantir que chaque organisation de notre système a la capacité de comprendre et de répondre à l’itinérance autochtone.</a:t>
            </a:r>
          </a:p>
          <a:p>
            <a:r>
              <a:rPr lang="fr-FR" dirty="0"/>
              <a:t>-Cela comprendra une formation pour comprendre et répondre aux causes uniques d’itinérance autochtone, telles que les traumatismes intergénérationnels.</a:t>
            </a:r>
          </a:p>
          <a:p>
            <a:r>
              <a:rPr lang="fr-FR" dirty="0"/>
              <a:t>-Le cadre développe un processus d'évaluation autochtone et un programme de formation pour le système d'aide aux sans-abri de Hamilton qui est adapté aux différents rôles - leadership, travailleurs de première ligne, gestionnaires, etc.</a:t>
            </a:r>
          </a:p>
          <a:p>
            <a:r>
              <a:rPr lang="fr-FR" dirty="0"/>
              <a:t>-Nous développons également une stratégie de gouvernance et de gestion des données autochtones.</a:t>
            </a:r>
          </a:p>
          <a:p>
            <a:r>
              <a:rPr lang="fr-FR" dirty="0"/>
              <a:t>-Cette stratégie tient compte de l'historique de l'utilisation des données à l'encontre des peuples et des communautés indigènes, ce qui a entraîné méfiance et désengagement.</a:t>
            </a:r>
          </a:p>
          <a:p>
            <a:r>
              <a:rPr lang="fr-FR" dirty="0"/>
              <a:t>-Le financement ARCH nous a permis d'embaucher deux nouveaux membres de l'équipe afin d'accélérer ce travail et de partager nos progrès avec tout le monde au fur et à mesure.</a:t>
            </a:r>
          </a:p>
          <a:p>
            <a:r>
              <a:rPr lang="fr-FR" dirty="0"/>
              <a:t>-Il ne s'agit là que de quelques exemples pratiques de la manière dont nous travaillons dans le cadre du programme Vers un chez-soi d'entité à entité. Nous sommes toujours heureux de discuter individuellement avec d'autres communautés - contactez-nous.</a:t>
            </a:r>
            <a:endParaRPr lang="en-CA" dirty="0"/>
          </a:p>
        </p:txBody>
      </p:sp>
      <p:sp>
        <p:nvSpPr>
          <p:cNvPr id="4" name="Slide Number Placeholder 3"/>
          <p:cNvSpPr>
            <a:spLocks noGrp="1"/>
          </p:cNvSpPr>
          <p:nvPr>
            <p:ph type="sldNum" sz="quarter" idx="5"/>
          </p:nvPr>
        </p:nvSpPr>
        <p:spPr/>
        <p:txBody>
          <a:bodyPr/>
          <a:lstStyle/>
          <a:p>
            <a:fld id="{10A3EFF2-DBE2-4936-ADA5-E4DD7C464BDA}" type="slidenum">
              <a:rPr lang="en-CA" smtClean="0"/>
              <a:t>5</a:t>
            </a:fld>
            <a:endParaRPr lang="en-CA"/>
          </a:p>
        </p:txBody>
      </p:sp>
    </p:spTree>
    <p:extLst>
      <p:ext uri="{BB962C8B-B14F-4D97-AF65-F5344CB8AC3E}">
        <p14:creationId xmlns:p14="http://schemas.microsoft.com/office/powerpoint/2010/main" val="358690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2.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20584" y="913665"/>
            <a:ext cx="13736325" cy="8344635"/>
            <a:chOff x="0" y="0"/>
            <a:chExt cx="3421282" cy="2078383"/>
          </a:xfrm>
        </p:grpSpPr>
        <p:sp>
          <p:nvSpPr>
            <p:cNvPr id="3" name="Freeform 3"/>
            <p:cNvSpPr/>
            <p:nvPr/>
          </p:nvSpPr>
          <p:spPr>
            <a:xfrm>
              <a:off x="0" y="0"/>
              <a:ext cx="3421281" cy="2078383"/>
            </a:xfrm>
            <a:custGeom>
              <a:avLst/>
              <a:gdLst/>
              <a:ahLst/>
              <a:cxnLst/>
              <a:rect l="l" t="t" r="r" b="b"/>
              <a:pathLst>
                <a:path w="3421281" h="2078383">
                  <a:moveTo>
                    <a:pt x="0" y="0"/>
                  </a:moveTo>
                  <a:lnTo>
                    <a:pt x="3421281" y="0"/>
                  </a:lnTo>
                  <a:lnTo>
                    <a:pt x="3421281" y="2078383"/>
                  </a:lnTo>
                  <a:lnTo>
                    <a:pt x="0" y="2078383"/>
                  </a:lnTo>
                  <a:close/>
                </a:path>
              </a:pathLst>
            </a:custGeom>
            <a:solidFill>
              <a:srgbClr val="FFCC00"/>
            </a:solidFill>
          </p:spPr>
          <p:txBody>
            <a:bodyPr/>
            <a:lstStyle/>
            <a:p>
              <a:endParaRPr lang="en-CA"/>
            </a:p>
          </p:txBody>
        </p:sp>
        <p:sp>
          <p:nvSpPr>
            <p:cNvPr id="4" name="TextBox 4"/>
            <p:cNvSpPr txBox="1"/>
            <p:nvPr/>
          </p:nvSpPr>
          <p:spPr>
            <a:xfrm>
              <a:off x="0" y="-66675"/>
              <a:ext cx="3421282" cy="2145058"/>
            </a:xfrm>
            <a:prstGeom prst="rect">
              <a:avLst/>
            </a:prstGeom>
          </p:spPr>
          <p:txBody>
            <a:bodyPr lIns="50800" tIns="50800" rIns="50800" bIns="50800" rtlCol="0" anchor="ctr"/>
            <a:lstStyle/>
            <a:p>
              <a:pPr algn="ctr">
                <a:lnSpc>
                  <a:spcPts val="3683"/>
                </a:lnSpc>
              </a:pPr>
              <a:endParaRPr/>
            </a:p>
          </p:txBody>
        </p:sp>
      </p:grpSp>
      <p:sp>
        <p:nvSpPr>
          <p:cNvPr id="5" name="Freeform 5"/>
          <p:cNvSpPr/>
          <p:nvPr/>
        </p:nvSpPr>
        <p:spPr>
          <a:xfrm>
            <a:off x="2712043" y="913665"/>
            <a:ext cx="5847822" cy="8016411"/>
          </a:xfrm>
          <a:custGeom>
            <a:avLst/>
            <a:gdLst/>
            <a:ahLst/>
            <a:cxnLst/>
            <a:rect l="l" t="t" r="r" b="b"/>
            <a:pathLst>
              <a:path w="5847822" h="8016411">
                <a:moveTo>
                  <a:pt x="0" y="0"/>
                </a:moveTo>
                <a:lnTo>
                  <a:pt x="5847823" y="0"/>
                </a:lnTo>
                <a:lnTo>
                  <a:pt x="5847823" y="8016411"/>
                </a:lnTo>
                <a:lnTo>
                  <a:pt x="0" y="8016411"/>
                </a:lnTo>
                <a:lnTo>
                  <a:pt x="0" y="0"/>
                </a:lnTo>
                <a:close/>
              </a:path>
            </a:pathLst>
          </a:custGeom>
          <a:blipFill>
            <a:blip r:embed="rId3">
              <a:extLst>
                <a:ext uri="{96DAC541-7B7A-43D3-8B79-37D633B846F1}">
                  <asvg:svgBlip xmlns:asvg="http://schemas.microsoft.com/office/drawing/2016/SVG/main" r:embed="rId4"/>
                </a:ext>
              </a:extLst>
            </a:blip>
            <a:stretch>
              <a:fillRect l="-37083"/>
            </a:stretch>
          </a:blipFill>
        </p:spPr>
        <p:txBody>
          <a:bodyPr/>
          <a:lstStyle/>
          <a:p>
            <a:endParaRPr lang="en-CA"/>
          </a:p>
        </p:txBody>
      </p:sp>
      <p:grpSp>
        <p:nvGrpSpPr>
          <p:cNvPr id="6" name="Group 6"/>
          <p:cNvGrpSpPr/>
          <p:nvPr/>
        </p:nvGrpSpPr>
        <p:grpSpPr>
          <a:xfrm>
            <a:off x="821946" y="1192157"/>
            <a:ext cx="7459428" cy="745942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8" name="TextBox 8"/>
            <p:cNvSpPr txBox="1"/>
            <p:nvPr/>
          </p:nvSpPr>
          <p:spPr>
            <a:xfrm>
              <a:off x="76200" y="66675"/>
              <a:ext cx="660400" cy="669925"/>
            </a:xfrm>
            <a:prstGeom prst="rect">
              <a:avLst/>
            </a:prstGeom>
          </p:spPr>
          <p:txBody>
            <a:bodyPr lIns="50800" tIns="50800" rIns="50800" bIns="50800" rtlCol="0" anchor="ctr"/>
            <a:lstStyle/>
            <a:p>
              <a:pPr algn="ctr">
                <a:lnSpc>
                  <a:spcPts val="700"/>
                </a:lnSpc>
                <a:spcBef>
                  <a:spcPct val="0"/>
                </a:spcBef>
              </a:pPr>
              <a:endParaRPr/>
            </a:p>
          </p:txBody>
        </p:sp>
      </p:grpSp>
      <p:grpSp>
        <p:nvGrpSpPr>
          <p:cNvPr id="9" name="Group 9"/>
          <p:cNvGrpSpPr/>
          <p:nvPr/>
        </p:nvGrpSpPr>
        <p:grpSpPr>
          <a:xfrm>
            <a:off x="985771" y="1355982"/>
            <a:ext cx="7131778" cy="713177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00"/>
            </a:solidFill>
          </p:spPr>
          <p:txBody>
            <a:bodyPr/>
            <a:lstStyle/>
            <a:p>
              <a:endParaRPr lang="en-CA"/>
            </a:p>
          </p:txBody>
        </p:sp>
        <p:sp>
          <p:nvSpPr>
            <p:cNvPr id="11" name="TextBox 11"/>
            <p:cNvSpPr txBox="1"/>
            <p:nvPr/>
          </p:nvSpPr>
          <p:spPr>
            <a:xfrm>
              <a:off x="76200" y="66675"/>
              <a:ext cx="660400" cy="669925"/>
            </a:xfrm>
            <a:prstGeom prst="rect">
              <a:avLst/>
            </a:prstGeom>
          </p:spPr>
          <p:txBody>
            <a:bodyPr lIns="50800" tIns="50800" rIns="50800" bIns="50800" rtlCol="0" anchor="ctr"/>
            <a:lstStyle/>
            <a:p>
              <a:pPr algn="ctr">
                <a:lnSpc>
                  <a:spcPts val="700"/>
                </a:lnSpc>
                <a:spcBef>
                  <a:spcPct val="0"/>
                </a:spcBef>
              </a:pPr>
              <a:endParaRPr/>
            </a:p>
          </p:txBody>
        </p:sp>
      </p:grpSp>
      <p:grpSp>
        <p:nvGrpSpPr>
          <p:cNvPr id="12" name="Group 12"/>
          <p:cNvGrpSpPr>
            <a:grpSpLocks noChangeAspect="1"/>
          </p:cNvGrpSpPr>
          <p:nvPr/>
        </p:nvGrpSpPr>
        <p:grpSpPr>
          <a:xfrm>
            <a:off x="1485595" y="1855818"/>
            <a:ext cx="6132130" cy="6132105"/>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3801" r="-46197"/>
              </a:stretch>
            </a:blipFill>
          </p:spPr>
          <p:txBody>
            <a:bodyPr/>
            <a:lstStyle/>
            <a:p>
              <a:endParaRPr lang="en-CA"/>
            </a:p>
          </p:txBody>
        </p:sp>
      </p:grpSp>
      <p:sp>
        <p:nvSpPr>
          <p:cNvPr id="14" name="AutoShape 14"/>
          <p:cNvSpPr/>
          <p:nvPr/>
        </p:nvSpPr>
        <p:spPr>
          <a:xfrm rot="-5400000">
            <a:off x="-658653" y="1356351"/>
            <a:ext cx="3374706" cy="0"/>
          </a:xfrm>
          <a:prstGeom prst="line">
            <a:avLst/>
          </a:prstGeom>
          <a:ln w="47625" cap="flat">
            <a:solidFill>
              <a:srgbClr val="000000"/>
            </a:solidFill>
            <a:prstDash val="solid"/>
            <a:headEnd type="none" w="sm" len="sm"/>
            <a:tailEnd type="none" w="sm" len="sm"/>
          </a:ln>
        </p:spPr>
        <p:txBody>
          <a:bodyPr/>
          <a:lstStyle/>
          <a:p>
            <a:endParaRPr lang="en-CA"/>
          </a:p>
        </p:txBody>
      </p:sp>
      <p:sp>
        <p:nvSpPr>
          <p:cNvPr id="15" name="AutoShape 15"/>
          <p:cNvSpPr/>
          <p:nvPr/>
        </p:nvSpPr>
        <p:spPr>
          <a:xfrm rot="-5400000">
            <a:off x="-505058" y="8729429"/>
            <a:ext cx="3067517" cy="0"/>
          </a:xfrm>
          <a:prstGeom prst="line">
            <a:avLst/>
          </a:prstGeom>
          <a:ln w="47625" cap="flat">
            <a:solidFill>
              <a:srgbClr val="000000"/>
            </a:solidFill>
            <a:prstDash val="solid"/>
            <a:headEnd type="none" w="sm" len="sm"/>
            <a:tailEnd type="none" w="sm" len="sm"/>
          </a:ln>
        </p:spPr>
        <p:txBody>
          <a:bodyPr/>
          <a:lstStyle/>
          <a:p>
            <a:endParaRPr lang="en-CA"/>
          </a:p>
        </p:txBody>
      </p:sp>
      <p:sp>
        <p:nvSpPr>
          <p:cNvPr id="16" name="Freeform 16"/>
          <p:cNvSpPr/>
          <p:nvPr/>
        </p:nvSpPr>
        <p:spPr>
          <a:xfrm>
            <a:off x="14499000" y="8858156"/>
            <a:ext cx="871756" cy="143840"/>
          </a:xfrm>
          <a:custGeom>
            <a:avLst/>
            <a:gdLst/>
            <a:ahLst/>
            <a:cxnLst/>
            <a:rect l="l" t="t" r="r" b="b"/>
            <a:pathLst>
              <a:path w="871756" h="143840">
                <a:moveTo>
                  <a:pt x="0" y="0"/>
                </a:moveTo>
                <a:lnTo>
                  <a:pt x="871756" y="0"/>
                </a:lnTo>
                <a:lnTo>
                  <a:pt x="871756" y="143840"/>
                </a:lnTo>
                <a:lnTo>
                  <a:pt x="0" y="1438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7" name="TextBox 17"/>
          <p:cNvSpPr txBox="1"/>
          <p:nvPr/>
        </p:nvSpPr>
        <p:spPr>
          <a:xfrm>
            <a:off x="8610115" y="2112993"/>
            <a:ext cx="8368767" cy="1514069"/>
          </a:xfrm>
          <a:prstGeom prst="rect">
            <a:avLst/>
          </a:prstGeom>
        </p:spPr>
        <p:txBody>
          <a:bodyPr wrap="square" lIns="0" tIns="0" rIns="0" bIns="0" rtlCol="0" anchor="t">
            <a:spAutoFit/>
          </a:bodyPr>
          <a:lstStyle/>
          <a:p>
            <a:pPr algn="l">
              <a:lnSpc>
                <a:spcPts val="11640"/>
              </a:lnSpc>
            </a:pPr>
            <a:r>
              <a:rPr lang="en-US" sz="12000" dirty="0" err="1">
                <a:solidFill>
                  <a:srgbClr val="000000"/>
                </a:solidFill>
                <a:latin typeface="Abril Fatface"/>
              </a:rPr>
              <a:t>Autochtone</a:t>
            </a:r>
            <a:endParaRPr lang="en-US" sz="12000" dirty="0">
              <a:solidFill>
                <a:srgbClr val="000000"/>
              </a:solidFill>
              <a:latin typeface="Abril Fatface"/>
            </a:endParaRPr>
          </a:p>
        </p:txBody>
      </p:sp>
      <p:sp>
        <p:nvSpPr>
          <p:cNvPr id="18" name="AutoShape 18"/>
          <p:cNvSpPr/>
          <p:nvPr/>
        </p:nvSpPr>
        <p:spPr>
          <a:xfrm>
            <a:off x="8897111" y="6796413"/>
            <a:ext cx="8268277" cy="0"/>
          </a:xfrm>
          <a:prstGeom prst="line">
            <a:avLst/>
          </a:prstGeom>
          <a:ln w="914400" cap="flat">
            <a:solidFill>
              <a:srgbClr val="FFFFFF"/>
            </a:solidFill>
            <a:prstDash val="solid"/>
            <a:headEnd type="none" w="sm" len="sm"/>
            <a:tailEnd type="none" w="sm" len="sm"/>
          </a:ln>
        </p:spPr>
        <p:txBody>
          <a:bodyPr/>
          <a:lstStyle/>
          <a:p>
            <a:endParaRPr lang="en-CA"/>
          </a:p>
        </p:txBody>
      </p:sp>
      <p:sp>
        <p:nvSpPr>
          <p:cNvPr id="19" name="TextBox 19"/>
          <p:cNvSpPr txBox="1"/>
          <p:nvPr/>
        </p:nvSpPr>
        <p:spPr>
          <a:xfrm>
            <a:off x="9228935" y="4011084"/>
            <a:ext cx="7604628" cy="1569718"/>
          </a:xfrm>
          <a:prstGeom prst="rect">
            <a:avLst/>
          </a:prstGeom>
        </p:spPr>
        <p:txBody>
          <a:bodyPr lIns="0" tIns="0" rIns="0" bIns="0" rtlCol="0" anchor="t">
            <a:spAutoFit/>
          </a:bodyPr>
          <a:lstStyle/>
          <a:p>
            <a:pPr algn="l">
              <a:lnSpc>
                <a:spcPts val="11639"/>
              </a:lnSpc>
            </a:pPr>
            <a:r>
              <a:rPr lang="en-US" sz="11999" dirty="0">
                <a:solidFill>
                  <a:srgbClr val="000000"/>
                </a:solidFill>
                <a:latin typeface="Abril Fatface"/>
              </a:rPr>
              <a:t>Municipal</a:t>
            </a:r>
          </a:p>
        </p:txBody>
      </p:sp>
      <p:sp>
        <p:nvSpPr>
          <p:cNvPr id="20" name="AutoShape 20"/>
          <p:cNvSpPr/>
          <p:nvPr/>
        </p:nvSpPr>
        <p:spPr>
          <a:xfrm>
            <a:off x="8897111" y="7676683"/>
            <a:ext cx="8268277" cy="0"/>
          </a:xfrm>
          <a:prstGeom prst="line">
            <a:avLst/>
          </a:prstGeom>
          <a:ln w="914400" cap="flat">
            <a:solidFill>
              <a:srgbClr val="FFFFFF"/>
            </a:solidFill>
            <a:prstDash val="solid"/>
            <a:headEnd type="none" w="sm" len="sm"/>
            <a:tailEnd type="none" w="sm" len="sm"/>
          </a:ln>
        </p:spPr>
        <p:txBody>
          <a:bodyPr/>
          <a:lstStyle/>
          <a:p>
            <a:endParaRPr lang="en-CA"/>
          </a:p>
        </p:txBody>
      </p:sp>
      <p:sp>
        <p:nvSpPr>
          <p:cNvPr id="21" name="TextBox 21"/>
          <p:cNvSpPr txBox="1"/>
          <p:nvPr/>
        </p:nvSpPr>
        <p:spPr>
          <a:xfrm>
            <a:off x="9228935" y="6380902"/>
            <a:ext cx="7604628" cy="1758430"/>
          </a:xfrm>
          <a:prstGeom prst="rect">
            <a:avLst/>
          </a:prstGeom>
        </p:spPr>
        <p:txBody>
          <a:bodyPr lIns="0" tIns="0" rIns="0" bIns="0" rtlCol="0" anchor="t">
            <a:spAutoFit/>
          </a:bodyPr>
          <a:lstStyle/>
          <a:p>
            <a:pPr algn="ctr">
              <a:lnSpc>
                <a:spcPts val="6790"/>
              </a:lnSpc>
            </a:pPr>
            <a:r>
              <a:rPr lang="en-US" sz="7000" dirty="0" err="1">
                <a:solidFill>
                  <a:srgbClr val="FF3131"/>
                </a:solidFill>
                <a:latin typeface="Abril Fatface"/>
              </a:rPr>
              <a:t>Partenariat</a:t>
            </a:r>
            <a:r>
              <a:rPr lang="en-US" sz="7000" dirty="0">
                <a:solidFill>
                  <a:srgbClr val="FF3131"/>
                </a:solidFill>
                <a:latin typeface="Abril Fatface"/>
              </a:rPr>
              <a:t> entre </a:t>
            </a:r>
            <a:r>
              <a:rPr lang="en-US" sz="7000" dirty="0" err="1">
                <a:solidFill>
                  <a:srgbClr val="FF3131"/>
                </a:solidFill>
                <a:latin typeface="Abril Fatface"/>
              </a:rPr>
              <a:t>entités</a:t>
            </a:r>
            <a:endParaRPr lang="en-US" sz="7000" dirty="0">
              <a:solidFill>
                <a:srgbClr val="FF3131"/>
              </a:solidFill>
              <a:latin typeface="Abril Fat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527911"/>
            <a:ext cx="18288000" cy="3231178"/>
            <a:chOff x="0" y="0"/>
            <a:chExt cx="4816593" cy="851010"/>
          </a:xfrm>
        </p:grpSpPr>
        <p:sp>
          <p:nvSpPr>
            <p:cNvPr id="3" name="Freeform 3"/>
            <p:cNvSpPr/>
            <p:nvPr/>
          </p:nvSpPr>
          <p:spPr>
            <a:xfrm>
              <a:off x="0" y="0"/>
              <a:ext cx="4816592" cy="851010"/>
            </a:xfrm>
            <a:custGeom>
              <a:avLst/>
              <a:gdLst/>
              <a:ahLst/>
              <a:cxnLst/>
              <a:rect l="l" t="t" r="r" b="b"/>
              <a:pathLst>
                <a:path w="4816592" h="851010">
                  <a:moveTo>
                    <a:pt x="0" y="0"/>
                  </a:moveTo>
                  <a:lnTo>
                    <a:pt x="4816592" y="0"/>
                  </a:lnTo>
                  <a:lnTo>
                    <a:pt x="4816592" y="851010"/>
                  </a:lnTo>
                  <a:lnTo>
                    <a:pt x="0" y="851010"/>
                  </a:lnTo>
                  <a:close/>
                </a:path>
              </a:pathLst>
            </a:custGeom>
            <a:solidFill>
              <a:srgbClr val="FFCC00"/>
            </a:solidFill>
          </p:spPr>
          <p:txBody>
            <a:bodyPr/>
            <a:lstStyle/>
            <a:p>
              <a:endParaRPr lang="en-CA"/>
            </a:p>
          </p:txBody>
        </p:sp>
        <p:sp>
          <p:nvSpPr>
            <p:cNvPr id="4" name="TextBox 4"/>
            <p:cNvSpPr txBox="1"/>
            <p:nvPr/>
          </p:nvSpPr>
          <p:spPr>
            <a:xfrm>
              <a:off x="0" y="-66675"/>
              <a:ext cx="4816593" cy="917685"/>
            </a:xfrm>
            <a:prstGeom prst="rect">
              <a:avLst/>
            </a:prstGeom>
          </p:spPr>
          <p:txBody>
            <a:bodyPr lIns="50800" tIns="50800" rIns="50800" bIns="50800" rtlCol="0" anchor="ctr"/>
            <a:lstStyle/>
            <a:p>
              <a:pPr algn="ctr">
                <a:lnSpc>
                  <a:spcPts val="3683"/>
                </a:lnSpc>
              </a:pPr>
              <a:endParaRPr/>
            </a:p>
          </p:txBody>
        </p:sp>
      </p:grpSp>
      <p:sp>
        <p:nvSpPr>
          <p:cNvPr id="5" name="Freeform 5"/>
          <p:cNvSpPr/>
          <p:nvPr/>
        </p:nvSpPr>
        <p:spPr>
          <a:xfrm>
            <a:off x="4996460" y="2561180"/>
            <a:ext cx="3767509" cy="5164641"/>
          </a:xfrm>
          <a:custGeom>
            <a:avLst/>
            <a:gdLst/>
            <a:ahLst/>
            <a:cxnLst/>
            <a:rect l="l" t="t" r="r" b="b"/>
            <a:pathLst>
              <a:path w="3767509" h="5164641">
                <a:moveTo>
                  <a:pt x="0" y="0"/>
                </a:moveTo>
                <a:lnTo>
                  <a:pt x="3767509" y="0"/>
                </a:lnTo>
                <a:lnTo>
                  <a:pt x="3767509" y="5164640"/>
                </a:lnTo>
                <a:lnTo>
                  <a:pt x="0" y="5164640"/>
                </a:lnTo>
                <a:lnTo>
                  <a:pt x="0" y="0"/>
                </a:lnTo>
                <a:close/>
              </a:path>
            </a:pathLst>
          </a:custGeom>
          <a:blipFill>
            <a:blip r:embed="rId3">
              <a:extLst>
                <a:ext uri="{96DAC541-7B7A-43D3-8B79-37D633B846F1}">
                  <asvg:svgBlip xmlns:asvg="http://schemas.microsoft.com/office/drawing/2016/SVG/main" r:embed="rId4"/>
                </a:ext>
              </a:extLst>
            </a:blip>
            <a:stretch>
              <a:fillRect l="-37083"/>
            </a:stretch>
          </a:blipFill>
        </p:spPr>
        <p:txBody>
          <a:bodyPr/>
          <a:lstStyle/>
          <a:p>
            <a:endParaRPr lang="en-CA"/>
          </a:p>
        </p:txBody>
      </p:sp>
      <p:grpSp>
        <p:nvGrpSpPr>
          <p:cNvPr id="6" name="Group 6"/>
          <p:cNvGrpSpPr/>
          <p:nvPr/>
        </p:nvGrpSpPr>
        <p:grpSpPr>
          <a:xfrm>
            <a:off x="3778749" y="2740600"/>
            <a:ext cx="4805800" cy="480580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8" name="TextBox 8"/>
            <p:cNvSpPr txBox="1"/>
            <p:nvPr/>
          </p:nvSpPr>
          <p:spPr>
            <a:xfrm>
              <a:off x="76200" y="66675"/>
              <a:ext cx="660400" cy="669925"/>
            </a:xfrm>
            <a:prstGeom prst="rect">
              <a:avLst/>
            </a:prstGeom>
          </p:spPr>
          <p:txBody>
            <a:bodyPr lIns="50800" tIns="50800" rIns="50800" bIns="50800" rtlCol="0" anchor="ctr"/>
            <a:lstStyle/>
            <a:p>
              <a:pPr algn="ctr">
                <a:lnSpc>
                  <a:spcPts val="700"/>
                </a:lnSpc>
                <a:spcBef>
                  <a:spcPct val="0"/>
                </a:spcBef>
              </a:pPr>
              <a:endParaRPr/>
            </a:p>
          </p:txBody>
        </p:sp>
      </p:grpSp>
      <p:grpSp>
        <p:nvGrpSpPr>
          <p:cNvPr id="9" name="Group 9"/>
          <p:cNvGrpSpPr/>
          <p:nvPr/>
        </p:nvGrpSpPr>
        <p:grpSpPr>
          <a:xfrm>
            <a:off x="3884294" y="2846146"/>
            <a:ext cx="4594708" cy="459470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CA"/>
            </a:p>
          </p:txBody>
        </p:sp>
        <p:sp>
          <p:nvSpPr>
            <p:cNvPr id="11" name="TextBox 11"/>
            <p:cNvSpPr txBox="1"/>
            <p:nvPr/>
          </p:nvSpPr>
          <p:spPr>
            <a:xfrm>
              <a:off x="76200" y="66675"/>
              <a:ext cx="660400" cy="669925"/>
            </a:xfrm>
            <a:prstGeom prst="rect">
              <a:avLst/>
            </a:prstGeom>
          </p:spPr>
          <p:txBody>
            <a:bodyPr lIns="50800" tIns="50800" rIns="50800" bIns="50800" rtlCol="0" anchor="ctr"/>
            <a:lstStyle/>
            <a:p>
              <a:pPr algn="ctr">
                <a:lnSpc>
                  <a:spcPts val="700"/>
                </a:lnSpc>
                <a:spcBef>
                  <a:spcPct val="0"/>
                </a:spcBef>
              </a:pPr>
              <a:endParaRPr/>
            </a:p>
          </p:txBody>
        </p:sp>
      </p:grpSp>
      <p:grpSp>
        <p:nvGrpSpPr>
          <p:cNvPr id="12" name="Group 12"/>
          <p:cNvGrpSpPr>
            <a:grpSpLocks noChangeAspect="1"/>
          </p:cNvGrpSpPr>
          <p:nvPr/>
        </p:nvGrpSpPr>
        <p:grpSpPr>
          <a:xfrm>
            <a:off x="4206310" y="3168170"/>
            <a:ext cx="3950677" cy="3950661"/>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t="-14725" b="-14725"/>
              </a:stretch>
            </a:blipFill>
          </p:spPr>
          <p:txBody>
            <a:bodyPr/>
            <a:lstStyle/>
            <a:p>
              <a:endParaRPr lang="en-CA"/>
            </a:p>
          </p:txBody>
        </p:sp>
      </p:grpSp>
      <p:sp>
        <p:nvSpPr>
          <p:cNvPr id="14" name="Freeform 14"/>
          <p:cNvSpPr/>
          <p:nvPr/>
        </p:nvSpPr>
        <p:spPr>
          <a:xfrm>
            <a:off x="10741742" y="2561180"/>
            <a:ext cx="3767509" cy="5164641"/>
          </a:xfrm>
          <a:custGeom>
            <a:avLst/>
            <a:gdLst/>
            <a:ahLst/>
            <a:cxnLst/>
            <a:rect l="l" t="t" r="r" b="b"/>
            <a:pathLst>
              <a:path w="3767509" h="5164641">
                <a:moveTo>
                  <a:pt x="0" y="0"/>
                </a:moveTo>
                <a:lnTo>
                  <a:pt x="3767509" y="0"/>
                </a:lnTo>
                <a:lnTo>
                  <a:pt x="3767509" y="5164640"/>
                </a:lnTo>
                <a:lnTo>
                  <a:pt x="0" y="5164640"/>
                </a:lnTo>
                <a:lnTo>
                  <a:pt x="0" y="0"/>
                </a:lnTo>
                <a:close/>
              </a:path>
            </a:pathLst>
          </a:custGeom>
          <a:blipFill>
            <a:blip r:embed="rId3">
              <a:extLst>
                <a:ext uri="{96DAC541-7B7A-43D3-8B79-37D633B846F1}">
                  <asvg:svgBlip xmlns:asvg="http://schemas.microsoft.com/office/drawing/2016/SVG/main" r:embed="rId4"/>
                </a:ext>
              </a:extLst>
            </a:blip>
            <a:stretch>
              <a:fillRect l="-37083"/>
            </a:stretch>
          </a:blipFill>
        </p:spPr>
        <p:txBody>
          <a:bodyPr/>
          <a:lstStyle/>
          <a:p>
            <a:endParaRPr lang="en-CA"/>
          </a:p>
        </p:txBody>
      </p:sp>
      <p:grpSp>
        <p:nvGrpSpPr>
          <p:cNvPr id="15" name="Group 15"/>
          <p:cNvGrpSpPr/>
          <p:nvPr/>
        </p:nvGrpSpPr>
        <p:grpSpPr>
          <a:xfrm>
            <a:off x="9524031" y="2740600"/>
            <a:ext cx="4805800" cy="480580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17" name="TextBox 17"/>
            <p:cNvSpPr txBox="1"/>
            <p:nvPr/>
          </p:nvSpPr>
          <p:spPr>
            <a:xfrm>
              <a:off x="76200" y="66675"/>
              <a:ext cx="660400" cy="669925"/>
            </a:xfrm>
            <a:prstGeom prst="rect">
              <a:avLst/>
            </a:prstGeom>
          </p:spPr>
          <p:txBody>
            <a:bodyPr lIns="50800" tIns="50800" rIns="50800" bIns="50800" rtlCol="0" anchor="ctr"/>
            <a:lstStyle/>
            <a:p>
              <a:pPr algn="ctr">
                <a:lnSpc>
                  <a:spcPts val="700"/>
                </a:lnSpc>
                <a:spcBef>
                  <a:spcPct val="0"/>
                </a:spcBef>
              </a:pPr>
              <a:endParaRPr/>
            </a:p>
          </p:txBody>
        </p:sp>
      </p:grpSp>
      <p:grpSp>
        <p:nvGrpSpPr>
          <p:cNvPr id="18" name="Group 18"/>
          <p:cNvGrpSpPr/>
          <p:nvPr/>
        </p:nvGrpSpPr>
        <p:grpSpPr>
          <a:xfrm>
            <a:off x="9629577" y="2846146"/>
            <a:ext cx="4594708" cy="459470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D9"/>
            </a:solidFill>
          </p:spPr>
          <p:txBody>
            <a:bodyPr/>
            <a:lstStyle/>
            <a:p>
              <a:endParaRPr lang="en-CA"/>
            </a:p>
          </p:txBody>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700"/>
                </a:lnSpc>
                <a:spcBef>
                  <a:spcPct val="0"/>
                </a:spcBef>
              </a:pPr>
              <a:endParaRPr/>
            </a:p>
          </p:txBody>
        </p:sp>
      </p:grpSp>
      <p:grpSp>
        <p:nvGrpSpPr>
          <p:cNvPr id="21" name="Group 21"/>
          <p:cNvGrpSpPr>
            <a:grpSpLocks noChangeAspect="1"/>
          </p:cNvGrpSpPr>
          <p:nvPr/>
        </p:nvGrpSpPr>
        <p:grpSpPr>
          <a:xfrm>
            <a:off x="9951593" y="3168170"/>
            <a:ext cx="3950677" cy="3950661"/>
            <a:chOff x="0" y="0"/>
            <a:chExt cx="6350000" cy="6349975"/>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a:stretch>
            </a:blipFill>
          </p:spPr>
          <p:txBody>
            <a:bodyPr/>
            <a:lstStyle/>
            <a:p>
              <a:endParaRPr lang="en-CA"/>
            </a:p>
          </p:txBody>
        </p:sp>
      </p:grpSp>
      <p:sp>
        <p:nvSpPr>
          <p:cNvPr id="23" name="Freeform 23"/>
          <p:cNvSpPr/>
          <p:nvPr/>
        </p:nvSpPr>
        <p:spPr>
          <a:xfrm flipH="1">
            <a:off x="857015" y="2335468"/>
            <a:ext cx="4766894" cy="1005381"/>
          </a:xfrm>
          <a:custGeom>
            <a:avLst/>
            <a:gdLst/>
            <a:ahLst/>
            <a:cxnLst/>
            <a:rect l="l" t="t" r="r" b="b"/>
            <a:pathLst>
              <a:path w="4766894" h="1005381">
                <a:moveTo>
                  <a:pt x="4766894" y="0"/>
                </a:moveTo>
                <a:lnTo>
                  <a:pt x="0" y="0"/>
                </a:lnTo>
                <a:lnTo>
                  <a:pt x="0" y="1005381"/>
                </a:lnTo>
                <a:lnTo>
                  <a:pt x="4766894" y="1005381"/>
                </a:lnTo>
                <a:lnTo>
                  <a:pt x="4766894"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4" name="Freeform 24"/>
          <p:cNvSpPr/>
          <p:nvPr/>
        </p:nvSpPr>
        <p:spPr>
          <a:xfrm>
            <a:off x="12239538" y="1824215"/>
            <a:ext cx="5631416" cy="1832770"/>
          </a:xfrm>
          <a:custGeom>
            <a:avLst/>
            <a:gdLst/>
            <a:ahLst/>
            <a:cxnLst/>
            <a:rect l="l" t="t" r="r" b="b"/>
            <a:pathLst>
              <a:path w="5631416" h="1832770">
                <a:moveTo>
                  <a:pt x="0" y="0"/>
                </a:moveTo>
                <a:lnTo>
                  <a:pt x="5631416" y="0"/>
                </a:lnTo>
                <a:lnTo>
                  <a:pt x="5631416" y="1832770"/>
                </a:lnTo>
                <a:lnTo>
                  <a:pt x="0" y="183277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25" name="Freeform 25"/>
          <p:cNvSpPr/>
          <p:nvPr/>
        </p:nvSpPr>
        <p:spPr>
          <a:xfrm rot="-5400000">
            <a:off x="17458753" y="9092924"/>
            <a:ext cx="824403" cy="136026"/>
          </a:xfrm>
          <a:custGeom>
            <a:avLst/>
            <a:gdLst/>
            <a:ahLst/>
            <a:cxnLst/>
            <a:rect l="l" t="t" r="r" b="b"/>
            <a:pathLst>
              <a:path w="824403" h="136026">
                <a:moveTo>
                  <a:pt x="0" y="0"/>
                </a:moveTo>
                <a:lnTo>
                  <a:pt x="824403" y="0"/>
                </a:lnTo>
                <a:lnTo>
                  <a:pt x="824403" y="136026"/>
                </a:lnTo>
                <a:lnTo>
                  <a:pt x="0" y="13602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
        <p:nvSpPr>
          <p:cNvPr id="26" name="TextBox 26"/>
          <p:cNvSpPr txBox="1"/>
          <p:nvPr/>
        </p:nvSpPr>
        <p:spPr>
          <a:xfrm>
            <a:off x="814568" y="7982995"/>
            <a:ext cx="8211384" cy="975716"/>
          </a:xfrm>
          <a:prstGeom prst="rect">
            <a:avLst/>
          </a:prstGeom>
        </p:spPr>
        <p:txBody>
          <a:bodyPr lIns="0" tIns="0" rIns="0" bIns="0" rtlCol="0" anchor="t">
            <a:spAutoFit/>
          </a:bodyPr>
          <a:lstStyle/>
          <a:p>
            <a:pPr algn="r">
              <a:lnSpc>
                <a:spcPts val="3919"/>
              </a:lnSpc>
              <a:spcBef>
                <a:spcPct val="0"/>
              </a:spcBef>
            </a:pPr>
            <a:r>
              <a:rPr lang="en-US" sz="2799" dirty="0">
                <a:solidFill>
                  <a:srgbClr val="000000"/>
                </a:solidFill>
                <a:latin typeface="Poppins Bold"/>
              </a:rPr>
              <a:t>Coalition of Hamilton Indigenous Leadership</a:t>
            </a:r>
            <a:r>
              <a:rPr lang="en-US" sz="2799" dirty="0">
                <a:solidFill>
                  <a:srgbClr val="000000"/>
                </a:solidFill>
                <a:latin typeface="Poppins Medium"/>
              </a:rPr>
              <a:t>,</a:t>
            </a:r>
            <a:r>
              <a:rPr lang="en-US" sz="2799" dirty="0">
                <a:solidFill>
                  <a:srgbClr val="000000"/>
                </a:solidFill>
                <a:latin typeface="Poppins"/>
              </a:rPr>
              <a:t> </a:t>
            </a:r>
            <a:r>
              <a:rPr lang="en-US" sz="2799" dirty="0" err="1">
                <a:solidFill>
                  <a:srgbClr val="000000"/>
                </a:solidFill>
                <a:latin typeface="Poppins"/>
              </a:rPr>
              <a:t>Organisme</a:t>
            </a:r>
            <a:r>
              <a:rPr lang="en-US" sz="2799" dirty="0">
                <a:solidFill>
                  <a:srgbClr val="000000"/>
                </a:solidFill>
                <a:latin typeface="Poppins"/>
              </a:rPr>
              <a:t> à but non-lucrative </a:t>
            </a:r>
            <a:r>
              <a:rPr lang="en-US" sz="2799" dirty="0" err="1">
                <a:solidFill>
                  <a:srgbClr val="000000"/>
                </a:solidFill>
                <a:latin typeface="Poppins"/>
              </a:rPr>
              <a:t>autochtone</a:t>
            </a:r>
            <a:endParaRPr lang="en-US" sz="2799" dirty="0">
              <a:solidFill>
                <a:srgbClr val="000000"/>
              </a:solidFill>
              <a:latin typeface="Poppins Medium"/>
            </a:endParaRPr>
          </a:p>
        </p:txBody>
      </p:sp>
      <p:sp>
        <p:nvSpPr>
          <p:cNvPr id="27" name="TextBox 27"/>
          <p:cNvSpPr txBox="1"/>
          <p:nvPr/>
        </p:nvSpPr>
        <p:spPr>
          <a:xfrm>
            <a:off x="9629577" y="7982995"/>
            <a:ext cx="6887326" cy="1005205"/>
          </a:xfrm>
          <a:prstGeom prst="rect">
            <a:avLst/>
          </a:prstGeom>
        </p:spPr>
        <p:txBody>
          <a:bodyPr lIns="0" tIns="0" rIns="0" bIns="0" rtlCol="0" anchor="t">
            <a:spAutoFit/>
          </a:bodyPr>
          <a:lstStyle/>
          <a:p>
            <a:pPr algn="l">
              <a:lnSpc>
                <a:spcPts val="3919"/>
              </a:lnSpc>
            </a:pPr>
            <a:r>
              <a:rPr lang="en-US" sz="2799" dirty="0">
                <a:solidFill>
                  <a:srgbClr val="000000"/>
                </a:solidFill>
                <a:latin typeface="Poppins Bold"/>
              </a:rPr>
              <a:t>Ville de Hamilton</a:t>
            </a:r>
            <a:r>
              <a:rPr lang="en-US" sz="2799" dirty="0">
                <a:solidFill>
                  <a:srgbClr val="000000"/>
                </a:solidFill>
                <a:latin typeface="Poppins Medium"/>
              </a:rPr>
              <a:t>,</a:t>
            </a:r>
          </a:p>
          <a:p>
            <a:pPr algn="l">
              <a:lnSpc>
                <a:spcPts val="3919"/>
              </a:lnSpc>
              <a:spcBef>
                <a:spcPct val="0"/>
              </a:spcBef>
            </a:pPr>
            <a:r>
              <a:rPr lang="en-US" sz="2799" dirty="0" err="1">
                <a:solidFill>
                  <a:srgbClr val="000000"/>
                </a:solidFill>
                <a:latin typeface="Poppins"/>
              </a:rPr>
              <a:t>Municipalité</a:t>
            </a:r>
            <a:endParaRPr lang="en-US" sz="2799" dirty="0">
              <a:solidFill>
                <a:srgbClr val="000000"/>
              </a:solidFill>
              <a:latin typeface="Poppins"/>
            </a:endParaRPr>
          </a:p>
        </p:txBody>
      </p:sp>
      <p:sp>
        <p:nvSpPr>
          <p:cNvPr id="28" name="TextBox 28"/>
          <p:cNvSpPr txBox="1"/>
          <p:nvPr/>
        </p:nvSpPr>
        <p:spPr>
          <a:xfrm>
            <a:off x="1028824" y="680943"/>
            <a:ext cx="6282211" cy="1816844"/>
          </a:xfrm>
          <a:prstGeom prst="rect">
            <a:avLst/>
          </a:prstGeom>
        </p:spPr>
        <p:txBody>
          <a:bodyPr lIns="0" tIns="0" rIns="0" bIns="0" rtlCol="0" anchor="t">
            <a:spAutoFit/>
          </a:bodyPr>
          <a:lstStyle/>
          <a:p>
            <a:pPr algn="r">
              <a:lnSpc>
                <a:spcPts val="4656"/>
              </a:lnSpc>
            </a:pPr>
            <a:r>
              <a:rPr lang="en-US" sz="4800" dirty="0" err="1">
                <a:solidFill>
                  <a:srgbClr val="FF3131"/>
                </a:solidFill>
                <a:latin typeface="Abril Fatface"/>
              </a:rPr>
              <a:t>Entité</a:t>
            </a:r>
            <a:r>
              <a:rPr lang="en-US" sz="4800" dirty="0">
                <a:solidFill>
                  <a:srgbClr val="FF3131"/>
                </a:solidFill>
                <a:latin typeface="Abril Fatface"/>
              </a:rPr>
              <a:t> Communautaire </a:t>
            </a:r>
            <a:r>
              <a:rPr lang="en-US" sz="4800" dirty="0" err="1">
                <a:solidFill>
                  <a:srgbClr val="FF3131"/>
                </a:solidFill>
                <a:latin typeface="Abril Fatface"/>
              </a:rPr>
              <a:t>Autochtone</a:t>
            </a:r>
            <a:endParaRPr lang="en-US" sz="4800" dirty="0">
              <a:solidFill>
                <a:srgbClr val="FF3131"/>
              </a:solidFill>
              <a:latin typeface="Abril Fatface"/>
            </a:endParaRPr>
          </a:p>
        </p:txBody>
      </p:sp>
      <p:sp>
        <p:nvSpPr>
          <p:cNvPr id="29" name="TextBox 29"/>
          <p:cNvSpPr txBox="1"/>
          <p:nvPr/>
        </p:nvSpPr>
        <p:spPr>
          <a:xfrm>
            <a:off x="9932134" y="656679"/>
            <a:ext cx="6282211" cy="1816844"/>
          </a:xfrm>
          <a:prstGeom prst="rect">
            <a:avLst/>
          </a:prstGeom>
        </p:spPr>
        <p:txBody>
          <a:bodyPr lIns="0" tIns="0" rIns="0" bIns="0" rtlCol="0" anchor="t">
            <a:spAutoFit/>
          </a:bodyPr>
          <a:lstStyle/>
          <a:p>
            <a:pPr algn="just">
              <a:lnSpc>
                <a:spcPts val="4656"/>
              </a:lnSpc>
            </a:pPr>
            <a:r>
              <a:rPr lang="en-US" sz="4800" dirty="0" err="1">
                <a:solidFill>
                  <a:srgbClr val="000000"/>
                </a:solidFill>
                <a:latin typeface="Abril Fatface"/>
              </a:rPr>
              <a:t>Entité</a:t>
            </a:r>
            <a:r>
              <a:rPr lang="en-US" sz="4800" dirty="0">
                <a:solidFill>
                  <a:srgbClr val="000000"/>
                </a:solidFill>
                <a:latin typeface="Abril Fatface"/>
              </a:rPr>
              <a:t> Communautaire </a:t>
            </a:r>
            <a:r>
              <a:rPr lang="en-US" sz="4800" dirty="0" err="1">
                <a:solidFill>
                  <a:srgbClr val="000000"/>
                </a:solidFill>
                <a:latin typeface="Abril Fatface"/>
              </a:rPr>
              <a:t>désignée</a:t>
            </a:r>
            <a:r>
              <a:rPr lang="en-US" sz="4800" dirty="0">
                <a:solidFill>
                  <a:srgbClr val="000000"/>
                </a:solidFill>
                <a:latin typeface="Abril Fatface"/>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40268" y="1414005"/>
            <a:ext cx="5441194" cy="7458989"/>
          </a:xfrm>
          <a:custGeom>
            <a:avLst/>
            <a:gdLst/>
            <a:ahLst/>
            <a:cxnLst/>
            <a:rect l="l" t="t" r="r" b="b"/>
            <a:pathLst>
              <a:path w="5441194" h="7458989">
                <a:moveTo>
                  <a:pt x="0" y="0"/>
                </a:moveTo>
                <a:lnTo>
                  <a:pt x="5441194" y="0"/>
                </a:lnTo>
                <a:lnTo>
                  <a:pt x="5441194" y="7458990"/>
                </a:lnTo>
                <a:lnTo>
                  <a:pt x="0" y="7458990"/>
                </a:lnTo>
                <a:lnTo>
                  <a:pt x="0" y="0"/>
                </a:lnTo>
                <a:close/>
              </a:path>
            </a:pathLst>
          </a:custGeom>
          <a:blipFill>
            <a:blip r:embed="rId3">
              <a:extLst>
                <a:ext uri="{96DAC541-7B7A-43D3-8B79-37D633B846F1}">
                  <asvg:svgBlip xmlns:asvg="http://schemas.microsoft.com/office/drawing/2016/SVG/main" r:embed="rId4"/>
                </a:ext>
              </a:extLst>
            </a:blip>
            <a:stretch>
              <a:fillRect l="-37083"/>
            </a:stretch>
          </a:blipFill>
        </p:spPr>
        <p:txBody>
          <a:bodyPr/>
          <a:lstStyle/>
          <a:p>
            <a:endParaRPr lang="en-CA"/>
          </a:p>
        </p:txBody>
      </p:sp>
      <p:grpSp>
        <p:nvGrpSpPr>
          <p:cNvPr id="3" name="Group 3"/>
          <p:cNvGrpSpPr/>
          <p:nvPr/>
        </p:nvGrpSpPr>
        <p:grpSpPr>
          <a:xfrm>
            <a:off x="8981599" y="1673132"/>
            <a:ext cx="6940736" cy="694073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5" name="TextBox 5"/>
            <p:cNvSpPr txBox="1"/>
            <p:nvPr/>
          </p:nvSpPr>
          <p:spPr>
            <a:xfrm>
              <a:off x="76200" y="66675"/>
              <a:ext cx="660400" cy="669925"/>
            </a:xfrm>
            <a:prstGeom prst="rect">
              <a:avLst/>
            </a:prstGeom>
          </p:spPr>
          <p:txBody>
            <a:bodyPr lIns="50800" tIns="50800" rIns="50800" bIns="50800" rtlCol="0" anchor="ctr"/>
            <a:lstStyle/>
            <a:p>
              <a:pPr algn="ctr">
                <a:lnSpc>
                  <a:spcPts val="700"/>
                </a:lnSpc>
                <a:spcBef>
                  <a:spcPct val="0"/>
                </a:spcBef>
              </a:pPr>
              <a:endParaRPr/>
            </a:p>
          </p:txBody>
        </p:sp>
      </p:grpSp>
      <p:grpSp>
        <p:nvGrpSpPr>
          <p:cNvPr id="6" name="Group 6"/>
          <p:cNvGrpSpPr/>
          <p:nvPr/>
        </p:nvGrpSpPr>
        <p:grpSpPr>
          <a:xfrm>
            <a:off x="9134032" y="1825565"/>
            <a:ext cx="6635870" cy="663587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00"/>
            </a:solidFill>
          </p:spPr>
          <p:txBody>
            <a:bodyPr/>
            <a:lstStyle/>
            <a:p>
              <a:endParaRPr lang="en-CA"/>
            </a:p>
          </p:txBody>
        </p:sp>
        <p:sp>
          <p:nvSpPr>
            <p:cNvPr id="8" name="TextBox 8"/>
            <p:cNvSpPr txBox="1"/>
            <p:nvPr/>
          </p:nvSpPr>
          <p:spPr>
            <a:xfrm>
              <a:off x="76200" y="66675"/>
              <a:ext cx="660400" cy="669925"/>
            </a:xfrm>
            <a:prstGeom prst="rect">
              <a:avLst/>
            </a:prstGeom>
          </p:spPr>
          <p:txBody>
            <a:bodyPr lIns="50800" tIns="50800" rIns="50800" bIns="50800" rtlCol="0" anchor="ctr"/>
            <a:lstStyle/>
            <a:p>
              <a:pPr algn="ctr">
                <a:lnSpc>
                  <a:spcPts val="700"/>
                </a:lnSpc>
                <a:spcBef>
                  <a:spcPct val="0"/>
                </a:spcBef>
              </a:pPr>
              <a:endParaRPr/>
            </a:p>
          </p:txBody>
        </p:sp>
      </p:grpSp>
      <p:grpSp>
        <p:nvGrpSpPr>
          <p:cNvPr id="9" name="Group 9"/>
          <p:cNvGrpSpPr>
            <a:grpSpLocks noChangeAspect="1"/>
          </p:cNvGrpSpPr>
          <p:nvPr/>
        </p:nvGrpSpPr>
        <p:grpSpPr>
          <a:xfrm>
            <a:off x="9599101" y="2290645"/>
            <a:ext cx="5705732" cy="5705709"/>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33282" t="-10787" r="-33818" b="-14469"/>
              </a:stretch>
            </a:blipFill>
          </p:spPr>
          <p:txBody>
            <a:bodyPr/>
            <a:lstStyle/>
            <a:p>
              <a:endParaRPr lang="en-CA"/>
            </a:p>
          </p:txBody>
        </p:sp>
      </p:grpSp>
      <p:sp>
        <p:nvSpPr>
          <p:cNvPr id="11" name="Freeform 11"/>
          <p:cNvSpPr/>
          <p:nvPr/>
        </p:nvSpPr>
        <p:spPr>
          <a:xfrm>
            <a:off x="1433115" y="1577985"/>
            <a:ext cx="824403" cy="136026"/>
          </a:xfrm>
          <a:custGeom>
            <a:avLst/>
            <a:gdLst/>
            <a:ahLst/>
            <a:cxnLst/>
            <a:rect l="l" t="t" r="r" b="b"/>
            <a:pathLst>
              <a:path w="824403" h="136026">
                <a:moveTo>
                  <a:pt x="0" y="0"/>
                </a:moveTo>
                <a:lnTo>
                  <a:pt x="824403" y="0"/>
                </a:lnTo>
                <a:lnTo>
                  <a:pt x="824403" y="136027"/>
                </a:lnTo>
                <a:lnTo>
                  <a:pt x="0" y="1360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2" name="TextBox 12"/>
          <p:cNvSpPr txBox="1"/>
          <p:nvPr/>
        </p:nvSpPr>
        <p:spPr>
          <a:xfrm>
            <a:off x="1433115" y="2171212"/>
            <a:ext cx="7700917" cy="1897507"/>
          </a:xfrm>
          <a:prstGeom prst="rect">
            <a:avLst/>
          </a:prstGeom>
        </p:spPr>
        <p:txBody>
          <a:bodyPr lIns="0" tIns="0" rIns="0" bIns="0" rtlCol="0" anchor="t">
            <a:spAutoFit/>
          </a:bodyPr>
          <a:lstStyle/>
          <a:p>
            <a:pPr algn="l">
              <a:lnSpc>
                <a:spcPts val="7341"/>
              </a:lnSpc>
            </a:pPr>
            <a:r>
              <a:rPr lang="en-US" sz="7809" dirty="0" err="1">
                <a:solidFill>
                  <a:srgbClr val="000000"/>
                </a:solidFill>
                <a:latin typeface="Abril Fatface"/>
              </a:rPr>
              <a:t>Partenariat</a:t>
            </a:r>
            <a:r>
              <a:rPr lang="en-US" sz="7809" dirty="0">
                <a:solidFill>
                  <a:srgbClr val="000000"/>
                </a:solidFill>
                <a:latin typeface="Abril Fatface"/>
              </a:rPr>
              <a:t> entre </a:t>
            </a:r>
            <a:r>
              <a:rPr lang="en-US" sz="7809" dirty="0" err="1">
                <a:solidFill>
                  <a:srgbClr val="000000"/>
                </a:solidFill>
                <a:latin typeface="Abril Fatface"/>
              </a:rPr>
              <a:t>entités</a:t>
            </a:r>
            <a:endParaRPr lang="en-US" sz="7809" dirty="0">
              <a:solidFill>
                <a:srgbClr val="000000"/>
              </a:solidFill>
              <a:latin typeface="Abril Fatface"/>
            </a:endParaRPr>
          </a:p>
        </p:txBody>
      </p:sp>
      <p:sp>
        <p:nvSpPr>
          <p:cNvPr id="13" name="TextBox 13"/>
          <p:cNvSpPr txBox="1"/>
          <p:nvPr/>
        </p:nvSpPr>
        <p:spPr>
          <a:xfrm>
            <a:off x="1433115" y="4463663"/>
            <a:ext cx="7159337" cy="4501360"/>
          </a:xfrm>
          <a:prstGeom prst="rect">
            <a:avLst/>
          </a:prstGeom>
        </p:spPr>
        <p:txBody>
          <a:bodyPr lIns="0" tIns="0" rIns="0" bIns="0" rtlCol="0" anchor="t">
            <a:spAutoFit/>
          </a:bodyPr>
          <a:lstStyle/>
          <a:p>
            <a:pPr algn="l">
              <a:lnSpc>
                <a:spcPts val="5880"/>
              </a:lnSpc>
            </a:pPr>
            <a:r>
              <a:rPr lang="fr-FR" sz="4200" dirty="0">
                <a:solidFill>
                  <a:srgbClr val="000000"/>
                </a:solidFill>
                <a:latin typeface="Poppins Medium"/>
              </a:rPr>
              <a:t>Un engagement pour notre ville</a:t>
            </a:r>
          </a:p>
          <a:p>
            <a:pPr marL="571500" indent="-571500" algn="l">
              <a:lnSpc>
                <a:spcPts val="5880"/>
              </a:lnSpc>
              <a:buFont typeface="Arial" panose="020B0604020202020204" pitchFamily="34" charset="0"/>
              <a:buChar char="•"/>
            </a:pPr>
            <a:r>
              <a:rPr lang="fr-FR" sz="4200" dirty="0">
                <a:solidFill>
                  <a:srgbClr val="000000"/>
                </a:solidFill>
                <a:latin typeface="Poppins Medium"/>
              </a:rPr>
              <a:t>L'histoire</a:t>
            </a:r>
          </a:p>
          <a:p>
            <a:pPr marL="571500" indent="-571500" algn="l">
              <a:lnSpc>
                <a:spcPts val="5880"/>
              </a:lnSpc>
              <a:buFont typeface="Arial" panose="020B0604020202020204" pitchFamily="34" charset="0"/>
              <a:buChar char="•"/>
            </a:pPr>
            <a:r>
              <a:rPr lang="fr-FR" sz="4200" dirty="0">
                <a:solidFill>
                  <a:srgbClr val="000000"/>
                </a:solidFill>
                <a:latin typeface="Poppins Medium"/>
              </a:rPr>
              <a:t>Réconciliation</a:t>
            </a:r>
          </a:p>
          <a:p>
            <a:pPr marL="571500" indent="-571500" algn="l">
              <a:lnSpc>
                <a:spcPts val="5880"/>
              </a:lnSpc>
              <a:buFont typeface="Arial" panose="020B0604020202020204" pitchFamily="34" charset="0"/>
              <a:buChar char="•"/>
            </a:pPr>
            <a:r>
              <a:rPr lang="fr-FR" sz="4200" dirty="0">
                <a:solidFill>
                  <a:srgbClr val="000000"/>
                </a:solidFill>
                <a:latin typeface="Poppins Medium"/>
              </a:rPr>
              <a:t>Un engagement permanent</a:t>
            </a:r>
            <a:endParaRPr lang="en-US" sz="4200" dirty="0">
              <a:solidFill>
                <a:srgbClr val="000000"/>
              </a:solidFill>
              <a:latin typeface="Poppins Medium"/>
            </a:endParaRPr>
          </a:p>
        </p:txBody>
      </p:sp>
      <p:sp>
        <p:nvSpPr>
          <p:cNvPr id="14" name="Freeform 14"/>
          <p:cNvSpPr/>
          <p:nvPr/>
        </p:nvSpPr>
        <p:spPr>
          <a:xfrm rot="5400000" flipV="1">
            <a:off x="16528816" y="929138"/>
            <a:ext cx="601368" cy="300684"/>
          </a:xfrm>
          <a:custGeom>
            <a:avLst/>
            <a:gdLst/>
            <a:ahLst/>
            <a:cxnLst/>
            <a:rect l="l" t="t" r="r" b="b"/>
            <a:pathLst>
              <a:path w="601368" h="300684">
                <a:moveTo>
                  <a:pt x="0" y="300684"/>
                </a:moveTo>
                <a:lnTo>
                  <a:pt x="601368" y="300684"/>
                </a:lnTo>
                <a:lnTo>
                  <a:pt x="601368" y="0"/>
                </a:lnTo>
                <a:lnTo>
                  <a:pt x="0" y="0"/>
                </a:lnTo>
                <a:lnTo>
                  <a:pt x="0" y="300684"/>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5" name="Freeform 15"/>
          <p:cNvSpPr/>
          <p:nvPr/>
        </p:nvSpPr>
        <p:spPr>
          <a:xfrm rot="5400000" flipV="1">
            <a:off x="16167894" y="929138"/>
            <a:ext cx="601368" cy="300684"/>
          </a:xfrm>
          <a:custGeom>
            <a:avLst/>
            <a:gdLst/>
            <a:ahLst/>
            <a:cxnLst/>
            <a:rect l="l" t="t" r="r" b="b"/>
            <a:pathLst>
              <a:path w="601368" h="300684">
                <a:moveTo>
                  <a:pt x="0" y="300684"/>
                </a:moveTo>
                <a:lnTo>
                  <a:pt x="601368" y="300684"/>
                </a:lnTo>
                <a:lnTo>
                  <a:pt x="601368" y="0"/>
                </a:lnTo>
                <a:lnTo>
                  <a:pt x="0" y="0"/>
                </a:lnTo>
                <a:lnTo>
                  <a:pt x="0" y="300684"/>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6" name="Freeform 16"/>
          <p:cNvSpPr/>
          <p:nvPr/>
        </p:nvSpPr>
        <p:spPr>
          <a:xfrm rot="5400000" flipV="1">
            <a:off x="15810060" y="929138"/>
            <a:ext cx="601368" cy="300684"/>
          </a:xfrm>
          <a:custGeom>
            <a:avLst/>
            <a:gdLst/>
            <a:ahLst/>
            <a:cxnLst/>
            <a:rect l="l" t="t" r="r" b="b"/>
            <a:pathLst>
              <a:path w="601368" h="300684">
                <a:moveTo>
                  <a:pt x="0" y="300684"/>
                </a:moveTo>
                <a:lnTo>
                  <a:pt x="601368" y="300684"/>
                </a:lnTo>
                <a:lnTo>
                  <a:pt x="601368" y="0"/>
                </a:lnTo>
                <a:lnTo>
                  <a:pt x="0" y="0"/>
                </a:lnTo>
                <a:lnTo>
                  <a:pt x="0" y="300684"/>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387087"/>
            <a:ext cx="18451927" cy="3086100"/>
            <a:chOff x="0" y="0"/>
            <a:chExt cx="4859767" cy="812800"/>
          </a:xfrm>
        </p:grpSpPr>
        <p:sp>
          <p:nvSpPr>
            <p:cNvPr id="3" name="Freeform 3"/>
            <p:cNvSpPr/>
            <p:nvPr/>
          </p:nvSpPr>
          <p:spPr>
            <a:xfrm>
              <a:off x="0" y="0"/>
              <a:ext cx="4859767" cy="812800"/>
            </a:xfrm>
            <a:custGeom>
              <a:avLst/>
              <a:gdLst/>
              <a:ahLst/>
              <a:cxnLst/>
              <a:rect l="l" t="t" r="r" b="b"/>
              <a:pathLst>
                <a:path w="4859767" h="812800">
                  <a:moveTo>
                    <a:pt x="0" y="0"/>
                  </a:moveTo>
                  <a:lnTo>
                    <a:pt x="4859767" y="0"/>
                  </a:lnTo>
                  <a:lnTo>
                    <a:pt x="4859767" y="812800"/>
                  </a:lnTo>
                  <a:lnTo>
                    <a:pt x="0" y="812800"/>
                  </a:lnTo>
                  <a:close/>
                </a:path>
              </a:pathLst>
            </a:custGeom>
            <a:solidFill>
              <a:srgbClr val="FFCC00"/>
            </a:solidFill>
          </p:spPr>
          <p:txBody>
            <a:bodyPr/>
            <a:lstStyle/>
            <a:p>
              <a:endParaRPr lang="en-CA"/>
            </a:p>
          </p:txBody>
        </p:sp>
        <p:sp>
          <p:nvSpPr>
            <p:cNvPr id="4" name="TextBox 4"/>
            <p:cNvSpPr txBox="1"/>
            <p:nvPr/>
          </p:nvSpPr>
          <p:spPr>
            <a:xfrm>
              <a:off x="0" y="-66675"/>
              <a:ext cx="4859767" cy="879475"/>
            </a:xfrm>
            <a:prstGeom prst="rect">
              <a:avLst/>
            </a:prstGeom>
          </p:spPr>
          <p:txBody>
            <a:bodyPr lIns="50800" tIns="50800" rIns="50800" bIns="50800" rtlCol="0" anchor="ctr"/>
            <a:lstStyle/>
            <a:p>
              <a:pPr algn="ctr">
                <a:lnSpc>
                  <a:spcPts val="3683"/>
                </a:lnSpc>
              </a:pPr>
              <a:endParaRPr/>
            </a:p>
          </p:txBody>
        </p:sp>
      </p:grpSp>
      <p:grpSp>
        <p:nvGrpSpPr>
          <p:cNvPr id="5" name="Group 5"/>
          <p:cNvGrpSpPr>
            <a:grpSpLocks noChangeAspect="1"/>
          </p:cNvGrpSpPr>
          <p:nvPr/>
        </p:nvGrpSpPr>
        <p:grpSpPr>
          <a:xfrm>
            <a:off x="11359521" y="3379714"/>
            <a:ext cx="8713056" cy="8713021"/>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6703" r="-16703"/>
              </a:stretch>
            </a:blipFill>
          </p:spPr>
          <p:txBody>
            <a:bodyPr/>
            <a:lstStyle/>
            <a:p>
              <a:endParaRPr lang="en-CA"/>
            </a:p>
          </p:txBody>
        </p:sp>
      </p:grpSp>
      <p:sp>
        <p:nvSpPr>
          <p:cNvPr id="7" name="Freeform 7"/>
          <p:cNvSpPr/>
          <p:nvPr/>
        </p:nvSpPr>
        <p:spPr>
          <a:xfrm>
            <a:off x="16537285" y="852509"/>
            <a:ext cx="4290991" cy="4290991"/>
          </a:xfrm>
          <a:custGeom>
            <a:avLst/>
            <a:gdLst/>
            <a:ahLst/>
            <a:cxnLst/>
            <a:rect l="l" t="t" r="r" b="b"/>
            <a:pathLst>
              <a:path w="4290991" h="4290991">
                <a:moveTo>
                  <a:pt x="0" y="0"/>
                </a:moveTo>
                <a:lnTo>
                  <a:pt x="4290992" y="0"/>
                </a:lnTo>
                <a:lnTo>
                  <a:pt x="4290992" y="4290991"/>
                </a:lnTo>
                <a:lnTo>
                  <a:pt x="0" y="4290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8" name="TextBox 8"/>
          <p:cNvSpPr txBox="1"/>
          <p:nvPr/>
        </p:nvSpPr>
        <p:spPr>
          <a:xfrm>
            <a:off x="1874775" y="1973730"/>
            <a:ext cx="8158952" cy="2103140"/>
          </a:xfrm>
          <a:prstGeom prst="rect">
            <a:avLst/>
          </a:prstGeom>
        </p:spPr>
        <p:txBody>
          <a:bodyPr lIns="0" tIns="0" rIns="0" bIns="0" rtlCol="0" anchor="t">
            <a:spAutoFit/>
          </a:bodyPr>
          <a:lstStyle/>
          <a:p>
            <a:pPr algn="l">
              <a:lnSpc>
                <a:spcPts val="8227"/>
              </a:lnSpc>
            </a:pPr>
            <a:r>
              <a:rPr lang="en-US" sz="7548" dirty="0">
                <a:solidFill>
                  <a:srgbClr val="000000"/>
                </a:solidFill>
                <a:latin typeface="Abril Fatface"/>
              </a:rPr>
              <a:t>Un engagement </a:t>
            </a:r>
            <a:r>
              <a:rPr lang="en-US" sz="7548" dirty="0" err="1">
                <a:solidFill>
                  <a:srgbClr val="000000"/>
                </a:solidFill>
                <a:latin typeface="Abril Fatface"/>
              </a:rPr>
              <a:t>contiu</a:t>
            </a:r>
            <a:endParaRPr lang="en-US" sz="7548" dirty="0">
              <a:solidFill>
                <a:srgbClr val="000000"/>
              </a:solidFill>
              <a:latin typeface="Abril Fatface"/>
            </a:endParaRPr>
          </a:p>
        </p:txBody>
      </p:sp>
      <p:sp>
        <p:nvSpPr>
          <p:cNvPr id="9" name="TextBox 9"/>
          <p:cNvSpPr txBox="1"/>
          <p:nvPr/>
        </p:nvSpPr>
        <p:spPr>
          <a:xfrm>
            <a:off x="1874775" y="5029200"/>
            <a:ext cx="7430991" cy="2988126"/>
          </a:xfrm>
          <a:prstGeom prst="rect">
            <a:avLst/>
          </a:prstGeom>
        </p:spPr>
        <p:txBody>
          <a:bodyPr lIns="0" tIns="0" rIns="0" bIns="0" rtlCol="0" anchor="t">
            <a:spAutoFit/>
          </a:bodyPr>
          <a:lstStyle/>
          <a:p>
            <a:pPr marL="906780" lvl="1" indent="-453390" algn="l">
              <a:lnSpc>
                <a:spcPts val="5880"/>
              </a:lnSpc>
              <a:buFont typeface="Arial"/>
              <a:buChar char="•"/>
            </a:pPr>
            <a:r>
              <a:rPr lang="en-US" sz="4200" dirty="0" err="1">
                <a:solidFill>
                  <a:srgbClr val="000000"/>
                </a:solidFill>
                <a:latin typeface="Poppins Medium"/>
              </a:rPr>
              <a:t>Investissements</a:t>
            </a:r>
            <a:endParaRPr lang="en-US" sz="4200" dirty="0">
              <a:solidFill>
                <a:srgbClr val="000000"/>
              </a:solidFill>
              <a:latin typeface="Poppins Medium"/>
            </a:endParaRPr>
          </a:p>
          <a:p>
            <a:pPr marL="906780" lvl="1" indent="-453390" algn="l">
              <a:lnSpc>
                <a:spcPts val="5880"/>
              </a:lnSpc>
              <a:buFont typeface="Arial"/>
              <a:buChar char="•"/>
            </a:pPr>
            <a:r>
              <a:rPr lang="en-US" sz="4200" dirty="0" err="1">
                <a:solidFill>
                  <a:srgbClr val="000000"/>
                </a:solidFill>
                <a:latin typeface="Poppins Medium"/>
              </a:rPr>
              <a:t>Changements</a:t>
            </a:r>
            <a:r>
              <a:rPr lang="en-US" sz="4200" dirty="0">
                <a:solidFill>
                  <a:srgbClr val="000000"/>
                </a:solidFill>
                <a:latin typeface="Poppins Medium"/>
              </a:rPr>
              <a:t> internes</a:t>
            </a:r>
          </a:p>
          <a:p>
            <a:pPr marL="906780" lvl="1" indent="-453390" algn="l">
              <a:lnSpc>
                <a:spcPts val="5880"/>
              </a:lnSpc>
              <a:buFont typeface="Arial"/>
              <a:buChar char="•"/>
            </a:pPr>
            <a:r>
              <a:rPr lang="en-US" sz="4200" dirty="0" err="1">
                <a:solidFill>
                  <a:srgbClr val="000000"/>
                </a:solidFill>
                <a:latin typeface="Poppins Medium"/>
              </a:rPr>
              <a:t>Changements</a:t>
            </a:r>
            <a:r>
              <a:rPr lang="en-US" sz="4200" dirty="0">
                <a:solidFill>
                  <a:srgbClr val="000000"/>
                </a:solidFill>
                <a:latin typeface="Poppins Medium"/>
              </a:rPr>
              <a:t> </a:t>
            </a:r>
            <a:r>
              <a:rPr lang="en-US" sz="4200" dirty="0" err="1">
                <a:solidFill>
                  <a:srgbClr val="000000"/>
                </a:solidFill>
                <a:latin typeface="Poppins Medium"/>
              </a:rPr>
              <a:t>systémiques</a:t>
            </a:r>
            <a:endParaRPr lang="en-US" sz="4200" dirty="0">
              <a:solidFill>
                <a:srgbClr val="000000"/>
              </a:solidFill>
              <a:latin typeface="Poppins Medium"/>
            </a:endParaRPr>
          </a:p>
        </p:txBody>
      </p:sp>
      <p:sp>
        <p:nvSpPr>
          <p:cNvPr id="10" name="AutoShape 10"/>
          <p:cNvSpPr/>
          <p:nvPr/>
        </p:nvSpPr>
        <p:spPr>
          <a:xfrm>
            <a:off x="7201950" y="828613"/>
            <a:ext cx="5458233" cy="0"/>
          </a:xfrm>
          <a:prstGeom prst="line">
            <a:avLst/>
          </a:prstGeom>
          <a:ln w="47625" cap="flat">
            <a:solidFill>
              <a:srgbClr val="FF3131"/>
            </a:solidFill>
            <a:prstDash val="solid"/>
            <a:headEnd type="none" w="sm" len="sm"/>
            <a:tailEnd type="none" w="sm" len="sm"/>
          </a:ln>
        </p:spPr>
        <p:txBody>
          <a:bodyPr/>
          <a:lstStyle/>
          <a:p>
            <a:endParaRPr lang="en-CA"/>
          </a:p>
        </p:txBody>
      </p:sp>
      <p:sp>
        <p:nvSpPr>
          <p:cNvPr id="11" name="Freeform 11"/>
          <p:cNvSpPr/>
          <p:nvPr/>
        </p:nvSpPr>
        <p:spPr>
          <a:xfrm>
            <a:off x="1050373" y="9190287"/>
            <a:ext cx="824403" cy="136026"/>
          </a:xfrm>
          <a:custGeom>
            <a:avLst/>
            <a:gdLst/>
            <a:ahLst/>
            <a:cxnLst/>
            <a:rect l="l" t="t" r="r" b="b"/>
            <a:pathLst>
              <a:path w="824403" h="136026">
                <a:moveTo>
                  <a:pt x="0" y="0"/>
                </a:moveTo>
                <a:lnTo>
                  <a:pt x="824402" y="0"/>
                </a:lnTo>
                <a:lnTo>
                  <a:pt x="824402" y="136026"/>
                </a:lnTo>
                <a:lnTo>
                  <a:pt x="0" y="136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2" name="Freeform 12"/>
          <p:cNvSpPr/>
          <p:nvPr/>
        </p:nvSpPr>
        <p:spPr>
          <a:xfrm rot="5400000">
            <a:off x="470026" y="907500"/>
            <a:ext cx="1895724" cy="1701412"/>
          </a:xfrm>
          <a:custGeom>
            <a:avLst/>
            <a:gdLst/>
            <a:ahLst/>
            <a:cxnLst/>
            <a:rect l="l" t="t" r="r" b="b"/>
            <a:pathLst>
              <a:path w="1895724" h="1701412">
                <a:moveTo>
                  <a:pt x="0" y="0"/>
                </a:moveTo>
                <a:lnTo>
                  <a:pt x="1895725" y="0"/>
                </a:lnTo>
                <a:lnTo>
                  <a:pt x="1895725" y="1701413"/>
                </a:lnTo>
                <a:lnTo>
                  <a:pt x="0" y="17014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0006" y="870984"/>
            <a:ext cx="16230600" cy="7703860"/>
            <a:chOff x="0" y="0"/>
            <a:chExt cx="4274726" cy="2029000"/>
          </a:xfrm>
        </p:grpSpPr>
        <p:sp>
          <p:nvSpPr>
            <p:cNvPr id="3" name="Freeform 3"/>
            <p:cNvSpPr/>
            <p:nvPr/>
          </p:nvSpPr>
          <p:spPr>
            <a:xfrm>
              <a:off x="0" y="0"/>
              <a:ext cx="4274726" cy="2029000"/>
            </a:xfrm>
            <a:custGeom>
              <a:avLst/>
              <a:gdLst/>
              <a:ahLst/>
              <a:cxnLst/>
              <a:rect l="l" t="t" r="r" b="b"/>
              <a:pathLst>
                <a:path w="4274726" h="2029000">
                  <a:moveTo>
                    <a:pt x="0" y="0"/>
                  </a:moveTo>
                  <a:lnTo>
                    <a:pt x="4274726" y="0"/>
                  </a:lnTo>
                  <a:lnTo>
                    <a:pt x="4274726" y="2029000"/>
                  </a:lnTo>
                  <a:lnTo>
                    <a:pt x="0" y="2029000"/>
                  </a:lnTo>
                  <a:close/>
                </a:path>
              </a:pathLst>
            </a:custGeom>
            <a:solidFill>
              <a:srgbClr val="FFCC00"/>
            </a:solidFill>
          </p:spPr>
          <p:txBody>
            <a:bodyPr/>
            <a:lstStyle/>
            <a:p>
              <a:endParaRPr lang="en-CA"/>
            </a:p>
          </p:txBody>
        </p:sp>
        <p:sp>
          <p:nvSpPr>
            <p:cNvPr id="4" name="TextBox 4"/>
            <p:cNvSpPr txBox="1"/>
            <p:nvPr/>
          </p:nvSpPr>
          <p:spPr>
            <a:xfrm>
              <a:off x="0" y="-66675"/>
              <a:ext cx="4274726" cy="2095675"/>
            </a:xfrm>
            <a:prstGeom prst="rect">
              <a:avLst/>
            </a:prstGeom>
          </p:spPr>
          <p:txBody>
            <a:bodyPr lIns="50800" tIns="50800" rIns="50800" bIns="50800" rtlCol="0" anchor="ctr"/>
            <a:lstStyle/>
            <a:p>
              <a:pPr algn="ctr">
                <a:lnSpc>
                  <a:spcPts val="3683"/>
                </a:lnSpc>
              </a:pPr>
              <a:endParaRPr/>
            </a:p>
          </p:txBody>
        </p:sp>
      </p:grpSp>
      <p:grpSp>
        <p:nvGrpSpPr>
          <p:cNvPr id="5" name="Group 5"/>
          <p:cNvGrpSpPr>
            <a:grpSpLocks noChangeAspect="1"/>
          </p:cNvGrpSpPr>
          <p:nvPr/>
        </p:nvGrpSpPr>
        <p:grpSpPr>
          <a:xfrm>
            <a:off x="11008442" y="2130922"/>
            <a:ext cx="6001662" cy="6001638"/>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6703" r="-16703"/>
              </a:stretch>
            </a:blipFill>
          </p:spPr>
          <p:txBody>
            <a:bodyPr/>
            <a:lstStyle/>
            <a:p>
              <a:endParaRPr lang="en-CA"/>
            </a:p>
          </p:txBody>
        </p:sp>
      </p:grpSp>
      <p:sp>
        <p:nvSpPr>
          <p:cNvPr id="7" name="Freeform 7"/>
          <p:cNvSpPr/>
          <p:nvPr/>
        </p:nvSpPr>
        <p:spPr>
          <a:xfrm>
            <a:off x="16398880" y="2288765"/>
            <a:ext cx="1720840" cy="417304"/>
          </a:xfrm>
          <a:custGeom>
            <a:avLst/>
            <a:gdLst/>
            <a:ahLst/>
            <a:cxnLst/>
            <a:rect l="l" t="t" r="r" b="b"/>
            <a:pathLst>
              <a:path w="1720840" h="417304">
                <a:moveTo>
                  <a:pt x="0" y="0"/>
                </a:moveTo>
                <a:lnTo>
                  <a:pt x="1720840" y="0"/>
                </a:lnTo>
                <a:lnTo>
                  <a:pt x="1720840" y="417303"/>
                </a:lnTo>
                <a:lnTo>
                  <a:pt x="0" y="4173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8" name="Freeform 8"/>
          <p:cNvSpPr/>
          <p:nvPr/>
        </p:nvSpPr>
        <p:spPr>
          <a:xfrm rot="5400000">
            <a:off x="470026" y="907500"/>
            <a:ext cx="1895724" cy="1701412"/>
          </a:xfrm>
          <a:custGeom>
            <a:avLst/>
            <a:gdLst/>
            <a:ahLst/>
            <a:cxnLst/>
            <a:rect l="l" t="t" r="r" b="b"/>
            <a:pathLst>
              <a:path w="1895724" h="1701412">
                <a:moveTo>
                  <a:pt x="0" y="0"/>
                </a:moveTo>
                <a:lnTo>
                  <a:pt x="1895725" y="0"/>
                </a:lnTo>
                <a:lnTo>
                  <a:pt x="1895725" y="1701413"/>
                </a:lnTo>
                <a:lnTo>
                  <a:pt x="0" y="17014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9" name="TextBox 9"/>
          <p:cNvSpPr txBox="1"/>
          <p:nvPr/>
        </p:nvSpPr>
        <p:spPr>
          <a:xfrm>
            <a:off x="1955657" y="1410332"/>
            <a:ext cx="7269225" cy="2825004"/>
          </a:xfrm>
          <a:prstGeom prst="rect">
            <a:avLst/>
          </a:prstGeom>
        </p:spPr>
        <p:txBody>
          <a:bodyPr lIns="0" tIns="0" rIns="0" bIns="0" rtlCol="0" anchor="t">
            <a:spAutoFit/>
          </a:bodyPr>
          <a:lstStyle/>
          <a:p>
            <a:pPr algn="l">
              <a:lnSpc>
                <a:spcPts val="7321"/>
              </a:lnSpc>
            </a:pPr>
            <a:r>
              <a:rPr lang="en-US" sz="7548" dirty="0">
                <a:solidFill>
                  <a:srgbClr val="FF3131"/>
                </a:solidFill>
                <a:latin typeface="Abril Fatface"/>
              </a:rPr>
              <a:t>Quelle </a:t>
            </a:r>
            <a:r>
              <a:rPr lang="en-US" sz="7548" dirty="0" err="1">
                <a:solidFill>
                  <a:srgbClr val="FF3131"/>
                </a:solidFill>
                <a:latin typeface="Abril Fatface"/>
              </a:rPr>
              <a:t>est</a:t>
            </a:r>
            <a:r>
              <a:rPr lang="en-US" sz="7548" dirty="0">
                <a:solidFill>
                  <a:srgbClr val="FF3131"/>
                </a:solidFill>
                <a:latin typeface="Abril Fatface"/>
              </a:rPr>
              <a:t> la </a:t>
            </a:r>
            <a:r>
              <a:rPr lang="en-US" sz="7548" dirty="0" err="1">
                <a:solidFill>
                  <a:srgbClr val="FF3131"/>
                </a:solidFill>
                <a:latin typeface="Abril Fatface"/>
              </a:rPr>
              <a:t>prochaine</a:t>
            </a:r>
            <a:r>
              <a:rPr lang="en-US" sz="7548" dirty="0">
                <a:solidFill>
                  <a:srgbClr val="FF3131"/>
                </a:solidFill>
                <a:latin typeface="Abril Fatface"/>
              </a:rPr>
              <a:t> étape?</a:t>
            </a:r>
          </a:p>
        </p:txBody>
      </p:sp>
      <p:sp>
        <p:nvSpPr>
          <p:cNvPr id="10" name="TextBox 10"/>
          <p:cNvSpPr txBox="1"/>
          <p:nvPr/>
        </p:nvSpPr>
        <p:spPr>
          <a:xfrm>
            <a:off x="1704315" y="4199789"/>
            <a:ext cx="7430991" cy="1892569"/>
          </a:xfrm>
          <a:prstGeom prst="rect">
            <a:avLst/>
          </a:prstGeom>
        </p:spPr>
        <p:txBody>
          <a:bodyPr lIns="0" tIns="0" rIns="0" bIns="0" rtlCol="0" anchor="t">
            <a:spAutoFit/>
          </a:bodyPr>
          <a:lstStyle/>
          <a:p>
            <a:pPr algn="l">
              <a:lnSpc>
                <a:spcPts val="5040"/>
              </a:lnSpc>
              <a:spcBef>
                <a:spcPct val="0"/>
              </a:spcBef>
            </a:pPr>
            <a:r>
              <a:rPr lang="en-US" sz="3600" dirty="0">
                <a:solidFill>
                  <a:srgbClr val="000000"/>
                </a:solidFill>
                <a:latin typeface="Poppins Bold"/>
              </a:rPr>
              <a:t>Recherche action sur </a:t>
            </a:r>
            <a:r>
              <a:rPr lang="en-US" sz="3600" dirty="0" err="1">
                <a:solidFill>
                  <a:srgbClr val="000000"/>
                </a:solidFill>
                <a:latin typeface="Poppins Bold"/>
              </a:rPr>
              <a:t>l’itinérance</a:t>
            </a:r>
            <a:r>
              <a:rPr lang="en-US" sz="3600" dirty="0">
                <a:solidFill>
                  <a:srgbClr val="000000"/>
                </a:solidFill>
                <a:latin typeface="Poppins Bold"/>
              </a:rPr>
              <a:t> </a:t>
            </a:r>
            <a:r>
              <a:rPr lang="en-US" sz="3600" dirty="0" err="1">
                <a:solidFill>
                  <a:srgbClr val="000000"/>
                </a:solidFill>
                <a:latin typeface="Poppins Bold"/>
              </a:rPr>
              <a:t>chronique</a:t>
            </a:r>
            <a:r>
              <a:rPr lang="en-US" sz="3600" dirty="0">
                <a:solidFill>
                  <a:srgbClr val="000000"/>
                </a:solidFill>
                <a:latin typeface="Poppins Bold"/>
              </a:rPr>
              <a:t> à Hamilton</a:t>
            </a:r>
          </a:p>
        </p:txBody>
      </p:sp>
      <p:sp>
        <p:nvSpPr>
          <p:cNvPr id="11" name="TextBox 11"/>
          <p:cNvSpPr txBox="1"/>
          <p:nvPr/>
        </p:nvSpPr>
        <p:spPr>
          <a:xfrm>
            <a:off x="1740805" y="6108205"/>
            <a:ext cx="9133667" cy="2278957"/>
          </a:xfrm>
          <a:prstGeom prst="rect">
            <a:avLst/>
          </a:prstGeom>
        </p:spPr>
        <p:txBody>
          <a:bodyPr lIns="0" tIns="0" rIns="0" bIns="0" rtlCol="0" anchor="t">
            <a:spAutoFit/>
          </a:bodyPr>
          <a:lstStyle/>
          <a:p>
            <a:pPr algn="l">
              <a:lnSpc>
                <a:spcPts val="4480"/>
              </a:lnSpc>
              <a:spcBef>
                <a:spcPct val="0"/>
              </a:spcBef>
            </a:pPr>
            <a:r>
              <a:rPr lang="fr-FR" sz="3200" dirty="0">
                <a:solidFill>
                  <a:srgbClr val="000000"/>
                </a:solidFill>
                <a:latin typeface="Poppins Medium"/>
              </a:rPr>
              <a:t>Une approche descendante pour améliorer la façon dont l'accès coordonné à Hamilton comprend et répond aux expériences autochtones d'itinérance.</a:t>
            </a:r>
            <a:endParaRPr lang="en-US" sz="3200" dirty="0">
              <a:solidFill>
                <a:srgbClr val="000000"/>
              </a:solidFill>
              <a:latin typeface="Poppins Medium"/>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TotalTime>
  <Words>1633</Words>
  <Application>Microsoft Office PowerPoint</Application>
  <PresentationFormat>Custom</PresentationFormat>
  <Paragraphs>98</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Abril Fatface</vt:lpstr>
      <vt:lpstr>Poppins Medium</vt:lpstr>
      <vt:lpstr>Calibri</vt:lpstr>
      <vt:lpstr>Poppins Bold</vt:lpstr>
      <vt:lpstr>Poppins</vt:lpstr>
      <vt:lpstr>Arial</vt:lpstr>
      <vt:lpstr>Aptos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CHIL-City IH-CE Forum 2024</dc:title>
  <cp:lastModifiedBy>Leah Riendeau</cp:lastModifiedBy>
  <cp:revision>5</cp:revision>
  <dcterms:created xsi:type="dcterms:W3CDTF">2006-08-16T00:00:00Z</dcterms:created>
  <dcterms:modified xsi:type="dcterms:W3CDTF">2024-06-18T14:12:51Z</dcterms:modified>
  <dc:identifier>DAGHeFSxr0U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acc104-dfa0-47ae-bf90-8b8a399431b6_Enabled">
    <vt:lpwstr>true</vt:lpwstr>
  </property>
  <property fmtid="{D5CDD505-2E9C-101B-9397-08002B2CF9AE}" pid="3" name="MSIP_Label_9dacc104-dfa0-47ae-bf90-8b8a399431b6_SetDate">
    <vt:lpwstr>2024-06-18T14:10:54Z</vt:lpwstr>
  </property>
  <property fmtid="{D5CDD505-2E9C-101B-9397-08002B2CF9AE}" pid="4" name="MSIP_Label_9dacc104-dfa0-47ae-bf90-8b8a399431b6_Method">
    <vt:lpwstr>Standard</vt:lpwstr>
  </property>
  <property fmtid="{D5CDD505-2E9C-101B-9397-08002B2CF9AE}" pid="5" name="MSIP_Label_9dacc104-dfa0-47ae-bf90-8b8a399431b6_Name">
    <vt:lpwstr>Unclassified</vt:lpwstr>
  </property>
  <property fmtid="{D5CDD505-2E9C-101B-9397-08002B2CF9AE}" pid="6" name="MSIP_Label_9dacc104-dfa0-47ae-bf90-8b8a399431b6_SiteId">
    <vt:lpwstr>38430cd6-eda5-46f2-886a-f2a305fd49bc</vt:lpwstr>
  </property>
  <property fmtid="{D5CDD505-2E9C-101B-9397-08002B2CF9AE}" pid="7" name="MSIP_Label_9dacc104-dfa0-47ae-bf90-8b8a399431b6_ActionId">
    <vt:lpwstr>7abca7f6-e51c-4976-84c2-df815f36d52c</vt:lpwstr>
  </property>
  <property fmtid="{D5CDD505-2E9C-101B-9397-08002B2CF9AE}" pid="8" name="MSIP_Label_9dacc104-dfa0-47ae-bf90-8b8a399431b6_ContentBits">
    <vt:lpwstr>0</vt:lpwstr>
  </property>
</Properties>
</file>