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3.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4.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5.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6.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7.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8.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9.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10.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11.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12.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13.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14.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1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601" r:id="rId2"/>
    <p:sldId id="293" r:id="rId3"/>
    <p:sldId id="581" r:id="rId4"/>
    <p:sldId id="602" r:id="rId5"/>
    <p:sldId id="490" r:id="rId6"/>
    <p:sldId id="302" r:id="rId7"/>
    <p:sldId id="538" r:id="rId8"/>
    <p:sldId id="593" r:id="rId9"/>
    <p:sldId id="594" r:id="rId10"/>
    <p:sldId id="595" r:id="rId11"/>
    <p:sldId id="596" r:id="rId12"/>
    <p:sldId id="598" r:id="rId13"/>
    <p:sldId id="555" r:id="rId14"/>
    <p:sldId id="600" r:id="rId15"/>
    <p:sldId id="603" r:id="rId16"/>
  </p:sldIdLst>
  <p:sldSz cx="9144000" cy="6858000" type="screen4x3"/>
  <p:notesSz cx="6950075" cy="9236075"/>
  <p:custDataLst>
    <p:tags r:id="rId19"/>
  </p:custDataLst>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ヒラギノ角ゴ Pro W3"/>
        <a:cs typeface="ヒラギノ角ゴ Pro W3"/>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ヒラギノ角ゴ Pro W3"/>
        <a:cs typeface="ヒラギノ角ゴ Pro W3"/>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ヒラギノ角ゴ Pro W3"/>
        <a:cs typeface="ヒラギノ角ゴ Pro W3"/>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ヒラギノ角ゴ Pro W3"/>
        <a:cs typeface="ヒラギノ角ゴ Pro W3"/>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ヒラギノ角ゴ Pro W3"/>
        <a:cs typeface="ヒラギノ角ゴ Pro W3"/>
      </a:defRPr>
    </a:lvl5pPr>
    <a:lvl6pPr marL="2286000" algn="l" defTabSz="914400" rtl="0" eaLnBrk="1" latinLnBrk="0" hangingPunct="1">
      <a:defRPr kern="1200">
        <a:solidFill>
          <a:schemeClr val="tx1"/>
        </a:solidFill>
        <a:latin typeface="Calibri" panose="020F0502020204030204" pitchFamily="34" charset="0"/>
        <a:ea typeface="ヒラギノ角ゴ Pro W3"/>
        <a:cs typeface="ヒラギノ角ゴ Pro W3"/>
      </a:defRPr>
    </a:lvl6pPr>
    <a:lvl7pPr marL="2743200" algn="l" defTabSz="914400" rtl="0" eaLnBrk="1" latinLnBrk="0" hangingPunct="1">
      <a:defRPr kern="1200">
        <a:solidFill>
          <a:schemeClr val="tx1"/>
        </a:solidFill>
        <a:latin typeface="Calibri" panose="020F0502020204030204" pitchFamily="34" charset="0"/>
        <a:ea typeface="ヒラギノ角ゴ Pro W3"/>
        <a:cs typeface="ヒラギノ角ゴ Pro W3"/>
      </a:defRPr>
    </a:lvl7pPr>
    <a:lvl8pPr marL="3200400" algn="l" defTabSz="914400" rtl="0" eaLnBrk="1" latinLnBrk="0" hangingPunct="1">
      <a:defRPr kern="1200">
        <a:solidFill>
          <a:schemeClr val="tx1"/>
        </a:solidFill>
        <a:latin typeface="Calibri" panose="020F0502020204030204" pitchFamily="34" charset="0"/>
        <a:ea typeface="ヒラギノ角ゴ Pro W3"/>
        <a:cs typeface="ヒラギノ角ゴ Pro W3"/>
      </a:defRPr>
    </a:lvl8pPr>
    <a:lvl9pPr marL="3657600" algn="l" defTabSz="914400" rtl="0" eaLnBrk="1" latinLnBrk="0" hangingPunct="1">
      <a:defRPr kern="1200">
        <a:solidFill>
          <a:schemeClr val="tx1"/>
        </a:solidFill>
        <a:latin typeface="Calibri" panose="020F0502020204030204" pitchFamily="34" charset="0"/>
        <a:ea typeface="ヒラギノ角ゴ Pro W3"/>
        <a:cs typeface="ヒラギノ角ゴ Pro W3"/>
      </a:defRPr>
    </a:lvl9pPr>
  </p:defaultTextStyle>
  <p:extLst>
    <p:ext uri="{521415D9-36F7-43E2-AB2F-B90AF26B5E84}">
      <p14:sectionLst xmlns:p14="http://schemas.microsoft.com/office/powerpoint/2010/main">
        <p14:section name="Section par défaut" id="{17643164-E8A4-46F1-9B7A-969C5607204A}">
          <p14:sldIdLst>
            <p14:sldId id="601"/>
            <p14:sldId id="293"/>
            <p14:sldId id="581"/>
            <p14:sldId id="602"/>
            <p14:sldId id="490"/>
            <p14:sldId id="302"/>
            <p14:sldId id="538"/>
            <p14:sldId id="593"/>
          </p14:sldIdLst>
        </p14:section>
        <p14:section name="Section sans titre" id="{08E1EC0A-D0AA-448D-BDC1-F796D8F93C02}">
          <p14:sldIdLst>
            <p14:sldId id="594"/>
            <p14:sldId id="595"/>
            <p14:sldId id="596"/>
            <p14:sldId id="598"/>
            <p14:sldId id="555"/>
            <p14:sldId id="600"/>
            <p14:sldId id="60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758655F-8B8A-9F8E-0439-48DF58F8DD9A}" name="Wendy Larose" initials="WL" userId="S::Wendy.larose@infc.gc.ca::b30877a2-7067-426a-89d1-abeae38b07c2" providerId="AD"/>
  <p188:author id="{E3153F9E-DF9B-FE80-0FEF-29CA981F3661}" name="Isabelle Larocque" initials="IL" userId="S::Isabelle.Larocque@infc.gc.ca::75db3b5d-89c1-4603-a408-98dc3b4643d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Wronski, Michael" initials="WM" lastIdx="8" clrIdx="0">
    <p:extLst>
      <p:ext uri="{19B8F6BF-5375-455C-9EA6-DF929625EA0E}">
        <p15:presenceInfo xmlns:p15="http://schemas.microsoft.com/office/powerpoint/2012/main" userId="S-1-5-21-1935655697-412668190-839522115-137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808080"/>
    <a:srgbClr val="76B531"/>
    <a:srgbClr val="BA2E34"/>
    <a:srgbClr val="80C535"/>
    <a:srgbClr val="ECECEC"/>
    <a:srgbClr val="870F1F"/>
    <a:srgbClr val="3B1659"/>
    <a:srgbClr val="84B3DD"/>
    <a:srgbClr val="0081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B365E1-A8E5-4357-9CFF-37D69B37244E}" v="68" dt="2023-05-18T13:55:02.9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9524" autoAdjust="0"/>
  </p:normalViewPr>
  <p:slideViewPr>
    <p:cSldViewPr snapToGrid="0">
      <p:cViewPr varScale="1">
        <p:scale>
          <a:sx n="100" d="100"/>
          <a:sy n="100" d="100"/>
        </p:scale>
        <p:origin x="2504" y="176"/>
      </p:cViewPr>
      <p:guideLst>
        <p:guide orient="horz" pos="2160"/>
        <p:guide pos="2880"/>
      </p:guideLst>
    </p:cSldViewPr>
  </p:slideViewPr>
  <p:notesTextViewPr>
    <p:cViewPr>
      <p:scale>
        <a:sx n="1" d="1"/>
        <a:sy n="1" d="1"/>
      </p:scale>
      <p:origin x="0" y="0"/>
    </p:cViewPr>
  </p:notesTextViewPr>
  <p:notesViewPr>
    <p:cSldViewPr snapToGrid="0">
      <p:cViewPr varScale="1">
        <p:scale>
          <a:sx n="74" d="100"/>
          <a:sy n="74" d="100"/>
        </p:scale>
        <p:origin x="2652" y="-336"/>
      </p:cViewPr>
      <p:guideLst>
        <p:guide orient="horz" pos="2909"/>
        <p:guide pos="218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2492" tIns="46246" rIns="92492" bIns="46246"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wrap="square" lIns="92492" tIns="46246" rIns="92492" bIns="46246" numCol="1" anchor="t" anchorCtr="0" compatLnSpc="1">
            <a:prstTxWarp prst="textNoShape">
              <a:avLst/>
            </a:prstTxWarp>
          </a:bodyPr>
          <a:lstStyle>
            <a:lvl1pPr algn="r" eaLnBrk="1" hangingPunct="1">
              <a:defRPr sz="1200">
                <a:ea typeface="ヒラギノ角ゴ Pro W3" pitchFamily="127" charset="-128"/>
                <a:cs typeface="+mn-cs"/>
              </a:defRPr>
            </a:lvl1pPr>
          </a:lstStyle>
          <a:p>
            <a:pPr>
              <a:defRPr/>
            </a:pPr>
            <a:fld id="{2AF4E983-6A83-44AD-ADCC-D5E6156852A1}" type="datetimeFigureOut">
              <a:rPr lang="en-US" altLang="en-US"/>
              <a:pPr>
                <a:defRPr/>
              </a:pPr>
              <a:t>9/25/23</a:t>
            </a:fld>
            <a:endParaRPr lang="en-US" alt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2492" tIns="46246" rIns="92492" bIns="46246"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wrap="square" lIns="92492" tIns="46246" rIns="92492" bIns="46246" numCol="1" anchor="b" anchorCtr="0" compatLnSpc="1">
            <a:prstTxWarp prst="textNoShape">
              <a:avLst/>
            </a:prstTxWarp>
          </a:bodyPr>
          <a:lstStyle>
            <a:lvl1pPr algn="r" eaLnBrk="1" hangingPunct="1">
              <a:defRPr sz="1200">
                <a:cs typeface="ヒラギノ角ゴ Pro W3"/>
              </a:defRPr>
            </a:lvl1pPr>
          </a:lstStyle>
          <a:p>
            <a:pPr>
              <a:defRPr/>
            </a:pPr>
            <a:fld id="{2A701C36-3ED8-4EED-B87C-77442885FBE5}" type="slidenum">
              <a:rPr lang="en-US" altLang="en-US"/>
              <a:pPr>
                <a:defRPr/>
              </a:pPr>
              <a:t>‹#›</a:t>
            </a:fld>
            <a:endParaRPr lang="en-US" altLang="en-US"/>
          </a:p>
        </p:txBody>
      </p:sp>
    </p:spTree>
    <p:extLst>
      <p:ext uri="{BB962C8B-B14F-4D97-AF65-F5344CB8AC3E}">
        <p14:creationId xmlns:p14="http://schemas.microsoft.com/office/powerpoint/2010/main" val="14717696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2492" tIns="46246" rIns="92492" bIns="46246"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37000" y="0"/>
            <a:ext cx="3011488" cy="461963"/>
          </a:xfrm>
          <a:prstGeom prst="rect">
            <a:avLst/>
          </a:prstGeom>
        </p:spPr>
        <p:txBody>
          <a:bodyPr vert="horz" wrap="square" lIns="92492" tIns="46246" rIns="92492" bIns="46246" numCol="1" anchor="t" anchorCtr="0" compatLnSpc="1">
            <a:prstTxWarp prst="textNoShape">
              <a:avLst/>
            </a:prstTxWarp>
          </a:bodyPr>
          <a:lstStyle>
            <a:lvl1pPr algn="r" eaLnBrk="1" hangingPunct="1">
              <a:defRPr sz="1200">
                <a:ea typeface="ヒラギノ角ゴ Pro W3" pitchFamily="127" charset="-128"/>
                <a:cs typeface="+mn-cs"/>
              </a:defRPr>
            </a:lvl1pPr>
          </a:lstStyle>
          <a:p>
            <a:pPr>
              <a:defRPr/>
            </a:pPr>
            <a:fld id="{E90FB3BC-5098-4026-8D93-19C6EC9AB5BF}" type="datetimeFigureOut">
              <a:rPr lang="en-US" altLang="en-US"/>
              <a:pPr>
                <a:defRPr/>
              </a:pPr>
              <a:t>9/25/23</a:t>
            </a:fld>
            <a:endParaRPr lang="en-US" alt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pPr lvl="0"/>
            <a:endParaRPr lang="en-US" noProof="0"/>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2492" tIns="46246" rIns="92492" bIns="46246" rtlCol="0"/>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US" noProof="0"/>
          </a:p>
        </p:txBody>
      </p:sp>
      <p:sp>
        <p:nvSpPr>
          <p:cNvPr id="6" name="Footer Placeholder 5"/>
          <p:cNvSpPr>
            <a:spLocks noGrp="1"/>
          </p:cNvSpPr>
          <p:nvPr>
            <p:ph type="ftr" sz="quarter" idx="4"/>
          </p:nvPr>
        </p:nvSpPr>
        <p:spPr>
          <a:xfrm>
            <a:off x="0" y="8772525"/>
            <a:ext cx="3011488" cy="461963"/>
          </a:xfrm>
          <a:prstGeom prst="rect">
            <a:avLst/>
          </a:prstGeom>
        </p:spPr>
        <p:txBody>
          <a:bodyPr vert="horz" lIns="92492" tIns="46246" rIns="92492" bIns="46246"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wrap="square" lIns="92492" tIns="46246" rIns="92492" bIns="46246" numCol="1" anchor="b" anchorCtr="0" compatLnSpc="1">
            <a:prstTxWarp prst="textNoShape">
              <a:avLst/>
            </a:prstTxWarp>
          </a:bodyPr>
          <a:lstStyle>
            <a:lvl1pPr algn="r" eaLnBrk="1" hangingPunct="1">
              <a:defRPr sz="1200">
                <a:cs typeface="ヒラギノ角ゴ Pro W3"/>
              </a:defRPr>
            </a:lvl1pPr>
          </a:lstStyle>
          <a:p>
            <a:pPr>
              <a:defRPr/>
            </a:pPr>
            <a:fld id="{5176B890-8CE0-450B-8AF2-EEBE27D71946}" type="slidenum">
              <a:rPr lang="en-US" altLang="en-US"/>
              <a:pPr>
                <a:defRPr/>
              </a:pPr>
              <a:t>‹#›</a:t>
            </a:fld>
            <a:endParaRPr lang="en-US" altLang="en-US"/>
          </a:p>
        </p:txBody>
      </p:sp>
    </p:spTree>
    <p:extLst>
      <p:ext uri="{BB962C8B-B14F-4D97-AF65-F5344CB8AC3E}">
        <p14:creationId xmlns:p14="http://schemas.microsoft.com/office/powerpoint/2010/main" val="206234772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ヒラギノ角ゴ Pro W3" pitchFamily="126" charset="-128"/>
        <a:cs typeface="ヒラギノ角ゴ Pro W3" charset="0"/>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pitchFamily="126" charset="-128"/>
        <a:cs typeface="ヒラギノ角ゴ Pro W3"/>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pitchFamily="126" charset="-128"/>
        <a:cs typeface="ヒラギノ角ゴ Pro W3"/>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pitchFamily="126" charset="-128"/>
        <a:cs typeface="ヒラギノ角ゴ Pro W3"/>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pitchFamily="126" charset="-128"/>
        <a:cs typeface="ヒラギノ角ゴ Pro W3"/>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Bonjour à toutes et à tous, bienvenue au webinaire sur : L’</a:t>
            </a:r>
            <a:r>
              <a:rPr lang="fr-FR" sz="1200" dirty="0"/>
              <a:t>Utilisation du SISA aux fins du Rapport communautaire en matière d’itinérance (RCMI)</a:t>
            </a:r>
            <a:br>
              <a:rPr lang="en-CA" sz="1200" b="0" dirty="0"/>
            </a:br>
            <a:endParaRPr lang="en-CA" dirty="0"/>
          </a:p>
        </p:txBody>
      </p:sp>
      <p:sp>
        <p:nvSpPr>
          <p:cNvPr id="4" name="Slide Number Placeholder 3"/>
          <p:cNvSpPr>
            <a:spLocks noGrp="1"/>
          </p:cNvSpPr>
          <p:nvPr>
            <p:ph type="sldNum" sz="quarter" idx="5"/>
          </p:nvPr>
        </p:nvSpPr>
        <p:spPr/>
        <p:txBody>
          <a:bodyPr/>
          <a:lstStyle/>
          <a:p>
            <a:pPr>
              <a:defRPr/>
            </a:pPr>
            <a:fld id="{5176B890-8CE0-450B-8AF2-EEBE27D71946}" type="slidenum">
              <a:rPr lang="en-US" altLang="en-US" smtClean="0"/>
              <a:pPr>
                <a:defRPr/>
              </a:pPr>
              <a:t>1</a:t>
            </a:fld>
            <a:endParaRPr lang="en-US" altLang="en-US"/>
          </a:p>
        </p:txBody>
      </p:sp>
    </p:spTree>
    <p:extLst>
      <p:ext uri="{BB962C8B-B14F-4D97-AF65-F5344CB8AC3E}">
        <p14:creationId xmlns:p14="http://schemas.microsoft.com/office/powerpoint/2010/main" val="616508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ts val="0"/>
              </a:spcAft>
              <a:buClrTx/>
              <a:buSzTx/>
              <a:buFontTx/>
              <a:buNone/>
              <a:tabLst/>
              <a:defRPr/>
            </a:pPr>
            <a:r>
              <a:rPr lang="en-CA" sz="1200" kern="1200" dirty="0">
                <a:solidFill>
                  <a:schemeClr val="tx1"/>
                </a:solidFill>
                <a:effectLst/>
                <a:latin typeface="+mn-lt"/>
                <a:ea typeface="+mn-ea"/>
                <a:cs typeface="+mn-cs"/>
              </a:rPr>
              <a:t>Pour le </a:t>
            </a:r>
            <a:r>
              <a:rPr lang="en-CA" sz="1200" kern="1200" dirty="0" err="1">
                <a:solidFill>
                  <a:schemeClr val="tx1"/>
                </a:solidFill>
                <a:effectLst/>
                <a:latin typeface="+mn-lt"/>
                <a:ea typeface="+mn-ea"/>
                <a:cs typeface="+mn-cs"/>
              </a:rPr>
              <a:t>troisième</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résultat</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moins</a:t>
            </a:r>
            <a:r>
              <a:rPr lang="en-CA" sz="1200" kern="1200" dirty="0">
                <a:solidFill>
                  <a:schemeClr val="tx1"/>
                </a:solidFill>
                <a:effectLst/>
                <a:latin typeface="+mn-lt"/>
                <a:ea typeface="+mn-ea"/>
                <a:cs typeface="+mn-cs"/>
              </a:rPr>
              <a:t> de </a:t>
            </a:r>
            <a:r>
              <a:rPr lang="en-CA" sz="1200" kern="1200" dirty="0" err="1">
                <a:solidFill>
                  <a:schemeClr val="tx1"/>
                </a:solidFill>
                <a:effectLst/>
                <a:latin typeface="+mn-lt"/>
                <a:ea typeface="+mn-ea"/>
                <a:cs typeface="+mn-cs"/>
              </a:rPr>
              <a:t>personnes</a:t>
            </a:r>
            <a:r>
              <a:rPr lang="en-CA" sz="1200" kern="1200" dirty="0">
                <a:solidFill>
                  <a:schemeClr val="tx1"/>
                </a:solidFill>
                <a:effectLst/>
                <a:latin typeface="+mn-lt"/>
                <a:ea typeface="+mn-ea"/>
                <a:cs typeface="+mn-cs"/>
              </a:rPr>
              <a:t> </a:t>
            </a:r>
            <a:r>
              <a:rPr lang="en-CA" b="0" dirty="0">
                <a:ea typeface="Calibri" panose="020F0502020204030204" pitchFamily="34" charset="0"/>
                <a:cs typeface="Calibri" panose="020F0502020204030204" pitchFamily="34" charset="0"/>
              </a:rPr>
              <a:t>se </a:t>
            </a:r>
            <a:r>
              <a:rPr lang="en-CA" b="0" dirty="0" err="1">
                <a:ea typeface="Calibri" panose="020F0502020204030204" pitchFamily="34" charset="0"/>
                <a:cs typeface="Calibri" panose="020F0502020204030204" pitchFamily="34" charset="0"/>
              </a:rPr>
              <a:t>retrouvent</a:t>
            </a:r>
            <a:r>
              <a:rPr lang="en-CA" b="0" dirty="0">
                <a:ea typeface="Calibri" panose="020F0502020204030204" pitchFamily="34" charset="0"/>
                <a:cs typeface="Calibri" panose="020F0502020204030204" pitchFamily="34" charset="0"/>
              </a:rPr>
              <a:t> </a:t>
            </a:r>
            <a:r>
              <a:rPr lang="en-CA" b="0" dirty="0" err="1">
                <a:ea typeface="Calibri" panose="020F0502020204030204" pitchFamily="34" charset="0"/>
                <a:cs typeface="Calibri" panose="020F0502020204030204" pitchFamily="34" charset="0"/>
              </a:rPr>
              <a:t>en</a:t>
            </a:r>
            <a:r>
              <a:rPr lang="en-CA" b="0" dirty="0">
                <a:ea typeface="Calibri" panose="020F0502020204030204" pitchFamily="34" charset="0"/>
                <a:cs typeface="Calibri" panose="020F0502020204030204" pitchFamily="34" charset="0"/>
              </a:rPr>
              <a:t> situation </a:t>
            </a:r>
            <a:r>
              <a:rPr lang="en-CA" b="0" dirty="0" err="1">
                <a:ea typeface="Calibri" panose="020F0502020204030204" pitchFamily="34" charset="0"/>
                <a:cs typeface="Calibri" panose="020F0502020204030204" pitchFamily="34" charset="0"/>
              </a:rPr>
              <a:t>d’itinérance</a:t>
            </a:r>
            <a:r>
              <a:rPr lang="en-CA" b="0" dirty="0">
                <a:ea typeface="Calibri" panose="020F0502020204030204" pitchFamily="34" charset="0"/>
                <a:cs typeface="Calibri" panose="020F0502020204030204" pitchFamily="34" charset="0"/>
              </a:rPr>
              <a:t> après </a:t>
            </a:r>
            <a:r>
              <a:rPr lang="en-CA" b="0" dirty="0" err="1">
                <a:ea typeface="Calibri" panose="020F0502020204030204" pitchFamily="34" charset="0"/>
                <a:cs typeface="Calibri" panose="020F0502020204030204" pitchFamily="34" charset="0"/>
              </a:rPr>
              <a:t>avoir</a:t>
            </a:r>
            <a:r>
              <a:rPr lang="en-CA" b="0" dirty="0">
                <a:ea typeface="Calibri" panose="020F0502020204030204" pitchFamily="34" charset="0"/>
                <a:cs typeface="Calibri" panose="020F0502020204030204" pitchFamily="34" charset="0"/>
              </a:rPr>
              <a:t> trouvé un </a:t>
            </a:r>
            <a:r>
              <a:rPr lang="en-CA" b="0" dirty="0" err="1">
                <a:ea typeface="Calibri" panose="020F0502020204030204" pitchFamily="34" charset="0"/>
                <a:cs typeface="Calibri" panose="020F0502020204030204" pitchFamily="34" charset="0"/>
              </a:rPr>
              <a:t>logement</a:t>
            </a:r>
            <a:r>
              <a:rPr lang="en-CA" b="0" dirty="0">
                <a:ea typeface="Calibri" panose="020F0502020204030204" pitchFamily="34" charset="0"/>
                <a:cs typeface="Calibri" panose="020F0502020204030204" pitchFamily="34" charset="0"/>
              </a:rPr>
              <a:t> </a:t>
            </a:r>
            <a:r>
              <a:rPr lang="en-CA" b="0" dirty="0" err="1">
                <a:ea typeface="Calibri" panose="020F0502020204030204" pitchFamily="34" charset="0"/>
                <a:cs typeface="Calibri" panose="020F0502020204030204" pitchFamily="34" charset="0"/>
              </a:rPr>
              <a:t>ou</a:t>
            </a:r>
            <a:r>
              <a:rPr lang="en-CA" b="0" dirty="0">
                <a:ea typeface="Calibri" panose="020F0502020204030204" pitchFamily="34" charset="0"/>
                <a:cs typeface="Calibri" panose="020F0502020204030204" pitchFamily="34" charset="0"/>
              </a:rPr>
              <a:t> un </a:t>
            </a:r>
            <a:r>
              <a:rPr lang="en-CA" b="0" dirty="0" err="1">
                <a:ea typeface="Calibri" panose="020F0502020204030204" pitchFamily="34" charset="0"/>
                <a:cs typeface="Calibri" panose="020F0502020204030204" pitchFamily="34" charset="0"/>
              </a:rPr>
              <a:t>logement</a:t>
            </a:r>
            <a:r>
              <a:rPr lang="en-CA" b="0" dirty="0">
                <a:ea typeface="Calibri" panose="020F0502020204030204" pitchFamily="34" charset="0"/>
                <a:cs typeface="Calibri" panose="020F0502020204030204" pitchFamily="34" charset="0"/>
              </a:rPr>
              <a:t> de transition (l</a:t>
            </a:r>
            <a:r>
              <a:rPr lang="en-CA" sz="1200" b="0" dirty="0">
                <a:effectLst/>
                <a:latin typeface="Calibri" panose="020F0502020204030204" pitchFamily="34" charset="0"/>
                <a:ea typeface="Calibri" panose="020F0502020204030204" pitchFamily="34" charset="0"/>
                <a:cs typeface="Calibri" panose="020F0502020204030204" pitchFamily="34" charset="0"/>
              </a:rPr>
              <a:t>es retours à </a:t>
            </a:r>
            <a:r>
              <a:rPr lang="en-CA" sz="1200" b="0" dirty="0" err="1">
                <a:effectLst/>
                <a:latin typeface="Calibri" panose="020F0502020204030204" pitchFamily="34" charset="0"/>
                <a:ea typeface="Calibri" panose="020F0502020204030204" pitchFamily="34" charset="0"/>
                <a:cs typeface="Calibri" panose="020F0502020204030204" pitchFamily="34" charset="0"/>
              </a:rPr>
              <a:t>l’itinérance</a:t>
            </a:r>
            <a:r>
              <a:rPr lang="en-CA" sz="1200" b="0" dirty="0">
                <a:effectLst/>
                <a:latin typeface="Calibri" panose="020F0502020204030204" pitchFamily="34" charset="0"/>
                <a:ea typeface="Calibri" panose="020F0502020204030204" pitchFamily="34" charset="0"/>
                <a:cs typeface="Calibri" panose="020F0502020204030204" pitchFamily="34" charset="0"/>
              </a:rPr>
              <a:t> </a:t>
            </a:r>
            <a:r>
              <a:rPr lang="en-CA" sz="1200" b="0" dirty="0" err="1">
                <a:effectLst/>
                <a:latin typeface="Calibri" panose="020F0502020204030204" pitchFamily="34" charset="0"/>
                <a:ea typeface="Calibri" panose="020F0502020204030204" pitchFamily="34" charset="0"/>
                <a:cs typeface="Calibri" panose="020F0502020204030204" pitchFamily="34" charset="0"/>
              </a:rPr>
              <a:t>sont</a:t>
            </a:r>
            <a:r>
              <a:rPr lang="en-CA" sz="1200" b="0" dirty="0">
                <a:effectLst/>
                <a:latin typeface="Calibri" panose="020F0502020204030204" pitchFamily="34" charset="0"/>
                <a:ea typeface="Calibri" panose="020F0502020204030204" pitchFamily="34" charset="0"/>
                <a:cs typeface="Calibri" panose="020F0502020204030204" pitchFamily="34" charset="0"/>
              </a:rPr>
              <a:t> </a:t>
            </a:r>
            <a:r>
              <a:rPr lang="en-CA" sz="1200" b="0" dirty="0" err="1">
                <a:effectLst/>
                <a:latin typeface="Calibri" panose="020F0502020204030204" pitchFamily="34" charset="0"/>
                <a:ea typeface="Calibri" panose="020F0502020204030204" pitchFamily="34" charset="0"/>
                <a:cs typeface="Calibri" panose="020F0502020204030204" pitchFamily="34" charset="0"/>
              </a:rPr>
              <a:t>réduits</a:t>
            </a:r>
            <a:r>
              <a:rPr lang="en-CA" b="0" dirty="0">
                <a:ea typeface="Calibri" panose="020F0502020204030204" pitchFamily="34" charset="0"/>
                <a:cs typeface="Calibri" panose="020F0502020204030204" pitchFamily="34" charset="0"/>
              </a:rPr>
              <a:t>)</a:t>
            </a:r>
            <a:endParaRPr lang="en-CA" sz="1200" b="0" dirty="0">
              <a:effectLst/>
              <a:latin typeface="Calibri" panose="020F0502020204030204" pitchFamily="34" charset="0"/>
              <a:ea typeface="Calibri" panose="020F0502020204030204" pitchFamily="34" charset="0"/>
              <a:cs typeface="Calibri" panose="020F0502020204030204" pitchFamily="34" charset="0"/>
            </a:endParaRPr>
          </a:p>
          <a:p>
            <a:pPr>
              <a:spcAft>
                <a:spcPts val="0"/>
              </a:spcAft>
            </a:pPr>
            <a:endParaRPr lang="en-CA" sz="1200" kern="1200" dirty="0">
              <a:solidFill>
                <a:schemeClr val="tx1"/>
              </a:solidFill>
              <a:effectLst/>
              <a:latin typeface="+mn-lt"/>
              <a:ea typeface="+mn-ea"/>
              <a:cs typeface="+mn-cs"/>
            </a:endParaRPr>
          </a:p>
          <a:p>
            <a:pPr marL="0" marR="0">
              <a:lnSpc>
                <a:spcPct val="107000"/>
              </a:lnSpc>
              <a:spcBef>
                <a:spcPts val="0"/>
              </a:spcBef>
              <a:spcAft>
                <a:spcPts val="800"/>
              </a:spcAft>
            </a:pPr>
            <a:r>
              <a:rPr lang="en-CA" sz="1200" dirty="0">
                <a:effectLst/>
                <a:latin typeface="Calibri" panose="020F0502020204030204" pitchFamily="34" charset="0"/>
                <a:ea typeface="Calibri" panose="020F0502020204030204" pitchFamily="34" charset="0"/>
                <a:cs typeface="Calibri" panose="020F0502020204030204" pitchFamily="34" charset="0"/>
              </a:rPr>
              <a:t>Une </a:t>
            </a:r>
            <a:r>
              <a:rPr lang="en-CA" dirty="0" err="1">
                <a:ea typeface="Calibri" panose="020F0502020204030204" pitchFamily="34" charset="0"/>
                <a:cs typeface="Calibri" panose="020F0502020204030204" pitchFamily="34" charset="0"/>
              </a:rPr>
              <a:t>personne</a:t>
            </a:r>
            <a:r>
              <a:rPr lang="en-CA" dirty="0">
                <a:ea typeface="Calibri" panose="020F0502020204030204" pitchFamily="34" charset="0"/>
                <a:cs typeface="Calibri" panose="020F0502020204030204" pitchFamily="34" charset="0"/>
              </a:rPr>
              <a:t> se </a:t>
            </a:r>
            <a:r>
              <a:rPr lang="fr-CA" sz="1200" dirty="0">
                <a:effectLst/>
                <a:latin typeface="Calibri" panose="020F0502020204030204" pitchFamily="34" charset="0"/>
                <a:ea typeface="Calibri" panose="020F0502020204030204" pitchFamily="34" charset="0"/>
                <a:cs typeface="Calibri" panose="020F0502020204030204" pitchFamily="34" charset="0"/>
              </a:rPr>
              <a:t>«</a:t>
            </a:r>
            <a:r>
              <a:rPr lang="fr-CA" dirty="0">
                <a:ea typeface="Calibri" panose="020F0502020204030204" pitchFamily="34" charset="0"/>
                <a:cs typeface="Calibri" panose="020F0502020204030204" pitchFamily="34" charset="0"/>
              </a:rPr>
              <a:t>retrouva à nouveau en situation d’itinérance</a:t>
            </a:r>
            <a:r>
              <a:rPr lang="fr-CA" sz="1200" dirty="0">
                <a:effectLst/>
                <a:latin typeface="Calibri" panose="020F0502020204030204" pitchFamily="34" charset="0"/>
                <a:ea typeface="Calibri" panose="020F0502020204030204" pitchFamily="34" charset="0"/>
                <a:cs typeface="Calibri" panose="020F0502020204030204" pitchFamily="34" charset="0"/>
              </a:rPr>
              <a:t>» si elle :</a:t>
            </a:r>
            <a:endParaRPr lang="en-CA" sz="1200" dirty="0">
              <a:effectLst/>
              <a:latin typeface="Calibri" panose="020F0502020204030204" pitchFamily="34" charset="0"/>
              <a:ea typeface="Calibri" panose="020F0502020204030204" pitchFamily="34" charset="0"/>
              <a:cs typeface="Arial" panose="020B0604020202020204" pitchFamily="34" charset="0"/>
            </a:endParaRPr>
          </a:p>
          <a:p>
            <a:pPr marL="171450" marR="0" lvl="0" indent="-171450">
              <a:lnSpc>
                <a:spcPct val="107000"/>
              </a:lnSpc>
              <a:spcBef>
                <a:spcPts val="0"/>
              </a:spcBef>
              <a:spcAft>
                <a:spcPts val="800"/>
              </a:spcAft>
              <a:buFont typeface="Arial" panose="020B0604020202020204" pitchFamily="34" charset="0"/>
              <a:buChar char="•"/>
            </a:pPr>
            <a:r>
              <a:rPr lang="en-CA" sz="1200" dirty="0" err="1">
                <a:effectLst/>
                <a:latin typeface="Calibri" panose="020F0502020204030204" pitchFamily="34" charset="0"/>
                <a:ea typeface="Calibri" panose="020F0502020204030204" pitchFamily="34" charset="0"/>
                <a:cs typeface="Calibri" panose="020F0502020204030204" pitchFamily="34" charset="0"/>
              </a:rPr>
              <a:t>avait</a:t>
            </a:r>
            <a:r>
              <a:rPr lang="en-CA" sz="1200" dirty="0">
                <a:effectLst/>
                <a:latin typeface="Calibri" panose="020F0502020204030204" pitchFamily="34" charset="0"/>
                <a:ea typeface="Calibri" panose="020F0502020204030204" pitchFamily="34" charset="0"/>
                <a:cs typeface="Calibri" panose="020F0502020204030204" pitchFamily="34" charset="0"/>
              </a:rPr>
              <a:t> au </a:t>
            </a:r>
            <a:r>
              <a:rPr lang="en-CA" sz="1200" dirty="0" err="1">
                <a:effectLst/>
                <a:latin typeface="Calibri" panose="020F0502020204030204" pitchFamily="34" charset="0"/>
                <a:ea typeface="Calibri" panose="020F0502020204030204" pitchFamily="34" charset="0"/>
                <a:cs typeface="Calibri" panose="020F0502020204030204" pitchFamily="34" charset="0"/>
              </a:rPr>
              <a:t>moins</a:t>
            </a:r>
            <a:r>
              <a:rPr lang="en-CA" sz="1200" dirty="0">
                <a:effectLst/>
                <a:latin typeface="Calibri" panose="020F0502020204030204" pitchFamily="34" charset="0"/>
                <a:ea typeface="Calibri" panose="020F0502020204030204" pitchFamily="34" charset="0"/>
                <a:cs typeface="Calibri" panose="020F0502020204030204" pitchFamily="34" charset="0"/>
              </a:rPr>
              <a:t> deux entrées de </a:t>
            </a:r>
            <a:r>
              <a:rPr lang="en-CA" sz="1200" b="1" dirty="0" err="1">
                <a:effectLst/>
                <a:latin typeface="Calibri" panose="020F0502020204030204" pitchFamily="34" charset="0"/>
                <a:ea typeface="Calibri" panose="020F0502020204030204" pitchFamily="34" charset="0"/>
                <a:cs typeface="Calibri" panose="020F0502020204030204" pitchFamily="34" charset="0"/>
              </a:rPr>
              <a:t>Statut</a:t>
            </a:r>
            <a:r>
              <a:rPr lang="en-CA" sz="1200" b="1" dirty="0">
                <a:effectLst/>
                <a:latin typeface="Calibri" panose="020F0502020204030204" pitchFamily="34" charset="0"/>
                <a:ea typeface="Calibri" panose="020F0502020204030204" pitchFamily="34" charset="0"/>
                <a:cs typeface="Calibri" panose="020F0502020204030204" pitchFamily="34" charset="0"/>
              </a:rPr>
              <a:t> de </a:t>
            </a:r>
            <a:r>
              <a:rPr lang="en-CA" sz="1200" b="1" dirty="0" err="1">
                <a:effectLst/>
                <a:latin typeface="Calibri" panose="020F0502020204030204" pitchFamily="34" charset="0"/>
                <a:ea typeface="Calibri" panose="020F0502020204030204" pitchFamily="34" charset="0"/>
                <a:cs typeface="Calibri" panose="020F0502020204030204" pitchFamily="34" charset="0"/>
              </a:rPr>
              <a:t>logement</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dirty="0" err="1">
                <a:effectLst/>
                <a:latin typeface="Calibri" panose="020F0502020204030204" pitchFamily="34" charset="0"/>
                <a:ea typeface="Calibri" panose="020F0502020204030204" pitchFamily="34" charset="0"/>
                <a:cs typeface="Calibri" panose="020F0502020204030204" pitchFamily="34" charset="0"/>
              </a:rPr>
              <a:t>marqué</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dirty="0" err="1">
                <a:effectLst/>
                <a:latin typeface="Calibri" panose="020F0502020204030204" pitchFamily="34" charset="0"/>
                <a:ea typeface="Calibri" panose="020F0502020204030204" pitchFamily="34" charset="0"/>
                <a:cs typeface="Calibri" panose="020F0502020204030204" pitchFamily="34" charset="0"/>
              </a:rPr>
              <a:t>comme</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dirty="0" err="1">
                <a:effectLst/>
                <a:latin typeface="Calibri" panose="020F0502020204030204" pitchFamily="34" charset="0"/>
                <a:ea typeface="Calibri" panose="020F0502020204030204" pitchFamily="34" charset="0"/>
                <a:cs typeface="Calibri" panose="020F0502020204030204" pitchFamily="34" charset="0"/>
              </a:rPr>
              <a:t>étant</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b="1" dirty="0" err="1">
                <a:effectLst/>
                <a:latin typeface="Calibri" panose="020F0502020204030204" pitchFamily="34" charset="0"/>
                <a:ea typeface="Calibri" panose="020F0502020204030204" pitchFamily="34" charset="0"/>
                <a:cs typeface="Calibri" panose="020F0502020204030204" pitchFamily="34" charset="0"/>
              </a:rPr>
              <a:t>En</a:t>
            </a:r>
            <a:r>
              <a:rPr lang="en-CA" sz="1200" b="1" dirty="0">
                <a:effectLst/>
                <a:latin typeface="Calibri" panose="020F0502020204030204" pitchFamily="34" charset="0"/>
                <a:ea typeface="Calibri" panose="020F0502020204030204" pitchFamily="34" charset="0"/>
                <a:cs typeface="Calibri" panose="020F0502020204030204" pitchFamily="34" charset="0"/>
              </a:rPr>
              <a:t> situation </a:t>
            </a:r>
            <a:r>
              <a:rPr lang="en-CA" sz="1200" b="1" dirty="0" err="1">
                <a:effectLst/>
                <a:latin typeface="Calibri" panose="020F0502020204030204" pitchFamily="34" charset="0"/>
                <a:ea typeface="Calibri" panose="020F0502020204030204" pitchFamily="34" charset="0"/>
                <a:cs typeface="Calibri" panose="020F0502020204030204" pitchFamily="34" charset="0"/>
              </a:rPr>
              <a:t>d’itinérance</a:t>
            </a:r>
            <a:r>
              <a:rPr lang="en-CA" sz="1200" b="1" dirty="0">
                <a:effectLst/>
                <a:latin typeface="Calibri" panose="020F0502020204030204" pitchFamily="34" charset="0"/>
                <a:ea typeface="Calibri" panose="020F0502020204030204" pitchFamily="34" charset="0"/>
                <a:cs typeface="Calibri" panose="020F0502020204030204" pitchFamily="34" charset="0"/>
              </a:rPr>
              <a:t> </a:t>
            </a:r>
            <a:r>
              <a:rPr lang="en-CA" sz="1200" dirty="0">
                <a:effectLst/>
                <a:latin typeface="Calibri" panose="020F0502020204030204" pitchFamily="34" charset="0"/>
                <a:ea typeface="Calibri" panose="020F0502020204030204" pitchFamily="34" charset="0"/>
                <a:cs typeface="Calibri" panose="020F0502020204030204" pitchFamily="34" charset="0"/>
              </a:rPr>
              <a:t>(</a:t>
            </a:r>
            <a:r>
              <a:rPr lang="en-CA" sz="1200" dirty="0" err="1">
                <a:effectLst/>
                <a:latin typeface="Calibri" panose="020F0502020204030204" pitchFamily="34" charset="0"/>
                <a:ea typeface="Calibri" panose="020F0502020204030204" pitchFamily="34" charset="0"/>
                <a:cs typeface="Calibri" panose="020F0502020204030204" pitchFamily="34" charset="0"/>
              </a:rPr>
              <a:t>dont</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dirty="0" err="1">
                <a:effectLst/>
                <a:latin typeface="Calibri" panose="020F0502020204030204" pitchFamily="34" charset="0"/>
                <a:ea typeface="Calibri" panose="020F0502020204030204" pitchFamily="34" charset="0"/>
                <a:cs typeface="Calibri" panose="020F0502020204030204" pitchFamily="34" charset="0"/>
              </a:rPr>
              <a:t>une</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dirty="0" err="1">
                <a:effectLst/>
                <a:latin typeface="Calibri" panose="020F0502020204030204" pitchFamily="34" charset="0"/>
                <a:ea typeface="Calibri" panose="020F0502020204030204" pitchFamily="34" charset="0"/>
                <a:cs typeface="Calibri" panose="020F0502020204030204" pitchFamily="34" charset="0"/>
              </a:rPr>
              <a:t>exécutée</a:t>
            </a:r>
            <a:r>
              <a:rPr lang="en-CA" sz="1200" dirty="0">
                <a:effectLst/>
                <a:latin typeface="Calibri" panose="020F0502020204030204" pitchFamily="34" charset="0"/>
                <a:ea typeface="Calibri" panose="020F0502020204030204" pitchFamily="34" charset="0"/>
                <a:cs typeface="Calibri" panose="020F0502020204030204" pitchFamily="34" charset="0"/>
              </a:rPr>
              <a:t> dans la </a:t>
            </a:r>
            <a:r>
              <a:rPr lang="en-CA" sz="1200" dirty="0" err="1">
                <a:effectLst/>
                <a:latin typeface="Calibri" panose="020F0502020204030204" pitchFamily="34" charset="0"/>
                <a:ea typeface="Calibri" panose="020F0502020204030204" pitchFamily="34" charset="0"/>
                <a:cs typeface="Calibri" panose="020F0502020204030204" pitchFamily="34" charset="0"/>
              </a:rPr>
              <a:t>période</a:t>
            </a:r>
            <a:r>
              <a:rPr lang="en-CA" sz="1200" dirty="0">
                <a:effectLst/>
                <a:latin typeface="Calibri" panose="020F0502020204030204" pitchFamily="34" charset="0"/>
                <a:ea typeface="Calibri" panose="020F0502020204030204" pitchFamily="34" charset="0"/>
                <a:cs typeface="Calibri" panose="020F0502020204030204" pitchFamily="34" charset="0"/>
              </a:rPr>
              <a:t> de </a:t>
            </a:r>
            <a:r>
              <a:rPr lang="en-CA" sz="1200" dirty="0" err="1">
                <a:effectLst/>
                <a:latin typeface="Calibri" panose="020F0502020204030204" pitchFamily="34" charset="0"/>
                <a:ea typeface="Calibri" panose="020F0502020204030204" pitchFamily="34" charset="0"/>
                <a:cs typeface="Calibri" panose="020F0502020204030204" pitchFamily="34" charset="0"/>
              </a:rPr>
              <a:t>déclaration</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b="1" dirty="0">
                <a:effectLst/>
                <a:latin typeface="Calibri" panose="020F0502020204030204" pitchFamily="34" charset="0"/>
                <a:ea typeface="Calibri" panose="020F0502020204030204" pitchFamily="34" charset="0"/>
                <a:cs typeface="Calibri" panose="020F0502020204030204" pitchFamily="34" charset="0"/>
              </a:rPr>
              <a:t>et</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dirty="0" err="1">
                <a:effectLst/>
                <a:latin typeface="Calibri" panose="020F0502020204030204" pitchFamily="34" charset="0"/>
                <a:ea typeface="Calibri" panose="020F0502020204030204" pitchFamily="34" charset="0"/>
                <a:cs typeface="Calibri" panose="020F0502020204030204" pitchFamily="34" charset="0"/>
              </a:rPr>
              <a:t>une</a:t>
            </a:r>
            <a:r>
              <a:rPr lang="en-CA" sz="1200" dirty="0">
                <a:effectLst/>
                <a:latin typeface="Calibri" panose="020F0502020204030204" pitchFamily="34" charset="0"/>
                <a:ea typeface="Calibri" panose="020F0502020204030204" pitchFamily="34" charset="0"/>
                <a:cs typeface="Calibri" panose="020F0502020204030204" pitchFamily="34" charset="0"/>
              </a:rPr>
              <a:t> entrée </a:t>
            </a:r>
            <a:r>
              <a:rPr lang="en-CA" sz="1200" dirty="0" err="1">
                <a:effectLst/>
                <a:latin typeface="Calibri" panose="020F0502020204030204" pitchFamily="34" charset="0"/>
                <a:ea typeface="Calibri" panose="020F0502020204030204" pitchFamily="34" charset="0"/>
                <a:cs typeface="Calibri" panose="020F0502020204030204" pitchFamily="34" charset="0"/>
              </a:rPr>
              <a:t>marquée</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dirty="0" err="1">
                <a:effectLst/>
                <a:latin typeface="Calibri" panose="020F0502020204030204" pitchFamily="34" charset="0"/>
                <a:ea typeface="Calibri" panose="020F0502020204030204" pitchFamily="34" charset="0"/>
                <a:cs typeface="Calibri" panose="020F0502020204030204" pitchFamily="34" charset="0"/>
              </a:rPr>
              <a:t>comme</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b="1" dirty="0" err="1">
                <a:effectLst/>
                <a:latin typeface="Calibri" panose="020F0502020204030204" pitchFamily="34" charset="0"/>
                <a:ea typeface="Calibri" panose="020F0502020204030204" pitchFamily="34" charset="0"/>
                <a:cs typeface="Calibri" panose="020F0502020204030204" pitchFamily="34" charset="0"/>
              </a:rPr>
              <a:t>logée</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dirty="0" err="1">
                <a:effectLst/>
                <a:latin typeface="Calibri" panose="020F0502020204030204" pitchFamily="34" charset="0"/>
                <a:ea typeface="Calibri" panose="020F0502020204030204" pitchFamily="34" charset="0"/>
                <a:cs typeface="Calibri" panose="020F0502020204030204" pitchFamily="34" charset="0"/>
              </a:rPr>
              <a:t>ou</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b="1" dirty="0" err="1">
                <a:effectLst/>
                <a:latin typeface="Calibri" panose="020F0502020204030204" pitchFamily="34" charset="0"/>
                <a:ea typeface="Calibri" panose="020F0502020204030204" pitchFamily="34" charset="0"/>
                <a:cs typeface="Calibri" panose="020F0502020204030204" pitchFamily="34" charset="0"/>
              </a:rPr>
              <a:t>Logement</a:t>
            </a:r>
            <a:r>
              <a:rPr lang="en-CA" sz="1200" b="1" dirty="0">
                <a:effectLst/>
                <a:latin typeface="Calibri" panose="020F0502020204030204" pitchFamily="34" charset="0"/>
                <a:ea typeface="Calibri" panose="020F0502020204030204" pitchFamily="34" charset="0"/>
                <a:cs typeface="Calibri" panose="020F0502020204030204" pitchFamily="34" charset="0"/>
              </a:rPr>
              <a:t> </a:t>
            </a:r>
            <a:r>
              <a:rPr lang="en-CA" sz="1200" b="1" dirty="0" err="1">
                <a:effectLst/>
                <a:latin typeface="Calibri" panose="020F0502020204030204" pitchFamily="34" charset="0"/>
                <a:ea typeface="Calibri" panose="020F0502020204030204" pitchFamily="34" charset="0"/>
                <a:cs typeface="Calibri" panose="020F0502020204030204" pitchFamily="34" charset="0"/>
              </a:rPr>
              <a:t>transitoire</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dirty="0" err="1">
                <a:effectLst/>
                <a:latin typeface="Calibri" panose="020F0502020204030204" pitchFamily="34" charset="0"/>
                <a:ea typeface="Calibri" panose="020F0502020204030204" pitchFamily="34" charset="0"/>
                <a:cs typeface="Calibri" panose="020F0502020204030204" pitchFamily="34" charset="0"/>
              </a:rPr>
              <a:t>immédiatement</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dirty="0" err="1">
                <a:effectLst/>
                <a:latin typeface="Calibri" panose="020F0502020204030204" pitchFamily="34" charset="0"/>
                <a:ea typeface="Calibri" panose="020F0502020204030204" pitchFamily="34" charset="0"/>
                <a:cs typeface="Calibri" panose="020F0502020204030204" pitchFamily="34" charset="0"/>
              </a:rPr>
              <a:t>avant</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dirty="0" err="1">
                <a:effectLst/>
                <a:latin typeface="Calibri" panose="020F0502020204030204" pitchFamily="34" charset="0"/>
                <a:ea typeface="Calibri" panose="020F0502020204030204" pitchFamily="34" charset="0"/>
                <a:cs typeface="Calibri" panose="020F0502020204030204" pitchFamily="34" charset="0"/>
              </a:rPr>
              <a:t>l’entrée</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b="1" dirty="0" err="1">
                <a:effectLst/>
                <a:latin typeface="Calibri" panose="020F0502020204030204" pitchFamily="34" charset="0"/>
                <a:ea typeface="Calibri" panose="020F0502020204030204" pitchFamily="34" charset="0"/>
                <a:cs typeface="Calibri" panose="020F0502020204030204" pitchFamily="34" charset="0"/>
              </a:rPr>
              <a:t>en</a:t>
            </a:r>
            <a:r>
              <a:rPr lang="en-CA" sz="1200" b="1" dirty="0">
                <a:effectLst/>
                <a:latin typeface="Calibri" panose="020F0502020204030204" pitchFamily="34" charset="0"/>
                <a:ea typeface="Calibri" panose="020F0502020204030204" pitchFamily="34" charset="0"/>
                <a:cs typeface="Calibri" panose="020F0502020204030204" pitchFamily="34" charset="0"/>
              </a:rPr>
              <a:t> situation </a:t>
            </a:r>
            <a:r>
              <a:rPr lang="en-CA" sz="1200" b="1" dirty="0" err="1">
                <a:effectLst/>
                <a:latin typeface="Calibri" panose="020F0502020204030204" pitchFamily="34" charset="0"/>
                <a:ea typeface="Calibri" panose="020F0502020204030204" pitchFamily="34" charset="0"/>
                <a:cs typeface="Calibri" panose="020F0502020204030204" pitchFamily="34" charset="0"/>
              </a:rPr>
              <a:t>d’itinérance</a:t>
            </a:r>
            <a:r>
              <a:rPr lang="en-CA" sz="1200" dirty="0">
                <a:effectLst/>
                <a:latin typeface="Calibri" panose="020F0502020204030204" pitchFamily="34" charset="0"/>
                <a:ea typeface="Calibri" panose="020F0502020204030204" pitchFamily="34" charset="0"/>
                <a:cs typeface="Calibri" panose="020F0502020204030204" pitchFamily="34" charset="0"/>
              </a:rPr>
              <a:t> dans la </a:t>
            </a:r>
            <a:r>
              <a:rPr lang="en-CA" sz="1200" dirty="0" err="1">
                <a:effectLst/>
                <a:latin typeface="Calibri" panose="020F0502020204030204" pitchFamily="34" charset="0"/>
                <a:ea typeface="Calibri" panose="020F0502020204030204" pitchFamily="34" charset="0"/>
                <a:cs typeface="Calibri" panose="020F0502020204030204" pitchFamily="34" charset="0"/>
              </a:rPr>
              <a:t>période</a:t>
            </a:r>
            <a:r>
              <a:rPr lang="en-CA" sz="1200" dirty="0">
                <a:effectLst/>
                <a:latin typeface="Calibri" panose="020F0502020204030204" pitchFamily="34" charset="0"/>
                <a:ea typeface="Calibri" panose="020F0502020204030204" pitchFamily="34" charset="0"/>
                <a:cs typeface="Calibri" panose="020F0502020204030204" pitchFamily="34" charset="0"/>
              </a:rPr>
              <a:t> de </a:t>
            </a:r>
            <a:r>
              <a:rPr lang="en-CA" sz="1200" dirty="0" err="1">
                <a:effectLst/>
                <a:latin typeface="Calibri" panose="020F0502020204030204" pitchFamily="34" charset="0"/>
                <a:ea typeface="Calibri" panose="020F0502020204030204" pitchFamily="34" charset="0"/>
                <a:cs typeface="Calibri" panose="020F0502020204030204" pitchFamily="34" charset="0"/>
              </a:rPr>
              <a:t>déclaration</a:t>
            </a:r>
            <a:r>
              <a:rPr lang="en-CA" sz="1200" dirty="0">
                <a:effectLst/>
                <a:latin typeface="Calibri" panose="020F0502020204030204" pitchFamily="34" charset="0"/>
                <a:ea typeface="Calibri" panose="020F0502020204030204" pitchFamily="34" charset="0"/>
                <a:cs typeface="Calibri" panose="020F0502020204030204" pitchFamily="34" charset="0"/>
              </a:rPr>
              <a:t>. </a:t>
            </a:r>
            <a:endParaRPr lang="en-CA" dirty="0">
              <a:ea typeface="Calibri" panose="020F0502020204030204" pitchFamily="34" charset="0"/>
              <a:cs typeface="Arial" panose="020B0604020202020204" pitchFamily="34" charset="0"/>
            </a:endParaRPr>
          </a:p>
          <a:p>
            <a:pPr>
              <a:spcAft>
                <a:spcPts val="0"/>
              </a:spcAft>
            </a:pPr>
            <a:endParaRPr lang="en-CA" sz="1200" kern="1200" dirty="0">
              <a:solidFill>
                <a:schemeClr val="tx1"/>
              </a:solidFill>
              <a:effectLst/>
              <a:latin typeface="+mn-lt"/>
              <a:ea typeface="+mn-ea"/>
              <a:cs typeface="+mn-cs"/>
            </a:endParaRPr>
          </a:p>
          <a:p>
            <a:pPr>
              <a:spcAft>
                <a:spcPts val="0"/>
              </a:spcAft>
            </a:pPr>
            <a:r>
              <a:rPr lang="en-CA" sz="1200" kern="1200" dirty="0">
                <a:solidFill>
                  <a:schemeClr val="tx1"/>
                </a:solidFill>
                <a:effectLst/>
                <a:latin typeface="+mn-lt"/>
                <a:ea typeface="+mn-ea"/>
                <a:cs typeface="+mn-cs"/>
              </a:rPr>
              <a:t>Pour </a:t>
            </a:r>
            <a:r>
              <a:rPr lang="en-CA" sz="1200" kern="1200" dirty="0" err="1">
                <a:solidFill>
                  <a:schemeClr val="tx1"/>
                </a:solidFill>
                <a:effectLst/>
                <a:latin typeface="+mn-lt"/>
                <a:ea typeface="+mn-ea"/>
                <a:cs typeface="+mn-cs"/>
              </a:rPr>
              <a:t>ce</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résultat</a:t>
            </a:r>
            <a:r>
              <a:rPr lang="en-CA" sz="1200" kern="1200" dirty="0">
                <a:solidFill>
                  <a:schemeClr val="tx1"/>
                </a:solidFill>
                <a:effectLst/>
                <a:latin typeface="+mn-lt"/>
                <a:ea typeface="+mn-ea"/>
                <a:cs typeface="+mn-cs"/>
              </a:rPr>
              <a:t>, </a:t>
            </a:r>
            <a:r>
              <a:rPr lang="en-CA" sz="1200" kern="12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p</a:t>
            </a:r>
            <a:r>
              <a:rPr lang="en-CA" sz="1200" dirty="0" err="1">
                <a:effectLst/>
                <a:latin typeface="Calibri" panose="020F0502020204030204" pitchFamily="34" charset="0"/>
                <a:ea typeface="Calibri" panose="020F0502020204030204" pitchFamily="34" charset="0"/>
                <a:cs typeface="Calibri" panose="020F0502020204030204" pitchFamily="34" charset="0"/>
              </a:rPr>
              <a:t>uisque</a:t>
            </a:r>
            <a:r>
              <a:rPr lang="en-CA" sz="1200" dirty="0">
                <a:effectLst/>
                <a:latin typeface="Calibri" panose="020F0502020204030204" pitchFamily="34" charset="0"/>
                <a:ea typeface="Calibri" panose="020F0502020204030204" pitchFamily="34" charset="0"/>
                <a:cs typeface="Calibri" panose="020F0502020204030204" pitchFamily="34" charset="0"/>
              </a:rPr>
              <a:t> le SISA </a:t>
            </a:r>
            <a:r>
              <a:rPr lang="en-CA" sz="1200" dirty="0" err="1">
                <a:effectLst/>
                <a:latin typeface="Calibri" panose="020F0502020204030204" pitchFamily="34" charset="0"/>
                <a:ea typeface="Calibri" panose="020F0502020204030204" pitchFamily="34" charset="0"/>
                <a:cs typeface="Calibri" panose="020F0502020204030204" pitchFamily="34" charset="0"/>
              </a:rPr>
              <a:t>n’a</a:t>
            </a:r>
            <a:r>
              <a:rPr lang="en-CA" sz="1200" dirty="0">
                <a:effectLst/>
                <a:latin typeface="Calibri" panose="020F0502020204030204" pitchFamily="34" charset="0"/>
                <a:ea typeface="Calibri" panose="020F0502020204030204" pitchFamily="34" charset="0"/>
                <a:cs typeface="Calibri" panose="020F0502020204030204" pitchFamily="34" charset="0"/>
              </a:rPr>
              <a:t> pas les </a:t>
            </a:r>
            <a:r>
              <a:rPr lang="en-CA" sz="1200" dirty="0" err="1">
                <a:effectLst/>
                <a:latin typeface="Calibri" panose="020F0502020204030204" pitchFamily="34" charset="0"/>
                <a:ea typeface="Calibri" panose="020F0502020204030204" pitchFamily="34" charset="0"/>
                <a:cs typeface="Calibri" panose="020F0502020204030204" pitchFamily="34" charset="0"/>
              </a:rPr>
              <a:t>données</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dirty="0" err="1">
                <a:effectLst/>
                <a:latin typeface="Calibri" panose="020F0502020204030204" pitchFamily="34" charset="0"/>
                <a:ea typeface="Calibri" panose="020F0502020204030204" pitchFamily="34" charset="0"/>
                <a:cs typeface="Calibri" panose="020F0502020204030204" pitchFamily="34" charset="0"/>
              </a:rPr>
              <a:t>nécessaires</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dirty="0" err="1">
                <a:effectLst/>
                <a:latin typeface="Calibri" panose="020F0502020204030204" pitchFamily="34" charset="0"/>
                <a:ea typeface="Calibri" panose="020F0502020204030204" pitchFamily="34" charset="0"/>
                <a:cs typeface="Calibri" panose="020F0502020204030204" pitchFamily="34" charset="0"/>
              </a:rPr>
              <a:t>afin</a:t>
            </a:r>
            <a:r>
              <a:rPr lang="en-CA" sz="1200" dirty="0">
                <a:effectLst/>
                <a:latin typeface="Calibri" panose="020F0502020204030204" pitchFamily="34" charset="0"/>
                <a:ea typeface="Calibri" panose="020F0502020204030204" pitchFamily="34" charset="0"/>
                <a:cs typeface="Calibri" panose="020F0502020204030204" pitchFamily="34" charset="0"/>
              </a:rPr>
              <a:t> de classifier </a:t>
            </a:r>
            <a:r>
              <a:rPr lang="en-CA" sz="1200" dirty="0" err="1">
                <a:effectLst/>
                <a:latin typeface="Calibri" panose="020F0502020204030204" pitchFamily="34" charset="0"/>
                <a:ea typeface="Calibri" panose="020F0502020204030204" pitchFamily="34" charset="0"/>
                <a:cs typeface="Calibri" panose="020F0502020204030204" pitchFamily="34" charset="0"/>
              </a:rPr>
              <a:t>une</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dirty="0" err="1">
                <a:effectLst/>
                <a:latin typeface="Calibri" panose="020F0502020204030204" pitchFamily="34" charset="0"/>
                <a:ea typeface="Calibri" panose="020F0502020204030204" pitchFamily="34" charset="0"/>
                <a:cs typeface="Calibri" panose="020F0502020204030204" pitchFamily="34" charset="0"/>
              </a:rPr>
              <a:t>personne</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dirty="0" err="1">
                <a:effectLst/>
                <a:latin typeface="Calibri" panose="020F0502020204030204" pitchFamily="34" charset="0"/>
                <a:ea typeface="Calibri" panose="020F0502020204030204" pitchFamily="34" charset="0"/>
                <a:cs typeface="Calibri" panose="020F0502020204030204" pitchFamily="34" charset="0"/>
              </a:rPr>
              <a:t>ayant</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dirty="0" err="1">
                <a:ea typeface="Calibri" panose="020F0502020204030204" pitchFamily="34" charset="0"/>
                <a:cs typeface="Calibri" panose="020F0502020204030204" pitchFamily="34" charset="0"/>
              </a:rPr>
              <a:t>retournée</a:t>
            </a:r>
            <a:r>
              <a:rPr lang="en-CA" dirty="0">
                <a:ea typeface="Calibri" panose="020F0502020204030204" pitchFamily="34" charset="0"/>
                <a:cs typeface="Calibri" panose="020F0502020204030204" pitchFamily="34" charset="0"/>
              </a:rPr>
              <a:t> </a:t>
            </a:r>
            <a:r>
              <a:rPr lang="en-CA" dirty="0" err="1">
                <a:ea typeface="Calibri" panose="020F0502020204030204" pitchFamily="34" charset="0"/>
                <a:cs typeface="Calibri" panose="020F0502020204030204" pitchFamily="34" charset="0"/>
              </a:rPr>
              <a:t>en</a:t>
            </a:r>
            <a:r>
              <a:rPr lang="en-CA" dirty="0">
                <a:ea typeface="Calibri" panose="020F0502020204030204" pitchFamily="34" charset="0"/>
                <a:cs typeface="Calibri" panose="020F0502020204030204" pitchFamily="34" charset="0"/>
              </a:rPr>
              <a:t> situation </a:t>
            </a:r>
            <a:r>
              <a:rPr lang="en-CA" dirty="0" err="1">
                <a:ea typeface="Calibri" panose="020F0502020204030204" pitchFamily="34" charset="0"/>
                <a:cs typeface="Calibri" panose="020F0502020204030204" pitchFamily="34" charset="0"/>
              </a:rPr>
              <a:t>d’itinérance</a:t>
            </a:r>
            <a:r>
              <a:rPr lang="en-CA" dirty="0">
                <a:ea typeface="Calibri" panose="020F0502020204030204" pitchFamily="34" charset="0"/>
                <a:cs typeface="Calibri" panose="020F0502020204030204" pitchFamily="34" charset="0"/>
              </a:rPr>
              <a:t> pendant la </a:t>
            </a:r>
            <a:r>
              <a:rPr lang="en-CA" dirty="0" err="1">
                <a:ea typeface="Calibri" panose="020F0502020204030204" pitchFamily="34" charset="0"/>
                <a:cs typeface="Calibri" panose="020F0502020204030204" pitchFamily="34" charset="0"/>
              </a:rPr>
              <a:t>période</a:t>
            </a:r>
            <a:r>
              <a:rPr lang="en-CA" dirty="0">
                <a:ea typeface="Calibri" panose="020F0502020204030204" pitchFamily="34" charset="0"/>
                <a:cs typeface="Calibri" panose="020F0502020204030204" pitchFamily="34" charset="0"/>
              </a:rPr>
              <a:t> de </a:t>
            </a:r>
            <a:r>
              <a:rPr lang="en-CA" dirty="0" err="1">
                <a:ea typeface="Calibri" panose="020F0502020204030204" pitchFamily="34" charset="0"/>
                <a:cs typeface="Calibri" panose="020F0502020204030204" pitchFamily="34" charset="0"/>
              </a:rPr>
              <a:t>déclaration</a:t>
            </a:r>
            <a:r>
              <a:rPr lang="en-CA" dirty="0">
                <a:ea typeface="Calibri" panose="020F0502020204030204" pitchFamily="34" charset="0"/>
                <a:cs typeface="Calibri" panose="020F0502020204030204" pitchFamily="34" charset="0"/>
              </a:rPr>
              <a:t>, l</a:t>
            </a:r>
            <a:r>
              <a:rPr lang="en-CA" sz="1200" dirty="0">
                <a:effectLst/>
                <a:latin typeface="Calibri" panose="020F0502020204030204" pitchFamily="34" charset="0"/>
                <a:ea typeface="Calibri" panose="020F0502020204030204" pitchFamily="34" charset="0"/>
                <a:cs typeface="Calibri" panose="020F0502020204030204" pitchFamily="34" charset="0"/>
              </a:rPr>
              <a:t>es </a:t>
            </a:r>
            <a:r>
              <a:rPr lang="en-CA" sz="1200" dirty="0" err="1">
                <a:effectLst/>
                <a:latin typeface="Calibri" panose="020F0502020204030204" pitchFamily="34" charset="0"/>
                <a:ea typeface="Calibri" panose="020F0502020204030204" pitchFamily="34" charset="0"/>
                <a:cs typeface="Calibri" panose="020F0502020204030204" pitchFamily="34" charset="0"/>
              </a:rPr>
              <a:t>écarts</a:t>
            </a:r>
            <a:r>
              <a:rPr lang="en-CA" sz="1200" dirty="0">
                <a:effectLst/>
                <a:latin typeface="Calibri" panose="020F0502020204030204" pitchFamily="34" charset="0"/>
                <a:ea typeface="Calibri" panose="020F0502020204030204" pitchFamily="34" charset="0"/>
                <a:cs typeface="Calibri" panose="020F0502020204030204" pitchFamily="34" charset="0"/>
              </a:rPr>
              <a:t> entre les </a:t>
            </a:r>
            <a:r>
              <a:rPr lang="en-CA" sz="1200" dirty="0" err="1">
                <a:effectLst/>
                <a:latin typeface="Calibri" panose="020F0502020204030204" pitchFamily="34" charset="0"/>
                <a:ea typeface="Calibri" panose="020F0502020204030204" pitchFamily="34" charset="0"/>
                <a:cs typeface="Calibri" panose="020F0502020204030204" pitchFamily="34" charset="0"/>
              </a:rPr>
              <a:t>données</a:t>
            </a:r>
            <a:r>
              <a:rPr lang="en-CA" sz="1200" dirty="0">
                <a:effectLst/>
                <a:latin typeface="Calibri" panose="020F0502020204030204" pitchFamily="34" charset="0"/>
                <a:ea typeface="Calibri" panose="020F0502020204030204" pitchFamily="34" charset="0"/>
                <a:cs typeface="Calibri" panose="020F0502020204030204" pitchFamily="34" charset="0"/>
              </a:rPr>
              <a:t> des Status de </a:t>
            </a:r>
            <a:r>
              <a:rPr lang="en-CA" sz="1200" dirty="0" err="1">
                <a:effectLst/>
                <a:latin typeface="Calibri" panose="020F0502020204030204" pitchFamily="34" charset="0"/>
                <a:ea typeface="Calibri" panose="020F0502020204030204" pitchFamily="34" charset="0"/>
                <a:cs typeface="Calibri" panose="020F0502020204030204" pitchFamily="34" charset="0"/>
              </a:rPr>
              <a:t>logement</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dirty="0" err="1">
                <a:effectLst/>
                <a:latin typeface="Calibri" panose="020F0502020204030204" pitchFamily="34" charset="0"/>
                <a:ea typeface="Calibri" panose="020F0502020204030204" pitchFamily="34" charset="0"/>
                <a:cs typeface="Calibri" panose="020F0502020204030204" pitchFamily="34" charset="0"/>
              </a:rPr>
              <a:t>marqué</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dirty="0" err="1">
                <a:effectLst/>
                <a:latin typeface="Calibri" panose="020F0502020204030204" pitchFamily="34" charset="0"/>
                <a:ea typeface="Calibri" panose="020F0502020204030204" pitchFamily="34" charset="0"/>
                <a:cs typeface="Calibri" panose="020F0502020204030204" pitchFamily="34" charset="0"/>
              </a:rPr>
              <a:t>comme</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dirty="0" err="1">
                <a:effectLst/>
                <a:latin typeface="Calibri" panose="020F0502020204030204" pitchFamily="34" charset="0"/>
                <a:ea typeface="Calibri" panose="020F0502020204030204" pitchFamily="34" charset="0"/>
                <a:cs typeface="Calibri" panose="020F0502020204030204" pitchFamily="34" charset="0"/>
              </a:rPr>
              <a:t>étant</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b="1" dirty="0">
                <a:effectLst/>
                <a:latin typeface="Calibri" panose="020F0502020204030204" pitchFamily="34" charset="0"/>
                <a:ea typeface="Calibri" panose="020F0502020204030204" pitchFamily="34" charset="0"/>
                <a:cs typeface="Calibri" panose="020F0502020204030204" pitchFamily="34" charset="0"/>
              </a:rPr>
              <a:t>Inconnu</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dirty="0" err="1">
                <a:effectLst/>
                <a:latin typeface="Calibri" panose="020F0502020204030204" pitchFamily="34" charset="0"/>
                <a:ea typeface="Calibri" panose="020F0502020204030204" pitchFamily="34" charset="0"/>
                <a:cs typeface="Calibri" panose="020F0502020204030204" pitchFamily="34" charset="0"/>
              </a:rPr>
              <a:t>auront</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dirty="0" err="1">
                <a:effectLst/>
                <a:latin typeface="Calibri" panose="020F0502020204030204" pitchFamily="34" charset="0"/>
                <a:ea typeface="Calibri" panose="020F0502020204030204" pitchFamily="34" charset="0"/>
                <a:cs typeface="Calibri" panose="020F0502020204030204" pitchFamily="34" charset="0"/>
              </a:rPr>
              <a:t>une</a:t>
            </a:r>
            <a:r>
              <a:rPr lang="en-CA" sz="1200" dirty="0">
                <a:effectLst/>
                <a:latin typeface="Calibri" panose="020F0502020204030204" pitchFamily="34" charset="0"/>
                <a:ea typeface="Calibri" panose="020F0502020204030204" pitchFamily="34" charset="0"/>
                <a:cs typeface="Calibri" panose="020F0502020204030204" pitchFamily="34" charset="0"/>
              </a:rPr>
              <a:t> influence sur la </a:t>
            </a:r>
            <a:r>
              <a:rPr lang="en-CA" sz="1200" dirty="0" err="1">
                <a:effectLst/>
                <a:latin typeface="Calibri" panose="020F0502020204030204" pitchFamily="34" charset="0"/>
                <a:ea typeface="Calibri" panose="020F0502020204030204" pitchFamily="34" charset="0"/>
                <a:cs typeface="Calibri" panose="020F0502020204030204" pitchFamily="34" charset="0"/>
              </a:rPr>
              <a:t>qualité</a:t>
            </a:r>
            <a:r>
              <a:rPr lang="en-CA" sz="1200" dirty="0">
                <a:effectLst/>
                <a:latin typeface="Calibri" panose="020F0502020204030204" pitchFamily="34" charset="0"/>
                <a:ea typeface="Calibri" panose="020F0502020204030204" pitchFamily="34" charset="0"/>
                <a:cs typeface="Calibri" panose="020F0502020204030204" pitchFamily="34" charset="0"/>
              </a:rPr>
              <a:t> des </a:t>
            </a:r>
            <a:r>
              <a:rPr lang="en-CA" sz="1200" dirty="0" err="1">
                <a:effectLst/>
                <a:latin typeface="Calibri" panose="020F0502020204030204" pitchFamily="34" charset="0"/>
                <a:ea typeface="Calibri" panose="020F0502020204030204" pitchFamily="34" charset="0"/>
                <a:cs typeface="Calibri" panose="020F0502020204030204" pitchFamily="34" charset="0"/>
              </a:rPr>
              <a:t>données</a:t>
            </a:r>
            <a:r>
              <a:rPr lang="en-CA" sz="1200" dirty="0">
                <a:effectLst/>
                <a:latin typeface="Calibri" panose="020F0502020204030204" pitchFamily="34" charset="0"/>
                <a:ea typeface="Calibri" panose="020F0502020204030204" pitchFamily="34" charset="0"/>
                <a:cs typeface="Calibri" panose="020F0502020204030204" pitchFamily="34" charset="0"/>
              </a:rPr>
              <a:t> de </a:t>
            </a:r>
            <a:r>
              <a:rPr lang="en-CA" sz="1200" dirty="0" err="1">
                <a:effectLst/>
                <a:latin typeface="Calibri" panose="020F0502020204030204" pitchFamily="34" charset="0"/>
                <a:ea typeface="Calibri" panose="020F0502020204030204" pitchFamily="34" charset="0"/>
                <a:cs typeface="Calibri" panose="020F0502020204030204" pitchFamily="34" charset="0"/>
              </a:rPr>
              <a:t>ce</a:t>
            </a:r>
            <a:r>
              <a:rPr lang="en-CA" sz="1200" dirty="0">
                <a:effectLst/>
                <a:latin typeface="Calibri" panose="020F0502020204030204" pitchFamily="34" charset="0"/>
                <a:ea typeface="Calibri" panose="020F0502020204030204" pitchFamily="34" charset="0"/>
                <a:cs typeface="Calibri" panose="020F0502020204030204" pitchFamily="34" charset="0"/>
              </a:rPr>
              <a:t> </a:t>
            </a:r>
            <a:r>
              <a:rPr lang="en-CA" sz="1200" dirty="0" err="1">
                <a:effectLst/>
                <a:latin typeface="Calibri" panose="020F0502020204030204" pitchFamily="34" charset="0"/>
                <a:ea typeface="Calibri" panose="020F0502020204030204" pitchFamily="34" charset="0"/>
                <a:cs typeface="Calibri" panose="020F0502020204030204" pitchFamily="34" charset="0"/>
              </a:rPr>
              <a:t>résultat</a:t>
            </a:r>
            <a:r>
              <a:rPr lang="en-CA" sz="1200" dirty="0">
                <a:effectLst/>
                <a:latin typeface="Calibri" panose="020F0502020204030204" pitchFamily="34" charset="0"/>
                <a:ea typeface="Calibri" panose="020F0502020204030204" pitchFamily="34" charset="0"/>
                <a:cs typeface="Calibri" panose="020F0502020204030204" pitchFamily="34" charset="0"/>
              </a:rPr>
              <a:t>. </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5176B890-8CE0-450B-8AF2-EEBE27D71946}" type="slidenum">
              <a:rPr lang="en-US" altLang="en-US" smtClean="0"/>
              <a:pPr>
                <a:defRPr/>
              </a:pPr>
              <a:t>10</a:t>
            </a:fld>
            <a:endParaRPr lang="en-US" altLang="en-US"/>
          </a:p>
        </p:txBody>
      </p:sp>
    </p:spTree>
    <p:extLst>
      <p:ext uri="{BB962C8B-B14F-4D97-AF65-F5344CB8AC3E}">
        <p14:creationId xmlns:p14="http://schemas.microsoft.com/office/powerpoint/2010/main" val="3897927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ts val="0"/>
              </a:spcAft>
              <a:buClrTx/>
              <a:buSzTx/>
              <a:buFontTx/>
              <a:buNone/>
              <a:tabLst/>
              <a:defRPr/>
            </a:pPr>
            <a:r>
              <a:rPr lang="en-CA" sz="1200" b="0" kern="1200" dirty="0">
                <a:solidFill>
                  <a:schemeClr val="tx1"/>
                </a:solidFill>
                <a:effectLst/>
                <a:latin typeface="+mn-lt"/>
                <a:ea typeface="+mn-ea"/>
                <a:cs typeface="+mn-cs"/>
              </a:rPr>
              <a:t>Le </a:t>
            </a:r>
            <a:r>
              <a:rPr lang="en-CA" sz="1200" b="0" kern="1200" dirty="0" err="1">
                <a:solidFill>
                  <a:schemeClr val="tx1"/>
                </a:solidFill>
                <a:effectLst/>
                <a:latin typeface="+mn-lt"/>
                <a:ea typeface="+mn-ea"/>
                <a:cs typeface="+mn-cs"/>
              </a:rPr>
              <a:t>résultat</a:t>
            </a:r>
            <a:r>
              <a:rPr lang="en-CA" sz="1200" b="0" kern="1200" dirty="0">
                <a:solidFill>
                  <a:schemeClr val="tx1"/>
                </a:solidFill>
                <a:effectLst/>
                <a:latin typeface="+mn-lt"/>
                <a:ea typeface="+mn-ea"/>
                <a:cs typeface="+mn-cs"/>
              </a:rPr>
              <a:t> </a:t>
            </a:r>
            <a:r>
              <a:rPr lang="en-CA" b="0" i="0" dirty="0">
                <a:solidFill>
                  <a:srgbClr val="040C28"/>
                </a:solidFill>
                <a:effectLst/>
                <a:latin typeface="Google Sans"/>
              </a:rPr>
              <a:t>n</a:t>
            </a:r>
            <a:r>
              <a:rPr lang="en-CA" b="0" i="0" baseline="30000" dirty="0">
                <a:solidFill>
                  <a:srgbClr val="040C28"/>
                </a:solidFill>
                <a:effectLst/>
                <a:latin typeface="Google Sans"/>
              </a:rPr>
              <a:t>o</a:t>
            </a:r>
            <a:r>
              <a:rPr lang="en-CA" sz="1200" b="0" dirty="0">
                <a:effectLst/>
                <a:latin typeface="Calibri" panose="020F0502020204030204" pitchFamily="34" charset="0"/>
                <a:ea typeface="Calibri" panose="020F0502020204030204" pitchFamily="34" charset="0"/>
                <a:cs typeface="Calibri" panose="020F0502020204030204" pitchFamily="34" charset="0"/>
              </a:rPr>
              <a:t> 4 </a:t>
            </a:r>
            <a:r>
              <a:rPr lang="en-CA" sz="1200" b="0" dirty="0" err="1">
                <a:effectLst/>
                <a:latin typeface="Calibri" panose="020F0502020204030204" pitchFamily="34" charset="0"/>
                <a:ea typeface="Calibri" panose="020F0502020204030204" pitchFamily="34" charset="0"/>
                <a:cs typeface="Calibri" panose="020F0502020204030204" pitchFamily="34" charset="0"/>
              </a:rPr>
              <a:t>démontre</a:t>
            </a:r>
            <a:r>
              <a:rPr lang="en-CA" sz="1200" b="0" dirty="0">
                <a:effectLst/>
                <a:latin typeface="Calibri" panose="020F0502020204030204" pitchFamily="34" charset="0"/>
                <a:ea typeface="Calibri" panose="020F0502020204030204" pitchFamily="34" charset="0"/>
                <a:cs typeface="Calibri" panose="020F0502020204030204" pitchFamily="34" charset="0"/>
              </a:rPr>
              <a:t> </a:t>
            </a:r>
            <a:r>
              <a:rPr lang="en-CA" sz="1200" b="0" dirty="0" err="1">
                <a:effectLst/>
                <a:latin typeface="Calibri" panose="020F0502020204030204" pitchFamily="34" charset="0"/>
                <a:ea typeface="Calibri" panose="020F0502020204030204" pitchFamily="34" charset="0"/>
                <a:cs typeface="Calibri" panose="020F0502020204030204" pitchFamily="34" charset="0"/>
              </a:rPr>
              <a:t>moins</a:t>
            </a:r>
            <a:r>
              <a:rPr lang="en-CA" sz="1200" b="0" dirty="0">
                <a:effectLst/>
                <a:latin typeface="Calibri" panose="020F0502020204030204" pitchFamily="34" charset="0"/>
                <a:ea typeface="Calibri" panose="020F0502020204030204" pitchFamily="34" charset="0"/>
                <a:cs typeface="Calibri" panose="020F0502020204030204" pitchFamily="34" charset="0"/>
              </a:rPr>
              <a:t> de </a:t>
            </a:r>
            <a:r>
              <a:rPr lang="en-CA" sz="1200" b="0" dirty="0" err="1">
                <a:effectLst/>
                <a:latin typeface="Calibri" panose="020F0502020204030204" pitchFamily="34" charset="0"/>
                <a:ea typeface="Calibri" panose="020F0502020204030204" pitchFamily="34" charset="0"/>
                <a:cs typeface="Calibri" panose="020F0502020204030204" pitchFamily="34" charset="0"/>
              </a:rPr>
              <a:t>personnes</a:t>
            </a:r>
            <a:r>
              <a:rPr lang="en-CA" sz="1200" b="0" dirty="0">
                <a:effectLst/>
                <a:latin typeface="Calibri" panose="020F0502020204030204" pitchFamily="34" charset="0"/>
                <a:ea typeface="Calibri" panose="020F0502020204030204" pitchFamily="34" charset="0"/>
                <a:cs typeface="Calibri" panose="020F0502020204030204" pitchFamily="34" charset="0"/>
              </a:rPr>
              <a:t> </a:t>
            </a:r>
            <a:r>
              <a:rPr lang="fr-CA" sz="1200" b="0" dirty="0">
                <a:effectLst/>
                <a:latin typeface="Calibri" panose="020F0502020204030204" pitchFamily="34" charset="0"/>
                <a:ea typeface="Calibri" panose="020F0502020204030204" pitchFamily="34" charset="0"/>
                <a:cs typeface="Calibri" panose="020F0502020204030204" pitchFamily="34" charset="0"/>
              </a:rPr>
              <a:t>autochtones</a:t>
            </a:r>
            <a:r>
              <a:rPr lang="en-CA" sz="1200" b="0" dirty="0">
                <a:effectLst/>
                <a:latin typeface="Calibri" panose="020F0502020204030204" pitchFamily="34" charset="0"/>
                <a:ea typeface="Calibri" panose="020F0502020204030204" pitchFamily="34" charset="0"/>
                <a:cs typeface="Calibri" panose="020F0502020204030204" pitchFamily="34" charset="0"/>
              </a:rPr>
              <a:t> qui se </a:t>
            </a:r>
            <a:r>
              <a:rPr lang="en-CA" sz="1200" b="0" dirty="0" err="1">
                <a:effectLst/>
                <a:latin typeface="Calibri" panose="020F0502020204030204" pitchFamily="34" charset="0"/>
                <a:ea typeface="Calibri" panose="020F0502020204030204" pitchFamily="34" charset="0"/>
                <a:cs typeface="Calibri" panose="020F0502020204030204" pitchFamily="34" charset="0"/>
              </a:rPr>
              <a:t>retrouvent</a:t>
            </a:r>
            <a:r>
              <a:rPr lang="en-CA" sz="1200" b="0" dirty="0">
                <a:effectLst/>
                <a:latin typeface="Calibri" panose="020F0502020204030204" pitchFamily="34" charset="0"/>
                <a:ea typeface="Calibri" panose="020F0502020204030204" pitchFamily="34" charset="0"/>
                <a:cs typeface="Calibri" panose="020F0502020204030204" pitchFamily="34" charset="0"/>
              </a:rPr>
              <a:t> </a:t>
            </a:r>
            <a:r>
              <a:rPr lang="en-CA" sz="1200" b="0" dirty="0" err="1">
                <a:effectLst/>
                <a:latin typeface="Calibri" panose="020F0502020204030204" pitchFamily="34" charset="0"/>
                <a:ea typeface="Calibri" panose="020F0502020204030204" pitchFamily="34" charset="0"/>
                <a:cs typeface="Calibri" panose="020F0502020204030204" pitchFamily="34" charset="0"/>
              </a:rPr>
              <a:t>en</a:t>
            </a:r>
            <a:r>
              <a:rPr lang="en-CA" sz="1200" b="0" dirty="0">
                <a:effectLst/>
                <a:latin typeface="Calibri" panose="020F0502020204030204" pitchFamily="34" charset="0"/>
                <a:ea typeface="Calibri" panose="020F0502020204030204" pitchFamily="34" charset="0"/>
                <a:cs typeface="Calibri" panose="020F0502020204030204" pitchFamily="34" charset="0"/>
              </a:rPr>
              <a:t> situation </a:t>
            </a:r>
            <a:r>
              <a:rPr lang="en-CA" sz="1200" b="0" dirty="0" err="1">
                <a:effectLst/>
                <a:latin typeface="Calibri" panose="020F0502020204030204" pitchFamily="34" charset="0"/>
                <a:ea typeface="Calibri" panose="020F0502020204030204" pitchFamily="34" charset="0"/>
                <a:cs typeface="Calibri" panose="020F0502020204030204" pitchFamily="34" charset="0"/>
              </a:rPr>
              <a:t>d’itinérance</a:t>
            </a:r>
            <a:r>
              <a:rPr lang="en-CA" sz="1200" b="0" dirty="0">
                <a:effectLst/>
                <a:latin typeface="Calibri" panose="020F0502020204030204" pitchFamily="34" charset="0"/>
                <a:ea typeface="Calibri" panose="020F0502020204030204" pitchFamily="34" charset="0"/>
                <a:cs typeface="Calibri" panose="020F0502020204030204" pitchFamily="34" charset="0"/>
              </a:rPr>
              <a:t> (</a:t>
            </a:r>
            <a:r>
              <a:rPr lang="en-CA" sz="1200" b="0" dirty="0" err="1">
                <a:effectLst/>
                <a:latin typeface="Calibri" panose="020F0502020204030204" pitchFamily="34" charset="0"/>
                <a:ea typeface="Calibri" panose="020F0502020204030204" pitchFamily="34" charset="0"/>
                <a:cs typeface="Calibri" panose="020F0502020204030204" pitchFamily="34" charset="0"/>
              </a:rPr>
              <a:t>soit</a:t>
            </a:r>
            <a:r>
              <a:rPr lang="en-CA" sz="1200" b="0" dirty="0">
                <a:effectLst/>
                <a:latin typeface="Calibri" panose="020F0502020204030204" pitchFamily="34" charset="0"/>
                <a:ea typeface="Calibri" panose="020F0502020204030204" pitchFamily="34" charset="0"/>
                <a:cs typeface="Calibri" panose="020F0502020204030204" pitchFamily="34" charset="0"/>
              </a:rPr>
              <a:t> les </a:t>
            </a:r>
            <a:r>
              <a:rPr lang="en-CA" sz="1200" b="0" dirty="0" err="1">
                <a:effectLst/>
                <a:latin typeface="Calibri" panose="020F0502020204030204" pitchFamily="34" charset="0"/>
                <a:ea typeface="Calibri" panose="020F0502020204030204" pitchFamily="34" charset="0"/>
                <a:cs typeface="Calibri" panose="020F0502020204030204" pitchFamily="34" charset="0"/>
              </a:rPr>
              <a:t>taux</a:t>
            </a:r>
            <a:r>
              <a:rPr lang="en-CA" sz="1200" b="0" dirty="0">
                <a:effectLst/>
                <a:latin typeface="Calibri" panose="020F0502020204030204" pitchFamily="34" charset="0"/>
                <a:ea typeface="Calibri" panose="020F0502020204030204" pitchFamily="34" charset="0"/>
                <a:cs typeface="Calibri" panose="020F0502020204030204" pitchFamily="34" charset="0"/>
              </a:rPr>
              <a:t> </a:t>
            </a:r>
            <a:r>
              <a:rPr lang="en-CA" sz="1200" b="0" dirty="0" err="1">
                <a:effectLst/>
                <a:latin typeface="Calibri" panose="020F0502020204030204" pitchFamily="34" charset="0"/>
                <a:ea typeface="Calibri" panose="020F0502020204030204" pitchFamily="34" charset="0"/>
                <a:cs typeface="Calibri" panose="020F0502020204030204" pitchFamily="34" charset="0"/>
              </a:rPr>
              <a:t>d’itinérance</a:t>
            </a:r>
            <a:r>
              <a:rPr lang="en-CA" sz="1200" b="0" dirty="0">
                <a:effectLst/>
                <a:latin typeface="Calibri" panose="020F0502020204030204" pitchFamily="34" charset="0"/>
                <a:ea typeface="Calibri" panose="020F0502020204030204" pitchFamily="34" charset="0"/>
                <a:cs typeface="Calibri" panose="020F0502020204030204" pitchFamily="34" charset="0"/>
              </a:rPr>
              <a:t> chez les </a:t>
            </a:r>
            <a:r>
              <a:rPr lang="en-CA" sz="1200" b="0" dirty="0" err="1">
                <a:effectLst/>
                <a:latin typeface="Calibri" panose="020F0502020204030204" pitchFamily="34" charset="0"/>
                <a:ea typeface="Calibri" panose="020F0502020204030204" pitchFamily="34" charset="0"/>
                <a:cs typeface="Calibri" panose="020F0502020204030204" pitchFamily="34" charset="0"/>
              </a:rPr>
              <a:t>personnes</a:t>
            </a:r>
            <a:r>
              <a:rPr lang="en-CA" sz="1200" b="0" dirty="0">
                <a:effectLst/>
                <a:latin typeface="Calibri" panose="020F0502020204030204" pitchFamily="34" charset="0"/>
                <a:ea typeface="Calibri" panose="020F0502020204030204" pitchFamily="34" charset="0"/>
                <a:cs typeface="Calibri" panose="020F0502020204030204" pitchFamily="34" charset="0"/>
              </a:rPr>
              <a:t> </a:t>
            </a:r>
            <a:r>
              <a:rPr lang="en-CA" sz="1200" b="0" dirty="0" err="1">
                <a:effectLst/>
                <a:latin typeface="Calibri" panose="020F0502020204030204" pitchFamily="34" charset="0"/>
                <a:ea typeface="Calibri" panose="020F0502020204030204" pitchFamily="34" charset="0"/>
                <a:cs typeface="Calibri" panose="020F0502020204030204" pitchFamily="34" charset="0"/>
              </a:rPr>
              <a:t>autochtones</a:t>
            </a:r>
            <a:r>
              <a:rPr lang="en-CA" sz="1200" b="0" dirty="0">
                <a:effectLst/>
                <a:latin typeface="Calibri" panose="020F0502020204030204" pitchFamily="34" charset="0"/>
                <a:ea typeface="Calibri" panose="020F0502020204030204" pitchFamily="34" charset="0"/>
                <a:cs typeface="Calibri" panose="020F0502020204030204" pitchFamily="34" charset="0"/>
              </a:rPr>
              <a:t> </a:t>
            </a:r>
            <a:r>
              <a:rPr lang="en-CA" sz="1200" b="0" dirty="0" err="1">
                <a:effectLst/>
                <a:latin typeface="Calibri" panose="020F0502020204030204" pitchFamily="34" charset="0"/>
                <a:ea typeface="Calibri" panose="020F0502020204030204" pitchFamily="34" charset="0"/>
                <a:cs typeface="Calibri" panose="020F0502020204030204" pitchFamily="34" charset="0"/>
              </a:rPr>
              <a:t>sont</a:t>
            </a:r>
            <a:r>
              <a:rPr lang="en-CA" sz="1200" b="0" dirty="0">
                <a:effectLst/>
                <a:latin typeface="Calibri" panose="020F0502020204030204" pitchFamily="34" charset="0"/>
                <a:ea typeface="Calibri" panose="020F0502020204030204" pitchFamily="34" charset="0"/>
                <a:cs typeface="Calibri" panose="020F0502020204030204" pitchFamily="34" charset="0"/>
              </a:rPr>
              <a:t> </a:t>
            </a:r>
            <a:r>
              <a:rPr lang="en-CA" sz="1200" b="0" dirty="0" err="1">
                <a:effectLst/>
                <a:latin typeface="Calibri" panose="020F0502020204030204" pitchFamily="34" charset="0"/>
                <a:ea typeface="Calibri" panose="020F0502020204030204" pitchFamily="34" charset="0"/>
                <a:cs typeface="Calibri" panose="020F0502020204030204" pitchFamily="34" charset="0"/>
              </a:rPr>
              <a:t>réduits</a:t>
            </a:r>
            <a:r>
              <a:rPr lang="en-CA" sz="1200" b="0" dirty="0">
                <a:effectLst/>
                <a:latin typeface="Calibri" panose="020F0502020204030204" pitchFamily="34" charset="0"/>
                <a:ea typeface="Calibri" panose="020F0502020204030204" pitchFamily="34" charset="0"/>
                <a:cs typeface="Calibri" panose="020F0502020204030204" pitchFamily="34" charset="0"/>
              </a:rPr>
              <a:t>)</a:t>
            </a:r>
          </a:p>
          <a:p>
            <a:pPr>
              <a:spcAft>
                <a:spcPts val="0"/>
              </a:spcAft>
            </a:pPr>
            <a:endParaRPr lang="en-CA" sz="1200" kern="1200" dirty="0">
              <a:solidFill>
                <a:schemeClr val="tx1"/>
              </a:solidFill>
              <a:effectLst/>
              <a:latin typeface="+mn-lt"/>
              <a:ea typeface="+mn-ea"/>
              <a:cs typeface="+mn-cs"/>
            </a:endParaRPr>
          </a:p>
          <a:p>
            <a:pPr>
              <a:spcAft>
                <a:spcPts val="0"/>
              </a:spcAft>
            </a:pPr>
            <a:r>
              <a:rPr lang="en-CA" sz="1200" kern="1200" dirty="0">
                <a:solidFill>
                  <a:schemeClr val="tx1"/>
                </a:solidFill>
                <a:effectLst/>
                <a:latin typeface="+mn-lt"/>
                <a:ea typeface="+mn-ea"/>
                <a:cs typeface="+mn-cs"/>
              </a:rPr>
              <a:t>Ce </a:t>
            </a:r>
            <a:r>
              <a:rPr lang="en-CA" sz="1200" kern="1200" dirty="0" err="1">
                <a:solidFill>
                  <a:schemeClr val="tx1"/>
                </a:solidFill>
                <a:effectLst/>
                <a:latin typeface="+mn-lt"/>
                <a:ea typeface="+mn-ea"/>
                <a:cs typeface="+mn-cs"/>
              </a:rPr>
              <a:t>résultat</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est</a:t>
            </a:r>
            <a:r>
              <a:rPr lang="en-CA" sz="1200" kern="1200" dirty="0">
                <a:solidFill>
                  <a:schemeClr val="tx1"/>
                </a:solidFill>
                <a:effectLst/>
                <a:latin typeface="+mn-lt"/>
                <a:ea typeface="+mn-ea"/>
                <a:cs typeface="+mn-cs"/>
              </a:rPr>
              <a:t> un sous-ensemble du </a:t>
            </a:r>
            <a:r>
              <a:rPr lang="en-CA" sz="1200" kern="1200" dirty="0" err="1">
                <a:solidFill>
                  <a:schemeClr val="tx1"/>
                </a:solidFill>
                <a:effectLst/>
                <a:latin typeface="+mn-lt"/>
                <a:ea typeface="+mn-ea"/>
                <a:cs typeface="+mn-cs"/>
              </a:rPr>
              <a:t>résultat</a:t>
            </a:r>
            <a:r>
              <a:rPr lang="en-CA" sz="1200" kern="1200" dirty="0">
                <a:solidFill>
                  <a:schemeClr val="tx1"/>
                </a:solidFill>
                <a:effectLst/>
                <a:latin typeface="+mn-lt"/>
                <a:ea typeface="+mn-ea"/>
                <a:cs typeface="+mn-cs"/>
              </a:rPr>
              <a:t> </a:t>
            </a:r>
            <a:r>
              <a:rPr lang="en-CA" b="0" i="0" dirty="0">
                <a:solidFill>
                  <a:srgbClr val="040C28"/>
                </a:solidFill>
                <a:effectLst/>
                <a:latin typeface="Google Sans"/>
              </a:rPr>
              <a:t>n</a:t>
            </a:r>
            <a:r>
              <a:rPr lang="en-CA" b="0" i="0" baseline="30000" dirty="0">
                <a:solidFill>
                  <a:srgbClr val="040C28"/>
                </a:solidFill>
                <a:effectLst/>
                <a:latin typeface="Google Sans"/>
              </a:rPr>
              <a:t>o </a:t>
            </a:r>
            <a:r>
              <a:rPr lang="en-CA" sz="1200" kern="1200" dirty="0">
                <a:solidFill>
                  <a:schemeClr val="tx1"/>
                </a:solidFill>
                <a:effectLst/>
                <a:latin typeface="+mn-lt"/>
                <a:ea typeface="+mn-ea"/>
                <a:cs typeface="+mn-cs"/>
              </a:rPr>
              <a:t>1 et sera </a:t>
            </a:r>
            <a:r>
              <a:rPr lang="en-CA" sz="1200" kern="1200" dirty="0" err="1">
                <a:solidFill>
                  <a:schemeClr val="tx1"/>
                </a:solidFill>
                <a:effectLst/>
                <a:latin typeface="+mn-lt"/>
                <a:ea typeface="+mn-ea"/>
                <a:cs typeface="+mn-cs"/>
              </a:rPr>
              <a:t>toujours</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inférieur</a:t>
            </a:r>
            <a:r>
              <a:rPr lang="en-CA" sz="1200" kern="1200" dirty="0">
                <a:solidFill>
                  <a:schemeClr val="tx1"/>
                </a:solidFill>
                <a:effectLst/>
                <a:latin typeface="+mn-lt"/>
                <a:ea typeface="+mn-ea"/>
                <a:cs typeface="+mn-cs"/>
              </a:rPr>
              <a:t> à </a:t>
            </a:r>
            <a:r>
              <a:rPr lang="en-CA" sz="1200" kern="1200" dirty="0" err="1">
                <a:solidFill>
                  <a:schemeClr val="tx1"/>
                </a:solidFill>
                <a:effectLst/>
                <a:latin typeface="+mn-lt"/>
                <a:ea typeface="+mn-ea"/>
                <a:cs typeface="+mn-cs"/>
              </a:rPr>
              <a:t>celui</a:t>
            </a:r>
            <a:r>
              <a:rPr lang="en-CA" sz="1200" kern="1200" dirty="0">
                <a:solidFill>
                  <a:schemeClr val="tx1"/>
                </a:solidFill>
                <a:effectLst/>
                <a:latin typeface="+mn-lt"/>
                <a:ea typeface="+mn-ea"/>
                <a:cs typeface="+mn-cs"/>
              </a:rPr>
              <a:t>-ci. Le </a:t>
            </a:r>
            <a:r>
              <a:rPr lang="en-CA" sz="1200" kern="1200" dirty="0" err="1">
                <a:solidFill>
                  <a:schemeClr val="tx1"/>
                </a:solidFill>
                <a:effectLst/>
                <a:latin typeface="+mn-lt"/>
                <a:ea typeface="+mn-ea"/>
                <a:cs typeface="+mn-cs"/>
              </a:rPr>
              <a:t>résultat</a:t>
            </a:r>
            <a:r>
              <a:rPr lang="en-CA" sz="1200" kern="1200" dirty="0">
                <a:solidFill>
                  <a:schemeClr val="tx1"/>
                </a:solidFill>
                <a:effectLst/>
                <a:latin typeface="+mn-lt"/>
                <a:ea typeface="+mn-ea"/>
                <a:cs typeface="+mn-cs"/>
              </a:rPr>
              <a:t> </a:t>
            </a:r>
            <a:r>
              <a:rPr lang="en-CA" b="0" i="0" dirty="0">
                <a:solidFill>
                  <a:srgbClr val="040C28"/>
                </a:solidFill>
                <a:effectLst/>
                <a:latin typeface="Google Sans"/>
              </a:rPr>
              <a:t>n</a:t>
            </a:r>
            <a:r>
              <a:rPr lang="en-CA" b="0" i="0" baseline="30000" dirty="0">
                <a:solidFill>
                  <a:srgbClr val="040C28"/>
                </a:solidFill>
                <a:effectLst/>
                <a:latin typeface="Google Sans"/>
              </a:rPr>
              <a:t>o </a:t>
            </a:r>
            <a:r>
              <a:rPr lang="en-CA" sz="1200" kern="1200" dirty="0">
                <a:solidFill>
                  <a:schemeClr val="tx1"/>
                </a:solidFill>
                <a:effectLst/>
                <a:latin typeface="+mn-lt"/>
                <a:ea typeface="+mn-ea"/>
                <a:cs typeface="+mn-cs"/>
              </a:rPr>
              <a:t>4 </a:t>
            </a:r>
            <a:r>
              <a:rPr lang="en-CA" sz="1200" kern="1200" dirty="0" err="1">
                <a:solidFill>
                  <a:schemeClr val="tx1"/>
                </a:solidFill>
                <a:effectLst/>
                <a:latin typeface="+mn-lt"/>
                <a:ea typeface="+mn-ea"/>
                <a:cs typeface="+mn-cs"/>
              </a:rPr>
              <a:t>comprend</a:t>
            </a:r>
            <a:r>
              <a:rPr lang="en-CA" sz="1200" kern="1200" dirty="0">
                <a:solidFill>
                  <a:schemeClr val="tx1"/>
                </a:solidFill>
                <a:effectLst/>
                <a:latin typeface="+mn-lt"/>
                <a:ea typeface="+mn-ea"/>
                <a:cs typeface="+mn-cs"/>
              </a:rPr>
              <a:t> les clients qui </a:t>
            </a:r>
            <a:r>
              <a:rPr lang="en-CA" sz="1200" kern="1200" dirty="0" err="1">
                <a:solidFill>
                  <a:schemeClr val="tx1"/>
                </a:solidFill>
                <a:effectLst/>
                <a:latin typeface="+mn-lt"/>
                <a:ea typeface="+mn-ea"/>
                <a:cs typeface="+mn-cs"/>
              </a:rPr>
              <a:t>possèdent</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une</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identité</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autochtone</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selon</a:t>
            </a:r>
            <a:r>
              <a:rPr lang="en-CA" sz="1200" kern="1200" dirty="0">
                <a:solidFill>
                  <a:schemeClr val="tx1"/>
                </a:solidFill>
                <a:effectLst/>
                <a:latin typeface="+mn-lt"/>
                <a:ea typeface="+mn-ea"/>
                <a:cs typeface="+mn-cs"/>
              </a:rPr>
              <a:t> les </a:t>
            </a:r>
            <a:r>
              <a:rPr lang="en-CA" sz="1200" kern="1200" dirty="0" err="1">
                <a:solidFill>
                  <a:schemeClr val="tx1"/>
                </a:solidFill>
                <a:effectLst/>
                <a:latin typeface="+mn-lt"/>
                <a:ea typeface="+mn-ea"/>
                <a:cs typeface="+mn-cs"/>
              </a:rPr>
              <a:t>renseignements</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décrits</a:t>
            </a:r>
            <a:r>
              <a:rPr lang="en-CA" sz="1200" kern="1200" dirty="0">
                <a:solidFill>
                  <a:schemeClr val="tx1"/>
                </a:solidFill>
                <a:effectLst/>
                <a:latin typeface="+mn-lt"/>
                <a:ea typeface="+mn-ea"/>
                <a:cs typeface="+mn-cs"/>
              </a:rPr>
              <a:t> dans la section </a:t>
            </a:r>
            <a:r>
              <a:rPr lang="en-CA" sz="1200" kern="1200" dirty="0" err="1">
                <a:solidFill>
                  <a:schemeClr val="tx1"/>
                </a:solidFill>
                <a:effectLst/>
                <a:latin typeface="+mn-lt"/>
                <a:ea typeface="+mn-ea"/>
                <a:cs typeface="+mn-cs"/>
              </a:rPr>
              <a:t>portant</a:t>
            </a:r>
            <a:r>
              <a:rPr lang="en-CA" sz="1200" kern="1200" dirty="0">
                <a:solidFill>
                  <a:schemeClr val="tx1"/>
                </a:solidFill>
                <a:effectLst/>
                <a:latin typeface="+mn-lt"/>
                <a:ea typeface="+mn-ea"/>
                <a:cs typeface="+mn-cs"/>
              </a:rPr>
              <a:t> sur les </a:t>
            </a:r>
            <a:r>
              <a:rPr lang="en-CA" sz="1200" kern="1200" dirty="0" err="1">
                <a:solidFill>
                  <a:schemeClr val="tx1"/>
                </a:solidFill>
                <a:effectLst/>
                <a:latin typeface="+mn-lt"/>
                <a:ea typeface="+mn-ea"/>
                <a:cs typeface="+mn-cs"/>
              </a:rPr>
              <a:t>Renseignements</a:t>
            </a:r>
            <a:r>
              <a:rPr lang="en-CA" sz="1200" kern="1200" dirty="0">
                <a:solidFill>
                  <a:schemeClr val="tx1"/>
                </a:solidFill>
                <a:effectLst/>
                <a:latin typeface="+mn-lt"/>
                <a:ea typeface="+mn-ea"/>
                <a:cs typeface="+mn-cs"/>
              </a:rPr>
              <a:t> du client </a:t>
            </a:r>
            <a:r>
              <a:rPr lang="en-CA" sz="1200" kern="1200" dirty="0" err="1">
                <a:solidFill>
                  <a:schemeClr val="tx1"/>
                </a:solidFill>
                <a:effectLst/>
                <a:latin typeface="+mn-lt"/>
                <a:ea typeface="+mn-ea"/>
                <a:cs typeface="+mn-cs"/>
              </a:rPr>
              <a:t>ou</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lorsque</a:t>
            </a:r>
            <a:r>
              <a:rPr lang="en-CA" sz="1200" kern="1200" dirty="0">
                <a:solidFill>
                  <a:schemeClr val="tx1"/>
                </a:solidFill>
                <a:effectLst/>
                <a:latin typeface="+mn-lt"/>
                <a:ea typeface="+mn-ea"/>
                <a:cs typeface="+mn-cs"/>
              </a:rPr>
              <a:t> le client a </a:t>
            </a:r>
            <a:r>
              <a:rPr lang="en-CA" sz="1200" kern="1200" dirty="0" err="1">
                <a:solidFill>
                  <a:schemeClr val="tx1"/>
                </a:solidFill>
                <a:effectLst/>
                <a:latin typeface="+mn-lt"/>
                <a:ea typeface="+mn-ea"/>
                <a:cs typeface="+mn-cs"/>
              </a:rPr>
              <a:t>inscrit</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ces</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renseignements</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lors</a:t>
            </a:r>
            <a:r>
              <a:rPr lang="en-CA" sz="1200" kern="1200" dirty="0">
                <a:solidFill>
                  <a:schemeClr val="tx1"/>
                </a:solidFill>
                <a:effectLst/>
                <a:latin typeface="+mn-lt"/>
                <a:ea typeface="+mn-ea"/>
                <a:cs typeface="+mn-cs"/>
              </a:rPr>
              <a:t> de la </a:t>
            </a:r>
            <a:r>
              <a:rPr lang="en-CA" sz="1200" kern="1200" dirty="0" err="1">
                <a:solidFill>
                  <a:schemeClr val="tx1"/>
                </a:solidFill>
                <a:effectLst/>
                <a:latin typeface="+mn-lt"/>
                <a:ea typeface="+mn-ea"/>
                <a:cs typeface="+mn-cs"/>
              </a:rPr>
              <a:t>création</a:t>
            </a:r>
            <a:r>
              <a:rPr lang="en-CA" sz="1200" kern="1200" dirty="0">
                <a:solidFill>
                  <a:schemeClr val="tx1"/>
                </a:solidFill>
                <a:effectLst/>
                <a:latin typeface="+mn-lt"/>
                <a:ea typeface="+mn-ea"/>
                <a:cs typeface="+mn-cs"/>
              </a:rPr>
              <a:t> de son </a:t>
            </a:r>
            <a:r>
              <a:rPr lang="en-CA" sz="1200" kern="1200" dirty="0" err="1">
                <a:solidFill>
                  <a:schemeClr val="tx1"/>
                </a:solidFill>
                <a:effectLst/>
                <a:latin typeface="+mn-lt"/>
                <a:ea typeface="+mn-ea"/>
                <a:cs typeface="+mn-cs"/>
              </a:rPr>
              <a:t>profil</a:t>
            </a:r>
            <a:r>
              <a:rPr lang="en-CA" sz="1200" kern="1200" dirty="0">
                <a:solidFill>
                  <a:schemeClr val="tx1"/>
                </a:solidFill>
                <a:effectLst/>
                <a:latin typeface="+mn-lt"/>
                <a:ea typeface="+mn-ea"/>
                <a:cs typeface="+mn-cs"/>
              </a:rPr>
              <a:t>. </a:t>
            </a:r>
          </a:p>
          <a:p>
            <a:pPr>
              <a:spcAft>
                <a:spcPts val="0"/>
              </a:spcAft>
            </a:pPr>
            <a:endParaRPr lang="en-CA" sz="1200" kern="1200" dirty="0">
              <a:solidFill>
                <a:schemeClr val="tx1"/>
              </a:solidFill>
              <a:effectLst/>
              <a:latin typeface="+mn-lt"/>
              <a:ea typeface="+mn-ea"/>
              <a:cs typeface="+mn-cs"/>
            </a:endParaRPr>
          </a:p>
          <a:p>
            <a:pPr>
              <a:spcAft>
                <a:spcPts val="0"/>
              </a:spcAft>
            </a:pPr>
            <a:r>
              <a:rPr lang="en-CA" sz="1200" kern="1200" dirty="0">
                <a:solidFill>
                  <a:schemeClr val="tx1"/>
                </a:solidFill>
                <a:effectLst/>
                <a:latin typeface="+mn-lt"/>
                <a:ea typeface="+mn-ea"/>
                <a:cs typeface="+mn-cs"/>
              </a:rPr>
              <a:t>Ce point de </a:t>
            </a:r>
            <a:r>
              <a:rPr lang="en-CA" sz="1200" kern="1200" dirty="0" err="1">
                <a:solidFill>
                  <a:schemeClr val="tx1"/>
                </a:solidFill>
                <a:effectLst/>
                <a:latin typeface="+mn-lt"/>
                <a:ea typeface="+mn-ea"/>
                <a:cs typeface="+mn-cs"/>
              </a:rPr>
              <a:t>données</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comprend</a:t>
            </a:r>
            <a:r>
              <a:rPr lang="en-CA" sz="1200" kern="1200" dirty="0">
                <a:solidFill>
                  <a:schemeClr val="tx1"/>
                </a:solidFill>
                <a:effectLst/>
                <a:latin typeface="+mn-lt"/>
                <a:ea typeface="+mn-ea"/>
                <a:cs typeface="+mn-cs"/>
              </a:rPr>
              <a:t> des </a:t>
            </a:r>
            <a:r>
              <a:rPr lang="en-CA" sz="1200" kern="1200" dirty="0" err="1">
                <a:solidFill>
                  <a:schemeClr val="tx1"/>
                </a:solidFill>
                <a:effectLst/>
                <a:latin typeface="+mn-lt"/>
                <a:ea typeface="+mn-ea"/>
                <a:cs typeface="+mn-cs"/>
              </a:rPr>
              <a:t>valeurs</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personnalisées</a:t>
            </a:r>
            <a:r>
              <a:rPr lang="en-CA" sz="1200" kern="1200" dirty="0">
                <a:solidFill>
                  <a:schemeClr val="tx1"/>
                </a:solidFill>
                <a:effectLst/>
                <a:latin typeface="+mn-lt"/>
                <a:ea typeface="+mn-ea"/>
                <a:cs typeface="+mn-cs"/>
              </a:rPr>
              <a:t> qui se </a:t>
            </a:r>
            <a:r>
              <a:rPr lang="en-CA" sz="1200" kern="1200" dirty="0" err="1">
                <a:solidFill>
                  <a:schemeClr val="tx1"/>
                </a:solidFill>
                <a:effectLst/>
                <a:latin typeface="+mn-lt"/>
                <a:ea typeface="+mn-ea"/>
                <a:cs typeface="+mn-cs"/>
              </a:rPr>
              <a:t>rattachent</a:t>
            </a:r>
            <a:r>
              <a:rPr lang="en-CA" sz="1200" kern="1200" dirty="0">
                <a:solidFill>
                  <a:schemeClr val="tx1"/>
                </a:solidFill>
                <a:effectLst/>
                <a:latin typeface="+mn-lt"/>
                <a:ea typeface="+mn-ea"/>
                <a:cs typeface="+mn-cs"/>
              </a:rPr>
              <a:t> à </a:t>
            </a:r>
            <a:r>
              <a:rPr lang="en-CA" sz="1200" kern="1200" dirty="0" err="1">
                <a:solidFill>
                  <a:schemeClr val="tx1"/>
                </a:solidFill>
                <a:effectLst/>
                <a:latin typeface="+mn-lt"/>
                <a:ea typeface="+mn-ea"/>
                <a:cs typeface="+mn-cs"/>
              </a:rPr>
              <a:t>l’une</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ou</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l’autre</a:t>
            </a:r>
            <a:r>
              <a:rPr lang="en-CA" sz="1200" kern="1200" dirty="0">
                <a:solidFill>
                  <a:schemeClr val="tx1"/>
                </a:solidFill>
                <a:effectLst/>
                <a:latin typeface="+mn-lt"/>
                <a:ea typeface="+mn-ea"/>
                <a:cs typeface="+mn-cs"/>
              </a:rPr>
              <a:t> des </a:t>
            </a:r>
            <a:r>
              <a:rPr lang="en-CA" sz="1200" kern="1200" dirty="0" err="1">
                <a:solidFill>
                  <a:schemeClr val="tx1"/>
                </a:solidFill>
                <a:effectLst/>
                <a:latin typeface="+mn-lt"/>
                <a:ea typeface="+mn-ea"/>
                <a:cs typeface="+mn-cs"/>
              </a:rPr>
              <a:t>identités</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autochtones</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énumérées</a:t>
            </a:r>
            <a:r>
              <a:rPr lang="en-CA" sz="1200" kern="1200" dirty="0">
                <a:solidFill>
                  <a:schemeClr val="tx1"/>
                </a:solidFill>
                <a:effectLst/>
                <a:latin typeface="+mn-lt"/>
                <a:ea typeface="+mn-ea"/>
                <a:cs typeface="+mn-cs"/>
              </a:rPr>
              <a:t> ci-dessus. </a:t>
            </a:r>
          </a:p>
          <a:p>
            <a:pPr>
              <a:spcAft>
                <a:spcPts val="0"/>
              </a:spcAft>
            </a:pP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5176B890-8CE0-450B-8AF2-EEBE27D71946}" type="slidenum">
              <a:rPr lang="en-US" altLang="en-US" smtClean="0"/>
              <a:pPr>
                <a:defRPr/>
              </a:pPr>
              <a:t>11</a:t>
            </a:fld>
            <a:endParaRPr lang="en-US" altLang="en-US"/>
          </a:p>
        </p:txBody>
      </p:sp>
    </p:spTree>
    <p:extLst>
      <p:ext uri="{BB962C8B-B14F-4D97-AF65-F5344CB8AC3E}">
        <p14:creationId xmlns:p14="http://schemas.microsoft.com/office/powerpoint/2010/main" val="495188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800"/>
              </a:spcAft>
              <a:buFont typeface="Calibri" panose="020F0502020204030204" pitchFamily="34" charset="0"/>
              <a:buNone/>
            </a:pPr>
            <a:r>
              <a:rPr lang="en-CA" sz="1800" dirty="0" err="1">
                <a:effectLst/>
                <a:latin typeface="Calibri" panose="020F0502020204030204" pitchFamily="34" charset="0"/>
                <a:ea typeface="Calibri" panose="020F0502020204030204" pitchFamily="34" charset="0"/>
                <a:cs typeface="Calibri" panose="020F0502020204030204" pitchFamily="34" charset="0"/>
              </a:rPr>
              <a:t>Similairement</a:t>
            </a:r>
            <a:r>
              <a:rPr lang="en-CA" sz="1800" dirty="0">
                <a:effectLst/>
                <a:latin typeface="Calibri" panose="020F0502020204030204" pitchFamily="34" charset="0"/>
                <a:ea typeface="Calibri" panose="020F0502020204030204" pitchFamily="34" charset="0"/>
                <a:cs typeface="Calibri" panose="020F0502020204030204" pitchFamily="34" charset="0"/>
              </a:rPr>
              <a:t> au </a:t>
            </a:r>
            <a:r>
              <a:rPr lang="en-CA" sz="1800" dirty="0" err="1">
                <a:effectLst/>
                <a:latin typeface="Calibri" panose="020F0502020204030204" pitchFamily="34" charset="0"/>
                <a:ea typeface="Calibri" panose="020F0502020204030204" pitchFamily="34" charset="0"/>
                <a:cs typeface="Calibri" panose="020F0502020204030204" pitchFamily="34" charset="0"/>
              </a:rPr>
              <a:t>résultat</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b="0" i="0" dirty="0">
                <a:solidFill>
                  <a:srgbClr val="040C28"/>
                </a:solidFill>
                <a:effectLst/>
                <a:latin typeface="Google Sans"/>
              </a:rPr>
              <a:t>n</a:t>
            </a:r>
            <a:r>
              <a:rPr lang="en-CA" sz="1800" b="0" i="0" baseline="30000" dirty="0">
                <a:solidFill>
                  <a:srgbClr val="040C28"/>
                </a:solidFill>
                <a:effectLst/>
                <a:latin typeface="Google Sans"/>
              </a:rPr>
              <a:t>o</a:t>
            </a:r>
            <a:r>
              <a:rPr lang="en-CA" sz="1800" b="0" dirty="0">
                <a:effectLst/>
                <a:latin typeface="Calibri" panose="020F0502020204030204" pitchFamily="34" charset="0"/>
                <a:ea typeface="Calibri" panose="020F0502020204030204" pitchFamily="34" charset="0"/>
                <a:cs typeface="Calibri" panose="020F0502020204030204" pitchFamily="34" charset="0"/>
              </a:rPr>
              <a:t> 4</a:t>
            </a:r>
            <a:r>
              <a:rPr lang="en-CA" sz="1800" dirty="0">
                <a:effectLst/>
                <a:latin typeface="Calibri" panose="020F0502020204030204" pitchFamily="34" charset="0"/>
                <a:ea typeface="Calibri" panose="020F0502020204030204" pitchFamily="34" charset="0"/>
                <a:cs typeface="Calibri" panose="020F0502020204030204" pitchFamily="34" charset="0"/>
              </a:rPr>
              <a:t>, le </a:t>
            </a:r>
            <a:r>
              <a:rPr lang="en-CA" sz="1800" dirty="0" err="1">
                <a:effectLst/>
                <a:latin typeface="Calibri" panose="020F0502020204030204" pitchFamily="34" charset="0"/>
                <a:ea typeface="Calibri" panose="020F0502020204030204" pitchFamily="34" charset="0"/>
                <a:cs typeface="Calibri" panose="020F0502020204030204" pitchFamily="34" charset="0"/>
              </a:rPr>
              <a:t>résultat</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b="0" i="0" dirty="0">
                <a:solidFill>
                  <a:srgbClr val="040C28"/>
                </a:solidFill>
                <a:effectLst/>
                <a:latin typeface="Google Sans"/>
              </a:rPr>
              <a:t>n</a:t>
            </a:r>
            <a:r>
              <a:rPr lang="en-CA" sz="1800" b="0" i="0" baseline="30000" dirty="0">
                <a:solidFill>
                  <a:srgbClr val="040C28"/>
                </a:solidFill>
                <a:effectLst/>
                <a:latin typeface="Google Sans"/>
              </a:rPr>
              <a:t>o</a:t>
            </a:r>
            <a:r>
              <a:rPr lang="en-CA" sz="1800" b="0" dirty="0">
                <a:effectLst/>
                <a:latin typeface="Calibri" panose="020F0502020204030204" pitchFamily="34" charset="0"/>
                <a:ea typeface="Calibri" panose="020F0502020204030204" pitchFamily="34" charset="0"/>
                <a:cs typeface="Calibri" panose="020F0502020204030204" pitchFamily="34" charset="0"/>
              </a:rPr>
              <a:t> </a:t>
            </a:r>
            <a:r>
              <a:rPr lang="en-CA" sz="1800" dirty="0">
                <a:effectLst/>
                <a:latin typeface="Calibri" panose="020F0502020204030204" pitchFamily="34" charset="0"/>
                <a:ea typeface="Calibri" panose="020F0502020204030204" pitchFamily="34" charset="0"/>
                <a:cs typeface="Calibri" panose="020F0502020204030204" pitchFamily="34" charset="0"/>
              </a:rPr>
              <a:t>5 (sur </a:t>
            </a:r>
            <a:r>
              <a:rPr lang="en-CA" sz="1800" dirty="0" err="1">
                <a:effectLst/>
                <a:latin typeface="Calibri" panose="020F0502020204030204" pitchFamily="34" charset="0"/>
                <a:ea typeface="Calibri" panose="020F0502020204030204" pitchFamily="34" charset="0"/>
                <a:cs typeface="Calibri" panose="020F0502020204030204" pitchFamily="34" charset="0"/>
              </a:rPr>
              <a:t>l’itinérance</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chronique</a:t>
            </a:r>
            <a:r>
              <a:rPr lang="en-CA" sz="1800" dirty="0">
                <a:effectLst/>
                <a:latin typeface="Calibri" panose="020F0502020204030204" pitchFamily="34" charset="0"/>
                <a:ea typeface="Calibri" panose="020F0502020204030204" pitchFamily="34" charset="0"/>
                <a:cs typeface="Calibri" panose="020F0502020204030204" pitchFamily="34" charset="0"/>
              </a:rPr>
              <a:t>) sera </a:t>
            </a:r>
            <a:r>
              <a:rPr lang="en-CA" sz="1800" dirty="0" err="1">
                <a:effectLst/>
                <a:latin typeface="Calibri" panose="020F0502020204030204" pitchFamily="34" charset="0"/>
                <a:ea typeface="Calibri" panose="020F0502020204030204" pitchFamily="34" charset="0"/>
                <a:cs typeface="Calibri" panose="020F0502020204030204" pitchFamily="34" charset="0"/>
              </a:rPr>
              <a:t>toujours</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égal</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ou</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inférieur</a:t>
            </a:r>
            <a:r>
              <a:rPr lang="en-CA" sz="1800" dirty="0">
                <a:effectLst/>
                <a:latin typeface="Calibri" panose="020F0502020204030204" pitchFamily="34" charset="0"/>
                <a:ea typeface="Calibri" panose="020F0502020204030204" pitchFamily="34" charset="0"/>
                <a:cs typeface="Calibri" panose="020F0502020204030204" pitchFamily="34" charset="0"/>
              </a:rPr>
              <a:t> au </a:t>
            </a:r>
            <a:r>
              <a:rPr lang="en-CA" sz="1800" dirty="0" err="1">
                <a:effectLst/>
                <a:latin typeface="Calibri" panose="020F0502020204030204" pitchFamily="34" charset="0"/>
                <a:ea typeface="Calibri" panose="020F0502020204030204" pitchFamily="34" charset="0"/>
                <a:cs typeface="Calibri" panose="020F0502020204030204" pitchFamily="34" charset="0"/>
              </a:rPr>
              <a:t>résultat</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b="0" i="0" dirty="0">
                <a:solidFill>
                  <a:srgbClr val="040C28"/>
                </a:solidFill>
                <a:effectLst/>
                <a:latin typeface="Google Sans"/>
              </a:rPr>
              <a:t>n</a:t>
            </a:r>
            <a:r>
              <a:rPr lang="en-CA" sz="1800" b="0" i="0" baseline="30000" dirty="0">
                <a:solidFill>
                  <a:srgbClr val="040C28"/>
                </a:solidFill>
                <a:effectLst/>
                <a:latin typeface="Google Sans"/>
              </a:rPr>
              <a:t>o</a:t>
            </a:r>
            <a:r>
              <a:rPr lang="en-CA" sz="1800" b="0" dirty="0">
                <a:effectLst/>
                <a:latin typeface="Calibri" panose="020F0502020204030204" pitchFamily="34" charset="0"/>
                <a:ea typeface="Calibri" panose="020F0502020204030204" pitchFamily="34" charset="0"/>
                <a:cs typeface="Calibri" panose="020F0502020204030204" pitchFamily="34" charset="0"/>
              </a:rPr>
              <a:t> 1 (sur les </a:t>
            </a:r>
            <a:r>
              <a:rPr lang="en-CA" sz="1800" b="0" dirty="0" err="1">
                <a:effectLst/>
                <a:latin typeface="Calibri" panose="020F0502020204030204" pitchFamily="34" charset="0"/>
                <a:ea typeface="Calibri" panose="020F0502020204030204" pitchFamily="34" charset="0"/>
                <a:cs typeface="Calibri" panose="020F0502020204030204" pitchFamily="34" charset="0"/>
              </a:rPr>
              <a:t>taux</a:t>
            </a:r>
            <a:r>
              <a:rPr lang="en-CA" sz="1800" b="0" dirty="0">
                <a:effectLst/>
                <a:latin typeface="Calibri" panose="020F0502020204030204" pitchFamily="34" charset="0"/>
                <a:ea typeface="Calibri" panose="020F0502020204030204" pitchFamily="34" charset="0"/>
                <a:cs typeface="Calibri" panose="020F0502020204030204" pitchFamily="34" charset="0"/>
              </a:rPr>
              <a:t> </a:t>
            </a:r>
            <a:r>
              <a:rPr lang="en-CA" sz="1800" b="0" dirty="0" err="1">
                <a:effectLst/>
                <a:latin typeface="Calibri" panose="020F0502020204030204" pitchFamily="34" charset="0"/>
                <a:ea typeface="Calibri" panose="020F0502020204030204" pitchFamily="34" charset="0"/>
                <a:cs typeface="Calibri" panose="020F0502020204030204" pitchFamily="34" charset="0"/>
              </a:rPr>
              <a:t>d’itinérance</a:t>
            </a:r>
            <a:r>
              <a:rPr lang="en-CA" sz="1800" b="0" dirty="0">
                <a:effectLst/>
                <a:latin typeface="Calibri" panose="020F0502020204030204" pitchFamily="34" charset="0"/>
                <a:ea typeface="Calibri" panose="020F0502020204030204" pitchFamily="34" charset="0"/>
                <a:cs typeface="Calibri" panose="020F0502020204030204" pitchFamily="34" charset="0"/>
              </a:rPr>
              <a:t> </a:t>
            </a:r>
            <a:r>
              <a:rPr lang="en-CA" sz="1800" b="0" dirty="0" err="1">
                <a:effectLst/>
                <a:latin typeface="Calibri" panose="020F0502020204030204" pitchFamily="34" charset="0"/>
                <a:ea typeface="Calibri" panose="020F0502020204030204" pitchFamily="34" charset="0"/>
                <a:cs typeface="Calibri" panose="020F0502020204030204" pitchFamily="34" charset="0"/>
              </a:rPr>
              <a:t>en</a:t>
            </a:r>
            <a:r>
              <a:rPr lang="en-CA" sz="1800" b="0" dirty="0">
                <a:effectLst/>
                <a:latin typeface="Calibri" panose="020F0502020204030204" pitchFamily="34" charset="0"/>
                <a:ea typeface="Calibri" panose="020F0502020204030204" pitchFamily="34" charset="0"/>
                <a:cs typeface="Calibri" panose="020F0502020204030204" pitchFamily="34" charset="0"/>
              </a:rPr>
              <a:t> </a:t>
            </a:r>
            <a:r>
              <a:rPr lang="en-CA" sz="1800" b="0" dirty="0" err="1">
                <a:effectLst/>
                <a:latin typeface="Calibri" panose="020F0502020204030204" pitchFamily="34" charset="0"/>
                <a:ea typeface="Calibri" panose="020F0502020204030204" pitchFamily="34" charset="0"/>
                <a:cs typeface="Calibri" panose="020F0502020204030204" pitchFamily="34" charset="0"/>
              </a:rPr>
              <a:t>général</a:t>
            </a:r>
            <a:r>
              <a:rPr lang="en-CA" sz="1800" b="0" dirty="0">
                <a:effectLst/>
                <a:latin typeface="Calibri" panose="020F0502020204030204" pitchFamily="34" charset="0"/>
                <a:ea typeface="Calibri" panose="020F0502020204030204" pitchFamily="34" charset="0"/>
                <a:cs typeface="Calibri" panose="020F0502020204030204" pitchFamily="34" charset="0"/>
              </a:rPr>
              <a:t>) et </a:t>
            </a:r>
            <a:r>
              <a:rPr lang="en-CA" sz="1800" b="0" dirty="0" err="1">
                <a:effectLst/>
                <a:latin typeface="Calibri" panose="020F0502020204030204" pitchFamily="34" charset="0"/>
                <a:ea typeface="Calibri" panose="020F0502020204030204" pitchFamily="34" charset="0"/>
                <a:cs typeface="Calibri" panose="020F0502020204030204" pitchFamily="34" charset="0"/>
              </a:rPr>
              <a:t>peut</a:t>
            </a:r>
            <a:r>
              <a:rPr lang="en-CA" sz="1800" b="0" dirty="0">
                <a:effectLst/>
                <a:latin typeface="Calibri" panose="020F0502020204030204" pitchFamily="34" charset="0"/>
                <a:ea typeface="Calibri" panose="020F0502020204030204" pitchFamily="34" charset="0"/>
                <a:cs typeface="Calibri" panose="020F0502020204030204" pitchFamily="34" charset="0"/>
              </a:rPr>
              <a:t> </a:t>
            </a:r>
            <a:r>
              <a:rPr lang="en-CA" sz="1800" b="0" dirty="0" err="1">
                <a:effectLst/>
                <a:latin typeface="Calibri" panose="020F0502020204030204" pitchFamily="34" charset="0"/>
                <a:ea typeface="Calibri" panose="020F0502020204030204" pitchFamily="34" charset="0"/>
                <a:cs typeface="Calibri" panose="020F0502020204030204" pitchFamily="34" charset="0"/>
              </a:rPr>
              <a:t>être</a:t>
            </a:r>
            <a:r>
              <a:rPr lang="en-CA" sz="1800" b="0" dirty="0">
                <a:effectLst/>
                <a:latin typeface="Calibri" panose="020F0502020204030204" pitchFamily="34" charset="0"/>
                <a:ea typeface="Calibri" panose="020F0502020204030204" pitchFamily="34" charset="0"/>
                <a:cs typeface="Calibri" panose="020F0502020204030204" pitchFamily="34" charset="0"/>
              </a:rPr>
              <a:t> </a:t>
            </a:r>
            <a:r>
              <a:rPr lang="en-CA" sz="1800" b="0" dirty="0" err="1">
                <a:effectLst/>
                <a:latin typeface="Calibri" panose="020F0502020204030204" pitchFamily="34" charset="0"/>
                <a:ea typeface="Calibri" panose="020F0502020204030204" pitchFamily="34" charset="0"/>
                <a:cs typeface="Calibri" panose="020F0502020204030204" pitchFamily="34" charset="0"/>
              </a:rPr>
              <a:t>considéré</a:t>
            </a:r>
            <a:r>
              <a:rPr lang="en-CA" sz="1800" b="0" dirty="0">
                <a:effectLst/>
                <a:latin typeface="Calibri" panose="020F0502020204030204" pitchFamily="34" charset="0"/>
                <a:ea typeface="Calibri" panose="020F0502020204030204" pitchFamily="34" charset="0"/>
                <a:cs typeface="Calibri" panose="020F0502020204030204" pitchFamily="34" charset="0"/>
              </a:rPr>
              <a:t> </a:t>
            </a:r>
            <a:r>
              <a:rPr lang="en-CA" sz="1800" b="0" dirty="0" err="1">
                <a:effectLst/>
                <a:latin typeface="Calibri" panose="020F0502020204030204" pitchFamily="34" charset="0"/>
                <a:ea typeface="Calibri" panose="020F0502020204030204" pitchFamily="34" charset="0"/>
                <a:cs typeface="Calibri" panose="020F0502020204030204" pitchFamily="34" charset="0"/>
              </a:rPr>
              <a:t>comme</a:t>
            </a:r>
            <a:r>
              <a:rPr lang="en-CA" sz="1800" b="0" dirty="0">
                <a:effectLst/>
                <a:latin typeface="Calibri" panose="020F0502020204030204" pitchFamily="34" charset="0"/>
                <a:ea typeface="Calibri" panose="020F0502020204030204" pitchFamily="34" charset="0"/>
                <a:cs typeface="Calibri" panose="020F0502020204030204" pitchFamily="34" charset="0"/>
              </a:rPr>
              <a:t> un sous-ensemble de </a:t>
            </a:r>
            <a:r>
              <a:rPr lang="en-CA" sz="1800" b="0" dirty="0" err="1">
                <a:effectLst/>
                <a:latin typeface="Calibri" panose="020F0502020204030204" pitchFamily="34" charset="0"/>
                <a:ea typeface="Calibri" panose="020F0502020204030204" pitchFamily="34" charset="0"/>
                <a:cs typeface="Calibri" panose="020F0502020204030204" pitchFamily="34" charset="0"/>
              </a:rPr>
              <a:t>ce</a:t>
            </a:r>
            <a:r>
              <a:rPr lang="en-CA" sz="1800" b="0" dirty="0">
                <a:effectLst/>
                <a:latin typeface="Calibri" panose="020F0502020204030204" pitchFamily="34" charset="0"/>
                <a:ea typeface="Calibri" panose="020F0502020204030204" pitchFamily="34" charset="0"/>
                <a:cs typeface="Calibri" panose="020F0502020204030204" pitchFamily="34" charset="0"/>
              </a:rPr>
              <a:t> dernier. </a:t>
            </a:r>
          </a:p>
          <a:p>
            <a:pPr marL="0" marR="0" lvl="0" indent="0">
              <a:lnSpc>
                <a:spcPct val="107000"/>
              </a:lnSpc>
              <a:spcBef>
                <a:spcPts val="0"/>
              </a:spcBef>
              <a:spcAft>
                <a:spcPts val="800"/>
              </a:spcAft>
              <a:buFont typeface="Calibri" panose="020F0502020204030204" pitchFamily="34" charset="0"/>
              <a:buNone/>
            </a:pPr>
            <a:endParaRPr lang="en-CA" sz="1200" kern="1200" dirty="0">
              <a:solidFill>
                <a:schemeClr val="tx1"/>
              </a:solidFill>
              <a:effectLst/>
              <a:latin typeface="+mn-lt"/>
              <a:ea typeface="+mn-ea"/>
              <a:cs typeface="+mn-cs"/>
            </a:endParaRPr>
          </a:p>
          <a:p>
            <a:pPr marL="0" marR="0">
              <a:lnSpc>
                <a:spcPct val="107000"/>
              </a:lnSpc>
              <a:spcBef>
                <a:spcPts val="0"/>
              </a:spcBef>
              <a:spcAft>
                <a:spcPts val="800"/>
              </a:spcAft>
            </a:pPr>
            <a:r>
              <a:rPr lang="en-CA" sz="1800" dirty="0">
                <a:effectLst/>
                <a:latin typeface="Calibri" panose="020F0502020204030204" pitchFamily="34" charset="0"/>
                <a:ea typeface="Calibri" panose="020F0502020204030204" pitchFamily="34" charset="0"/>
                <a:cs typeface="Arial" panose="020B0604020202020204" pitchFamily="34" charset="0"/>
              </a:rPr>
              <a:t>Les types de </a:t>
            </a:r>
            <a:r>
              <a:rPr lang="en-CA" sz="1800" dirty="0" err="1">
                <a:effectLst/>
                <a:latin typeface="Calibri" panose="020F0502020204030204" pitchFamily="34" charset="0"/>
                <a:ea typeface="Calibri" panose="020F0502020204030204" pitchFamily="34" charset="0"/>
                <a:cs typeface="Arial" panose="020B0604020202020204" pitchFamily="34" charset="0"/>
              </a:rPr>
              <a:t>logements</a:t>
            </a:r>
            <a:r>
              <a:rPr lang="en-CA" sz="1800" dirty="0">
                <a:effectLst/>
                <a:latin typeface="Calibri" panose="020F0502020204030204" pitchFamily="34" charset="0"/>
                <a:ea typeface="Calibri" panose="020F0502020204030204" pitchFamily="34" charset="0"/>
                <a:cs typeface="Arial" panose="020B0604020202020204" pitchFamily="34" charset="0"/>
              </a:rPr>
              <a:t> pour les sans-abris qui </a:t>
            </a:r>
            <a:r>
              <a:rPr lang="en-CA" sz="1800" dirty="0" err="1">
                <a:effectLst/>
                <a:latin typeface="Calibri" panose="020F0502020204030204" pitchFamily="34" charset="0"/>
                <a:ea typeface="Calibri" panose="020F0502020204030204" pitchFamily="34" charset="0"/>
                <a:cs typeface="Arial" panose="020B0604020202020204" pitchFamily="34" charset="0"/>
              </a:rPr>
              <a:t>sont</a:t>
            </a:r>
            <a:r>
              <a:rPr lang="en-CA" sz="1800" dirty="0">
                <a:effectLst/>
                <a:latin typeface="Calibri" panose="020F0502020204030204" pitchFamily="34" charset="0"/>
                <a:ea typeface="Calibri" panose="020F0502020204030204" pitchFamily="34" charset="0"/>
                <a:cs typeface="Arial" panose="020B0604020202020204" pitchFamily="34" charset="0"/>
              </a:rPr>
              <a:t> </a:t>
            </a:r>
            <a:r>
              <a:rPr lang="en-CA" sz="1800" dirty="0" err="1">
                <a:effectLst/>
                <a:latin typeface="Calibri" panose="020F0502020204030204" pitchFamily="34" charset="0"/>
                <a:ea typeface="Calibri" panose="020F0502020204030204" pitchFamily="34" charset="0"/>
                <a:cs typeface="Arial" panose="020B0604020202020204" pitchFamily="34" charset="0"/>
              </a:rPr>
              <a:t>inclus</a:t>
            </a:r>
            <a:r>
              <a:rPr lang="en-CA" sz="1800" dirty="0">
                <a:effectLst/>
                <a:latin typeface="Calibri" panose="020F0502020204030204" pitchFamily="34" charset="0"/>
                <a:ea typeface="Calibri" panose="020F0502020204030204" pitchFamily="34" charset="0"/>
                <a:cs typeface="Arial" panose="020B0604020202020204" pitchFamily="34" charset="0"/>
              </a:rPr>
              <a:t> dans les </a:t>
            </a:r>
            <a:r>
              <a:rPr lang="en-CA" sz="1800" dirty="0" err="1">
                <a:effectLst/>
                <a:latin typeface="Calibri" panose="020F0502020204030204" pitchFamily="34" charset="0"/>
                <a:ea typeface="Calibri" panose="020F0502020204030204" pitchFamily="34" charset="0"/>
                <a:cs typeface="Arial" panose="020B0604020202020204" pitchFamily="34" charset="0"/>
              </a:rPr>
              <a:t>calculs</a:t>
            </a:r>
            <a:r>
              <a:rPr lang="en-CA" sz="1800" dirty="0">
                <a:effectLst/>
                <a:latin typeface="Calibri" panose="020F0502020204030204" pitchFamily="34" charset="0"/>
                <a:ea typeface="Calibri" panose="020F0502020204030204" pitchFamily="34" charset="0"/>
                <a:cs typeface="Arial" panose="020B0604020202020204" pitchFamily="34" charset="0"/>
              </a:rPr>
              <a:t> </a:t>
            </a:r>
            <a:r>
              <a:rPr lang="en-CA" sz="1800" dirty="0" err="1">
                <a:effectLst/>
                <a:latin typeface="Calibri" panose="020F0502020204030204" pitchFamily="34" charset="0"/>
                <a:ea typeface="Calibri" panose="020F0502020204030204" pitchFamily="34" charset="0"/>
                <a:cs typeface="Arial" panose="020B0604020202020204" pitchFamily="34" charset="0"/>
              </a:rPr>
              <a:t>afin</a:t>
            </a:r>
            <a:r>
              <a:rPr lang="en-CA" sz="1800" dirty="0">
                <a:effectLst/>
                <a:latin typeface="Calibri" panose="020F0502020204030204" pitchFamily="34" charset="0"/>
                <a:ea typeface="Calibri" panose="020F0502020204030204" pitchFamily="34" charset="0"/>
                <a:cs typeface="Arial" panose="020B0604020202020204" pitchFamily="34" charset="0"/>
              </a:rPr>
              <a:t> </a:t>
            </a:r>
            <a:r>
              <a:rPr lang="en-CA" sz="1800" dirty="0" err="1">
                <a:effectLst/>
                <a:latin typeface="Calibri" panose="020F0502020204030204" pitchFamily="34" charset="0"/>
                <a:ea typeface="Calibri" panose="020F0502020204030204" pitchFamily="34" charset="0"/>
                <a:cs typeface="Arial" panose="020B0604020202020204" pitchFamily="34" charset="0"/>
              </a:rPr>
              <a:t>d’analyser</a:t>
            </a:r>
            <a:r>
              <a:rPr lang="en-CA" sz="1800" dirty="0">
                <a:effectLst/>
                <a:latin typeface="Calibri" panose="020F0502020204030204" pitchFamily="34" charset="0"/>
                <a:ea typeface="Calibri" panose="020F0502020204030204" pitchFamily="34" charset="0"/>
                <a:cs typeface="Arial" panose="020B0604020202020204" pitchFamily="34" charset="0"/>
              </a:rPr>
              <a:t> les </a:t>
            </a:r>
            <a:r>
              <a:rPr lang="en-CA" sz="1800" dirty="0" err="1">
                <a:effectLst/>
                <a:latin typeface="Calibri" panose="020F0502020204030204" pitchFamily="34" charset="0"/>
                <a:ea typeface="Calibri" panose="020F0502020204030204" pitchFamily="34" charset="0"/>
                <a:cs typeface="Arial" panose="020B0604020202020204" pitchFamily="34" charset="0"/>
              </a:rPr>
              <a:t>taux</a:t>
            </a:r>
            <a:r>
              <a:rPr lang="en-CA" sz="1800" dirty="0">
                <a:effectLst/>
                <a:latin typeface="Calibri" panose="020F0502020204030204" pitchFamily="34" charset="0"/>
                <a:ea typeface="Calibri" panose="020F0502020204030204" pitchFamily="34" charset="0"/>
                <a:cs typeface="Arial" panose="020B0604020202020204" pitchFamily="34" charset="0"/>
              </a:rPr>
              <a:t> </a:t>
            </a:r>
            <a:r>
              <a:rPr lang="en-CA" sz="1800" dirty="0" err="1">
                <a:effectLst/>
                <a:latin typeface="Calibri" panose="020F0502020204030204" pitchFamily="34" charset="0"/>
                <a:ea typeface="Calibri" panose="020F0502020204030204" pitchFamily="34" charset="0"/>
                <a:cs typeface="Arial" panose="020B0604020202020204" pitchFamily="34" charset="0"/>
              </a:rPr>
              <a:t>d’itinérance</a:t>
            </a:r>
            <a:r>
              <a:rPr lang="en-CA" sz="1800" dirty="0">
                <a:effectLst/>
                <a:latin typeface="Calibri" panose="020F0502020204030204" pitchFamily="34" charset="0"/>
                <a:ea typeface="Calibri" panose="020F0502020204030204" pitchFamily="34" charset="0"/>
                <a:cs typeface="Arial" panose="020B0604020202020204" pitchFamily="34" charset="0"/>
              </a:rPr>
              <a:t> </a:t>
            </a:r>
            <a:r>
              <a:rPr lang="en-CA" sz="1800" dirty="0" err="1">
                <a:effectLst/>
                <a:latin typeface="Calibri" panose="020F0502020204030204" pitchFamily="34" charset="0"/>
                <a:ea typeface="Calibri" panose="020F0502020204030204" pitchFamily="34" charset="0"/>
                <a:cs typeface="Arial" panose="020B0604020202020204" pitchFamily="34" charset="0"/>
              </a:rPr>
              <a:t>chronique</a:t>
            </a:r>
            <a:r>
              <a:rPr lang="en-CA" sz="1800" dirty="0">
                <a:effectLst/>
                <a:latin typeface="Calibri" panose="020F0502020204030204" pitchFamily="34" charset="0"/>
                <a:ea typeface="Calibri" panose="020F0502020204030204" pitchFamily="34" charset="0"/>
                <a:cs typeface="Arial" panose="020B0604020202020204" pitchFamily="34" charset="0"/>
              </a:rPr>
              <a:t> </a:t>
            </a:r>
            <a:r>
              <a:rPr lang="en-CA" sz="1800" dirty="0" err="1">
                <a:effectLst/>
                <a:latin typeface="Calibri" panose="020F0502020204030204" pitchFamily="34" charset="0"/>
                <a:ea typeface="Calibri" panose="020F0502020204030204" pitchFamily="34" charset="0"/>
                <a:cs typeface="Arial" panose="020B0604020202020204" pitchFamily="34" charset="0"/>
              </a:rPr>
              <a:t>sont</a:t>
            </a:r>
            <a:r>
              <a:rPr lang="en-CA" sz="1800" dirty="0">
                <a:effectLst/>
                <a:latin typeface="Calibri" panose="020F0502020204030204" pitchFamily="34" charset="0"/>
                <a:ea typeface="Calibri" panose="020F0502020204030204" pitchFamily="34" charset="0"/>
                <a:cs typeface="Arial" panose="020B0604020202020204" pitchFamily="34" charset="0"/>
              </a:rPr>
              <a:t> : </a:t>
            </a:r>
          </a:p>
          <a:p>
            <a:pPr marL="285750" marR="0" indent="-285750">
              <a:lnSpc>
                <a:spcPct val="107000"/>
              </a:lnSpc>
              <a:spcBef>
                <a:spcPts val="0"/>
              </a:spcBef>
              <a:spcAft>
                <a:spcPts val="0"/>
              </a:spcAft>
              <a:buFont typeface="Arial" panose="020B0604020202020204" pitchFamily="34" charset="0"/>
              <a:buChar char="•"/>
            </a:pPr>
            <a:r>
              <a:rPr lang="en-CA" sz="1800" dirty="0" err="1">
                <a:effectLst/>
                <a:latin typeface="Calibri" panose="020F0502020204030204" pitchFamily="34" charset="0"/>
                <a:ea typeface="Calibri" panose="020F0502020204030204" pitchFamily="34" charset="0"/>
                <a:cs typeface="Arial" panose="020B0604020202020204" pitchFamily="34" charset="0"/>
              </a:rPr>
              <a:t>Dormir</a:t>
            </a:r>
            <a:r>
              <a:rPr lang="en-CA" sz="1800" dirty="0">
                <a:effectLst/>
                <a:latin typeface="Calibri" panose="020F0502020204030204" pitchFamily="34" charset="0"/>
                <a:ea typeface="Calibri" panose="020F0502020204030204" pitchFamily="34" charset="0"/>
                <a:cs typeface="Arial" panose="020B0604020202020204" pitchFamily="34" charset="0"/>
              </a:rPr>
              <a:t> de sofa </a:t>
            </a:r>
            <a:r>
              <a:rPr lang="en-CA" sz="1800" dirty="0" err="1">
                <a:effectLst/>
                <a:latin typeface="Calibri" panose="020F0502020204030204" pitchFamily="34" charset="0"/>
                <a:ea typeface="Calibri" panose="020F0502020204030204" pitchFamily="34" charset="0"/>
                <a:cs typeface="Arial" panose="020B0604020202020204" pitchFamily="34" charset="0"/>
              </a:rPr>
              <a:t>en</a:t>
            </a:r>
            <a:r>
              <a:rPr lang="en-CA" sz="1800" dirty="0">
                <a:effectLst/>
                <a:latin typeface="Calibri" panose="020F0502020204030204" pitchFamily="34" charset="0"/>
                <a:ea typeface="Calibri" panose="020F0502020204030204" pitchFamily="34" charset="0"/>
                <a:cs typeface="Arial" panose="020B0604020202020204" pitchFamily="34" charset="0"/>
              </a:rPr>
              <a:t> sofa — </a:t>
            </a:r>
            <a:r>
              <a:rPr lang="en-CA" sz="1800" dirty="0" err="1">
                <a:effectLst/>
                <a:latin typeface="Calibri" panose="020F0502020204030204" pitchFamily="34" charset="0"/>
                <a:ea typeface="Calibri" panose="020F0502020204030204" pitchFamily="34" charset="0"/>
                <a:cs typeface="Arial" panose="020B0604020202020204" pitchFamily="34" charset="0"/>
              </a:rPr>
              <a:t>demeurer</a:t>
            </a:r>
            <a:r>
              <a:rPr lang="en-CA" sz="1800" dirty="0">
                <a:effectLst/>
                <a:latin typeface="Calibri" panose="020F0502020204030204" pitchFamily="34" charset="0"/>
                <a:ea typeface="Calibri" panose="020F0502020204030204" pitchFamily="34" charset="0"/>
                <a:cs typeface="Arial" panose="020B0604020202020204" pitchFamily="34" charset="0"/>
              </a:rPr>
              <a:t> avec des </a:t>
            </a:r>
            <a:r>
              <a:rPr lang="en-CA" sz="1800" dirty="0" err="1">
                <a:effectLst/>
                <a:latin typeface="Calibri" panose="020F0502020204030204" pitchFamily="34" charset="0"/>
                <a:ea typeface="Calibri" panose="020F0502020204030204" pitchFamily="34" charset="0"/>
                <a:cs typeface="Arial" panose="020B0604020202020204" pitchFamily="34" charset="0"/>
              </a:rPr>
              <a:t>membres</a:t>
            </a:r>
            <a:r>
              <a:rPr lang="en-CA" sz="1800" dirty="0">
                <a:effectLst/>
                <a:latin typeface="Calibri" panose="020F0502020204030204" pitchFamily="34" charset="0"/>
                <a:ea typeface="Calibri" panose="020F0502020204030204" pitchFamily="34" charset="0"/>
                <a:cs typeface="Arial" panose="020B0604020202020204" pitchFamily="34" charset="0"/>
              </a:rPr>
              <a:t> de la </a:t>
            </a:r>
            <a:r>
              <a:rPr lang="en-CA" sz="1800" dirty="0" err="1">
                <a:effectLst/>
                <a:latin typeface="Calibri" panose="020F0502020204030204" pitchFamily="34" charset="0"/>
                <a:ea typeface="Calibri" panose="020F0502020204030204" pitchFamily="34" charset="0"/>
                <a:cs typeface="Arial" panose="020B0604020202020204" pitchFamily="34" charset="0"/>
              </a:rPr>
              <a:t>famille</a:t>
            </a:r>
            <a:r>
              <a:rPr lang="en-CA" sz="1800" dirty="0">
                <a:effectLst/>
                <a:latin typeface="Calibri" panose="020F0502020204030204" pitchFamily="34" charset="0"/>
                <a:ea typeface="Calibri" panose="020F0502020204030204" pitchFamily="34" charset="0"/>
                <a:cs typeface="Arial" panose="020B0604020202020204" pitchFamily="34" charset="0"/>
              </a:rPr>
              <a:t>/des </a:t>
            </a:r>
            <a:r>
              <a:rPr lang="en-CA" sz="1800" dirty="0" err="1">
                <a:effectLst/>
                <a:latin typeface="Calibri" panose="020F0502020204030204" pitchFamily="34" charset="0"/>
                <a:ea typeface="Calibri" panose="020F0502020204030204" pitchFamily="34" charset="0"/>
                <a:cs typeface="Arial" panose="020B0604020202020204" pitchFamily="34" charset="0"/>
              </a:rPr>
              <a:t>amis</a:t>
            </a:r>
            <a:r>
              <a:rPr lang="en-CA" sz="1800" dirty="0">
                <a:effectLst/>
                <a:latin typeface="Calibri" panose="020F0502020204030204" pitchFamily="34" charset="0"/>
                <a:ea typeface="Calibri" panose="020F0502020204030204" pitchFamily="34" charset="0"/>
                <a:cs typeface="Arial" panose="020B0604020202020204" pitchFamily="34" charset="0"/>
              </a:rPr>
              <a:t>/des </a:t>
            </a:r>
            <a:r>
              <a:rPr lang="en-CA" sz="1800" dirty="0" err="1">
                <a:effectLst/>
                <a:latin typeface="Calibri" panose="020F0502020204030204" pitchFamily="34" charset="0"/>
                <a:ea typeface="Calibri" panose="020F0502020204030204" pitchFamily="34" charset="0"/>
                <a:cs typeface="Arial" panose="020B0604020202020204" pitchFamily="34" charset="0"/>
              </a:rPr>
              <a:t>connaissances</a:t>
            </a:r>
            <a:endParaRPr lang="en-CA" sz="1800" dirty="0">
              <a:effectLst/>
              <a:latin typeface="Calibri" panose="020F0502020204030204" pitchFamily="34" charset="0"/>
              <a:ea typeface="Calibri" panose="020F0502020204030204" pitchFamily="34" charset="0"/>
              <a:cs typeface="Arial" panose="020B0604020202020204" pitchFamily="34" charset="0"/>
            </a:endParaRPr>
          </a:p>
          <a:p>
            <a:pPr marL="285750" marR="0" indent="-285750">
              <a:lnSpc>
                <a:spcPct val="107000"/>
              </a:lnSpc>
              <a:spcBef>
                <a:spcPts val="0"/>
              </a:spcBef>
              <a:spcAft>
                <a:spcPts val="0"/>
              </a:spcAft>
              <a:buFont typeface="Arial" panose="020B0604020202020204" pitchFamily="34" charset="0"/>
              <a:buChar char="•"/>
            </a:pPr>
            <a:r>
              <a:rPr lang="en-CA" sz="1800" dirty="0" err="1">
                <a:effectLst/>
                <a:latin typeface="Calibri" panose="020F0502020204030204" pitchFamily="34" charset="0"/>
                <a:ea typeface="Calibri" panose="020F0502020204030204" pitchFamily="34" charset="0"/>
                <a:cs typeface="Arial" panose="020B0604020202020204" pitchFamily="34" charset="0"/>
              </a:rPr>
              <a:t>Rassemblements</a:t>
            </a:r>
            <a:r>
              <a:rPr lang="en-CA" sz="1800" dirty="0">
                <a:effectLst/>
                <a:latin typeface="Calibri" panose="020F0502020204030204" pitchFamily="34" charset="0"/>
                <a:ea typeface="Calibri" panose="020F0502020204030204" pitchFamily="34" charset="0"/>
                <a:cs typeface="Arial" panose="020B0604020202020204" pitchFamily="34" charset="0"/>
              </a:rPr>
              <a:t>/</a:t>
            </a:r>
            <a:r>
              <a:rPr lang="en-CA" sz="1800" dirty="0" err="1">
                <a:effectLst/>
                <a:latin typeface="Calibri" panose="020F0502020204030204" pitchFamily="34" charset="0"/>
                <a:ea typeface="Calibri" panose="020F0502020204030204" pitchFamily="34" charset="0"/>
                <a:cs typeface="Arial" panose="020B0604020202020204" pitchFamily="34" charset="0"/>
              </a:rPr>
              <a:t>Campements</a:t>
            </a:r>
            <a:r>
              <a:rPr lang="en-CA" sz="1800" dirty="0">
                <a:effectLst/>
                <a:latin typeface="Calibri" panose="020F0502020204030204" pitchFamily="34" charset="0"/>
                <a:ea typeface="Calibri" panose="020F0502020204030204" pitchFamily="34" charset="0"/>
                <a:cs typeface="Arial" panose="020B0604020202020204" pitchFamily="34" charset="0"/>
              </a:rPr>
              <a:t> </a:t>
            </a:r>
            <a:r>
              <a:rPr lang="en-CA" sz="1800" dirty="0" err="1">
                <a:effectLst/>
                <a:latin typeface="Calibri" panose="020F0502020204030204" pitchFamily="34" charset="0"/>
                <a:ea typeface="Calibri" panose="020F0502020204030204" pitchFamily="34" charset="0"/>
                <a:cs typeface="Arial" panose="020B0604020202020204" pitchFamily="34" charset="0"/>
              </a:rPr>
              <a:t>improvisés</a:t>
            </a:r>
            <a:r>
              <a:rPr lang="en-CA" sz="1800" dirty="0">
                <a:effectLst/>
                <a:latin typeface="Calibri" panose="020F0502020204030204" pitchFamily="34" charset="0"/>
                <a:ea typeface="Calibri" panose="020F0502020204030204" pitchFamily="34" charset="0"/>
                <a:cs typeface="Arial" panose="020B0604020202020204" pitchFamily="34" charset="0"/>
              </a:rPr>
              <a:t>/Rue</a:t>
            </a:r>
          </a:p>
          <a:p>
            <a:pPr marL="285750" marR="0" indent="-285750">
              <a:lnSpc>
                <a:spcPct val="107000"/>
              </a:lnSpc>
              <a:spcBef>
                <a:spcPts val="0"/>
              </a:spcBef>
              <a:spcAft>
                <a:spcPts val="0"/>
              </a:spcAft>
              <a:buFont typeface="Arial" panose="020B0604020202020204" pitchFamily="34" charset="0"/>
              <a:buChar char="•"/>
            </a:pPr>
            <a:r>
              <a:rPr lang="en-CA" sz="1800" dirty="0">
                <a:effectLst/>
                <a:latin typeface="Calibri" panose="020F0502020204030204" pitchFamily="34" charset="0"/>
                <a:ea typeface="Calibri" panose="020F0502020204030204" pitchFamily="34" charset="0"/>
                <a:cs typeface="Arial" panose="020B0604020202020204" pitchFamily="34" charset="0"/>
              </a:rPr>
              <a:t>Hotel/Motel</a:t>
            </a:r>
          </a:p>
          <a:p>
            <a:pPr marL="285750" marR="0" indent="-285750">
              <a:lnSpc>
                <a:spcPct val="107000"/>
              </a:lnSpc>
              <a:spcBef>
                <a:spcPts val="0"/>
              </a:spcBef>
              <a:spcAft>
                <a:spcPts val="0"/>
              </a:spcAft>
              <a:buFont typeface="Arial" panose="020B0604020202020204" pitchFamily="34" charset="0"/>
              <a:buChar char="•"/>
            </a:pPr>
            <a:r>
              <a:rPr lang="en-CA" sz="1800" dirty="0" err="1">
                <a:effectLst/>
                <a:latin typeface="Calibri" panose="020F0502020204030204" pitchFamily="34" charset="0"/>
                <a:ea typeface="Calibri" panose="020F0502020204030204" pitchFamily="34" charset="0"/>
                <a:cs typeface="Arial" panose="020B0604020202020204" pitchFamily="34" charset="0"/>
              </a:rPr>
              <a:t>véhicule</a:t>
            </a:r>
            <a:endParaRPr lang="en-CA" sz="1800" dirty="0">
              <a:effectLst/>
              <a:latin typeface="Calibri" panose="020F0502020204030204" pitchFamily="34" charset="0"/>
              <a:ea typeface="Calibri" panose="020F0502020204030204" pitchFamily="34" charset="0"/>
              <a:cs typeface="Arial" panose="020B0604020202020204" pitchFamily="34" charset="0"/>
            </a:endParaRPr>
          </a:p>
          <a:p>
            <a:pPr marL="285750" marR="0" indent="-285750">
              <a:lnSpc>
                <a:spcPct val="107000"/>
              </a:lnSpc>
              <a:spcBef>
                <a:spcPts val="0"/>
              </a:spcBef>
              <a:spcAft>
                <a:spcPts val="0"/>
              </a:spcAft>
              <a:buFont typeface="Arial" panose="020B0604020202020204" pitchFamily="34" charset="0"/>
              <a:buChar char="•"/>
            </a:pPr>
            <a:r>
              <a:rPr lang="en-CA" sz="1800" dirty="0">
                <a:effectLst/>
                <a:latin typeface="Calibri" panose="020F0502020204030204" pitchFamily="34" charset="0"/>
                <a:ea typeface="Calibri" panose="020F0502020204030204" pitchFamily="34" charset="0"/>
                <a:cs typeface="Arial" panose="020B0604020202020204" pitchFamily="34" charset="0"/>
              </a:rPr>
              <a:t>Foyer</a:t>
            </a:r>
          </a:p>
          <a:p>
            <a:pPr marL="285750" marR="0" indent="-285750">
              <a:lnSpc>
                <a:spcPct val="107000"/>
              </a:lnSpc>
              <a:spcBef>
                <a:spcPts val="0"/>
              </a:spcBef>
              <a:spcAft>
                <a:spcPts val="0"/>
              </a:spcAft>
              <a:buFont typeface="Arial" panose="020B0604020202020204" pitchFamily="34" charset="0"/>
              <a:buChar char="•"/>
            </a:pPr>
            <a:r>
              <a:rPr lang="en-CA" sz="1800" dirty="0">
                <a:effectLst/>
                <a:latin typeface="Calibri" panose="020F0502020204030204" pitchFamily="34" charset="0"/>
                <a:ea typeface="Calibri" panose="020F0502020204030204" pitchFamily="34" charset="0"/>
                <a:cs typeface="Arial" panose="020B0604020202020204" pitchFamily="34" charset="0"/>
              </a:rPr>
              <a:t>Refuge </a:t>
            </a:r>
            <a:r>
              <a:rPr lang="en-CA" sz="1800" dirty="0" err="1">
                <a:effectLst/>
                <a:latin typeface="Calibri" panose="020F0502020204030204" pitchFamily="34" charset="0"/>
                <a:ea typeface="Calibri" panose="020F0502020204030204" pitchFamily="34" charset="0"/>
                <a:cs typeface="Arial" panose="020B0604020202020204" pitchFamily="34" charset="0"/>
              </a:rPr>
              <a:t>d’urgence</a:t>
            </a:r>
            <a:endParaRPr lang="en-CA" sz="1800" dirty="0">
              <a:effectLst/>
              <a:latin typeface="Calibri" panose="020F0502020204030204" pitchFamily="34" charset="0"/>
              <a:ea typeface="Calibri" panose="020F0502020204030204" pitchFamily="34" charset="0"/>
              <a:cs typeface="Arial" panose="020B0604020202020204" pitchFamily="34" charset="0"/>
            </a:endParaRPr>
          </a:p>
          <a:p>
            <a:pPr marL="285750" marR="0" indent="-285750">
              <a:lnSpc>
                <a:spcPct val="107000"/>
              </a:lnSpc>
              <a:spcBef>
                <a:spcPts val="0"/>
              </a:spcBef>
              <a:spcAft>
                <a:spcPts val="0"/>
              </a:spcAft>
              <a:buFont typeface="Arial" panose="020B0604020202020204" pitchFamily="34" charset="0"/>
              <a:buChar char="•"/>
            </a:pPr>
            <a:r>
              <a:rPr lang="en-CA" sz="1800" dirty="0" err="1">
                <a:effectLst/>
                <a:latin typeface="Calibri" panose="020F0502020204030204" pitchFamily="34" charset="0"/>
                <a:ea typeface="Calibri" panose="020F0502020204030204" pitchFamily="34" charset="0"/>
                <a:cs typeface="Arial" panose="020B0604020202020204" pitchFamily="34" charset="0"/>
              </a:rPr>
              <a:t>Bâtiment</a:t>
            </a:r>
            <a:r>
              <a:rPr lang="en-CA" sz="1800" dirty="0">
                <a:effectLst/>
                <a:latin typeface="Calibri" panose="020F0502020204030204" pitchFamily="34" charset="0"/>
                <a:ea typeface="Calibri" panose="020F0502020204030204" pitchFamily="34" charset="0"/>
                <a:cs typeface="Arial" panose="020B0604020202020204" pitchFamily="34" charset="0"/>
              </a:rPr>
              <a:t> </a:t>
            </a:r>
            <a:r>
              <a:rPr lang="en-CA" sz="1800" dirty="0" err="1">
                <a:effectLst/>
                <a:latin typeface="Calibri" panose="020F0502020204030204" pitchFamily="34" charset="0"/>
                <a:ea typeface="Calibri" panose="020F0502020204030204" pitchFamily="34" charset="0"/>
                <a:cs typeface="Arial" panose="020B0604020202020204" pitchFamily="34" charset="0"/>
              </a:rPr>
              <a:t>abandonné</a:t>
            </a:r>
            <a:endParaRPr lang="en-CA" sz="1800" dirty="0">
              <a:effectLst/>
              <a:latin typeface="Calibri" panose="020F0502020204030204" pitchFamily="34" charset="0"/>
              <a:ea typeface="Calibri" panose="020F0502020204030204" pitchFamily="34" charset="0"/>
              <a:cs typeface="Arial" panose="020B0604020202020204" pitchFamily="34" charset="0"/>
            </a:endParaRPr>
          </a:p>
          <a:p>
            <a:pPr marL="285750" marR="0" indent="-285750">
              <a:lnSpc>
                <a:spcPct val="107000"/>
              </a:lnSpc>
              <a:spcBef>
                <a:spcPts val="0"/>
              </a:spcBef>
              <a:spcAft>
                <a:spcPts val="0"/>
              </a:spcAft>
              <a:buFont typeface="Arial" panose="020B0604020202020204" pitchFamily="34" charset="0"/>
              <a:buChar char="•"/>
            </a:pPr>
            <a:r>
              <a:rPr lang="en-CA" sz="1800" dirty="0">
                <a:effectLst/>
                <a:latin typeface="Calibri" panose="020F0502020204030204" pitchFamily="34" charset="0"/>
                <a:ea typeface="Calibri" panose="020F0502020204030204" pitchFamily="34" charset="0"/>
                <a:cs typeface="Arial" panose="020B0604020202020204" pitchFamily="34" charset="0"/>
              </a:rPr>
              <a:t>Maison de refuge pour femmes battues — Refuge </a:t>
            </a:r>
            <a:r>
              <a:rPr lang="en-CA" sz="1800" dirty="0" err="1">
                <a:effectLst/>
                <a:latin typeface="Calibri" panose="020F0502020204030204" pitchFamily="34" charset="0"/>
                <a:ea typeface="Calibri" panose="020F0502020204030204" pitchFamily="34" charset="0"/>
                <a:cs typeface="Arial" panose="020B0604020202020204" pitchFamily="34" charset="0"/>
              </a:rPr>
              <a:t>d’urgence</a:t>
            </a:r>
            <a:endParaRPr lang="en-CA"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CA" sz="1800" dirty="0">
                <a:effectLst/>
                <a:latin typeface="Calibri" panose="020F0502020204030204" pitchFamily="34" charset="0"/>
                <a:ea typeface="Calibri" panose="020F0502020204030204" pitchFamily="34" charset="0"/>
                <a:cs typeface="Arial" panose="020B0604020202020204" pitchFamily="34" charset="0"/>
              </a:rPr>
              <a:t> </a:t>
            </a:r>
          </a:p>
          <a:p>
            <a:pPr>
              <a:spcAft>
                <a:spcPts val="0"/>
              </a:spcAft>
            </a:pP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5176B890-8CE0-450B-8AF2-EEBE27D71946}" type="slidenum">
              <a:rPr lang="en-US" altLang="en-US" smtClean="0"/>
              <a:pPr>
                <a:defRPr/>
              </a:pPr>
              <a:t>12</a:t>
            </a:fld>
            <a:endParaRPr lang="en-US" altLang="en-US"/>
          </a:p>
        </p:txBody>
      </p:sp>
    </p:spTree>
    <p:extLst>
      <p:ext uri="{BB962C8B-B14F-4D97-AF65-F5344CB8AC3E}">
        <p14:creationId xmlns:p14="http://schemas.microsoft.com/office/powerpoint/2010/main" val="23879678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dirty="0">
                <a:solidFill>
                  <a:schemeClr val="tx1"/>
                </a:solidFill>
                <a:latin typeface="+mn-lt"/>
                <a:ea typeface="+mn-ea"/>
                <a:cs typeface="+mn-cs"/>
              </a:rPr>
              <a:t>S’il </a:t>
            </a:r>
            <a:r>
              <a:rPr lang="fr-CA" sz="1200" baseline="0" dirty="0">
                <a:solidFill>
                  <a:schemeClr val="tx1"/>
                </a:solidFill>
                <a:latin typeface="+mn-lt"/>
                <a:ea typeface="+mn-ea"/>
                <a:cs typeface="+mn-cs"/>
              </a:rPr>
              <a:t>y a un élément à retenir, c’est à quel point le statut de logement du client est important pour la réussite de ce rapport. Je recommanderais donc de vous concentrer sur l’historique de logement. </a:t>
            </a:r>
          </a:p>
          <a:p>
            <a:endParaRPr lang="en-CA" sz="1200" kern="1200" baseline="0" dirty="0">
              <a:solidFill>
                <a:schemeClr val="tx1"/>
              </a:solidFill>
              <a:effectLst/>
              <a:latin typeface="+mn-lt"/>
              <a:ea typeface="+mn-ea"/>
              <a:cs typeface="+mn-cs"/>
            </a:endParaRPr>
          </a:p>
          <a:p>
            <a:r>
              <a:rPr lang="fr-CA" sz="1200" baseline="0" dirty="0">
                <a:solidFill>
                  <a:schemeClr val="tx1"/>
                </a:solidFill>
                <a:latin typeface="+mn-lt"/>
                <a:ea typeface="+mn-ea"/>
                <a:cs typeface="+mn-cs"/>
              </a:rPr>
              <a:t>Parmi les autres éléments à prendre en compte pour appuyer des données de haute qualité, mentionnons :</a:t>
            </a:r>
          </a:p>
          <a:p>
            <a:pPr marL="171450" indent="-171450">
              <a:buFont typeface="Arial" panose="020B0604020202020204" pitchFamily="34" charset="0"/>
              <a:buChar char="•"/>
            </a:pP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fr-CA" sz="1200" b="1" dirty="0">
                <a:solidFill>
                  <a:schemeClr val="tx1"/>
                </a:solidFill>
                <a:latin typeface="+mn-lt"/>
                <a:ea typeface="+mn-ea"/>
                <a:cs typeface="+mn-cs"/>
              </a:rPr>
              <a:t>Saisir les données en temps réel dans le SISA :</a:t>
            </a:r>
            <a:r>
              <a:rPr lang="fr-CA" sz="1200" dirty="0">
                <a:solidFill>
                  <a:schemeClr val="tx1"/>
                </a:solidFill>
                <a:latin typeface="+mn-lt"/>
                <a:ea typeface="+mn-ea"/>
                <a:cs typeface="+mn-cs"/>
              </a:rPr>
              <a:t> utiliser les politiques et les protocoles communautaires pour souligner l’exigence d’une saisie des données en temps opportun.</a:t>
            </a:r>
          </a:p>
          <a:p>
            <a:pPr marL="171450" lvl="0" indent="-171450">
              <a:buFont typeface="Arial" panose="020B0604020202020204" pitchFamily="34" charset="0"/>
              <a:buChar char="•"/>
            </a:pPr>
            <a:r>
              <a:rPr lang="fr-CA" sz="1200" b="1" dirty="0">
                <a:solidFill>
                  <a:schemeClr val="tx1"/>
                </a:solidFill>
                <a:latin typeface="+mn-lt"/>
                <a:ea typeface="+mn-ea"/>
                <a:cs typeface="+mn-cs"/>
              </a:rPr>
              <a:t>Surveiller la qualité des données : </a:t>
            </a:r>
            <a:r>
              <a:rPr lang="fr-CA" sz="1200" dirty="0">
                <a:solidFill>
                  <a:schemeClr val="tx1"/>
                </a:solidFill>
                <a:latin typeface="+mn-lt"/>
                <a:ea typeface="+mn-ea"/>
                <a:cs typeface="+mn-cs"/>
              </a:rPr>
              <a:t>surveiller la rapidité, l’exhaustivité et l’exactitude de la saisie des données pour éviter et corriger les erreurs de données courantes.</a:t>
            </a:r>
            <a:r>
              <a:rPr lang="fr-CA" sz="1200" baseline="0" dirty="0">
                <a:solidFill>
                  <a:schemeClr val="tx1"/>
                </a:solidFill>
                <a:latin typeface="+mn-lt"/>
                <a:ea typeface="+mn-ea"/>
                <a:cs typeface="+mn-cs"/>
              </a:rPr>
              <a:t> </a:t>
            </a:r>
          </a:p>
          <a:p>
            <a:pPr marL="171450" lvl="0" indent="-171450">
              <a:buFont typeface="Arial" panose="020B0604020202020204" pitchFamily="34" charset="0"/>
              <a:buChar char="•"/>
            </a:pPr>
            <a:r>
              <a:rPr lang="fr-CA" sz="1200" b="1" dirty="0">
                <a:solidFill>
                  <a:schemeClr val="tx1"/>
                </a:solidFill>
                <a:latin typeface="+mn-lt"/>
                <a:ea typeface="+mn-ea"/>
                <a:cs typeface="+mn-cs"/>
              </a:rPr>
              <a:t>Assurer une formation continue et accompagner les utilisateurs : </a:t>
            </a:r>
            <a:r>
              <a:rPr lang="fr-CA" sz="1200" dirty="0">
                <a:solidFill>
                  <a:schemeClr val="tx1"/>
                </a:solidFill>
                <a:latin typeface="+mn-lt"/>
                <a:ea typeface="+mn-ea"/>
                <a:cs typeface="+mn-cs"/>
              </a:rPr>
              <a:t>la formation ou l’accompagnement est une occasion d’accroître la </a:t>
            </a:r>
            <a:r>
              <a:rPr lang="fr-CA" sz="1200" dirty="0" err="1">
                <a:solidFill>
                  <a:schemeClr val="tx1"/>
                </a:solidFill>
                <a:latin typeface="+mn-lt"/>
                <a:ea typeface="+mn-ea"/>
                <a:cs typeface="+mn-cs"/>
              </a:rPr>
              <a:t>littératie</a:t>
            </a:r>
            <a:r>
              <a:rPr lang="fr-CA" sz="1200" dirty="0">
                <a:solidFill>
                  <a:schemeClr val="tx1"/>
                </a:solidFill>
                <a:latin typeface="+mn-lt"/>
                <a:ea typeface="+mn-ea"/>
                <a:cs typeface="+mn-cs"/>
              </a:rPr>
              <a:t> générale des utilisateurs du SISA en ce qui concerne les données et de renforcer les pratiques attendues en matière de gestion des données.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baseline="0" dirty="0"/>
          </a:p>
        </p:txBody>
      </p:sp>
      <p:sp>
        <p:nvSpPr>
          <p:cNvPr id="4" name="Slide Number Placeholder 3"/>
          <p:cNvSpPr>
            <a:spLocks noGrp="1"/>
          </p:cNvSpPr>
          <p:nvPr>
            <p:ph type="sldNum" sz="quarter" idx="10"/>
          </p:nvPr>
        </p:nvSpPr>
        <p:spPr/>
        <p:txBody>
          <a:bodyPr/>
          <a:lstStyle/>
          <a:p>
            <a:fld id="{0DDD8B1A-5049-5C4B-AFE6-32830630CA6A}" type="slidenum">
              <a:rPr lang="en-US" smtClean="0"/>
              <a:t>13</a:t>
            </a:fld>
            <a:endParaRPr lang="en-US"/>
          </a:p>
        </p:txBody>
      </p:sp>
    </p:spTree>
    <p:extLst>
      <p:ext uri="{BB962C8B-B14F-4D97-AF65-F5344CB8AC3E}">
        <p14:creationId xmlns:p14="http://schemas.microsoft.com/office/powerpoint/2010/main" val="19210258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CA" sz="1200" kern="1200" noProof="0" dirty="0">
                <a:solidFill>
                  <a:schemeClr val="tx1"/>
                </a:solidFill>
                <a:effectLst/>
                <a:latin typeface="+mn-lt"/>
                <a:ea typeface="+mn-ea"/>
                <a:cs typeface="+mn-cs"/>
              </a:rPr>
              <a:t>Si </a:t>
            </a:r>
            <a:r>
              <a:rPr lang="en-CA" sz="1200" kern="1200" noProof="0" dirty="0" err="1">
                <a:solidFill>
                  <a:schemeClr val="tx1"/>
                </a:solidFill>
                <a:effectLst/>
                <a:latin typeface="+mn-lt"/>
                <a:ea typeface="+mn-ea"/>
                <a:cs typeface="+mn-cs"/>
              </a:rPr>
              <a:t>vous</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désirez</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consulte</a:t>
            </a:r>
            <a:r>
              <a:rPr lang="en-CA" sz="1200" kern="1200" noProof="0" dirty="0">
                <a:solidFill>
                  <a:schemeClr val="tx1"/>
                </a:solidFill>
                <a:effectLst/>
                <a:latin typeface="+mn-lt"/>
                <a:ea typeface="+mn-ea"/>
                <a:cs typeface="+mn-cs"/>
              </a:rPr>
              <a:t> des </a:t>
            </a:r>
            <a:r>
              <a:rPr lang="en-CA" sz="1200" kern="1200" noProof="0" dirty="0" err="1">
                <a:solidFill>
                  <a:schemeClr val="tx1"/>
                </a:solidFill>
                <a:effectLst/>
                <a:latin typeface="+mn-lt"/>
                <a:ea typeface="+mn-ea"/>
                <a:cs typeface="+mn-cs"/>
              </a:rPr>
              <a:t>ressources</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supplémentaires</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en</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ce</a:t>
            </a:r>
            <a:r>
              <a:rPr lang="en-CA" sz="1200" kern="1200" noProof="0" dirty="0">
                <a:solidFill>
                  <a:schemeClr val="tx1"/>
                </a:solidFill>
                <a:effectLst/>
                <a:latin typeface="+mn-lt"/>
                <a:ea typeface="+mn-ea"/>
                <a:cs typeface="+mn-cs"/>
              </a:rPr>
              <a:t> qui a trait au rapport SISA RCMI, </a:t>
            </a:r>
            <a:r>
              <a:rPr lang="en-CA" sz="1200" kern="1200" noProof="0" dirty="0" err="1">
                <a:solidFill>
                  <a:schemeClr val="tx1"/>
                </a:solidFill>
                <a:effectLst/>
                <a:latin typeface="+mn-lt"/>
                <a:ea typeface="+mn-ea"/>
                <a:cs typeface="+mn-cs"/>
              </a:rPr>
              <a:t>veuillez</a:t>
            </a:r>
            <a:r>
              <a:rPr lang="en-CA" sz="1200" kern="1200" noProof="0" dirty="0">
                <a:solidFill>
                  <a:schemeClr val="tx1"/>
                </a:solidFill>
                <a:effectLst/>
                <a:latin typeface="+mn-lt"/>
                <a:ea typeface="+mn-ea"/>
                <a:cs typeface="+mn-cs"/>
              </a:rPr>
              <a:t> consulter les guides </a:t>
            </a:r>
            <a:r>
              <a:rPr lang="en-CA" sz="1200" kern="1200" noProof="0" dirty="0" err="1">
                <a:solidFill>
                  <a:schemeClr val="tx1"/>
                </a:solidFill>
                <a:effectLst/>
                <a:latin typeface="+mn-lt"/>
                <a:ea typeface="+mn-ea"/>
                <a:cs typeface="+mn-cs"/>
              </a:rPr>
              <a:t>portant</a:t>
            </a:r>
            <a:r>
              <a:rPr lang="en-CA" sz="1200" kern="1200" noProof="0" dirty="0">
                <a:solidFill>
                  <a:schemeClr val="tx1"/>
                </a:solidFill>
                <a:effectLst/>
                <a:latin typeface="+mn-lt"/>
                <a:ea typeface="+mn-ea"/>
                <a:cs typeface="+mn-cs"/>
              </a:rPr>
              <a:t> sur la </a:t>
            </a:r>
            <a:r>
              <a:rPr lang="en-CA" sz="1200" kern="1200" noProof="0" dirty="0" err="1">
                <a:solidFill>
                  <a:schemeClr val="tx1"/>
                </a:solidFill>
                <a:effectLst/>
                <a:latin typeface="+mn-lt"/>
                <a:ea typeface="+mn-ea"/>
                <a:cs typeface="+mn-cs"/>
              </a:rPr>
              <a:t>Foire</a:t>
            </a:r>
            <a:r>
              <a:rPr lang="en-CA" sz="1200" kern="1200" noProof="0" dirty="0">
                <a:solidFill>
                  <a:schemeClr val="tx1"/>
                </a:solidFill>
                <a:effectLst/>
                <a:latin typeface="+mn-lt"/>
                <a:ea typeface="+mn-ea"/>
                <a:cs typeface="+mn-cs"/>
              </a:rPr>
              <a:t> aux questions et sur </a:t>
            </a:r>
            <a:r>
              <a:rPr lang="en-CA" sz="1200" kern="1200" noProof="0" dirty="0" err="1">
                <a:solidFill>
                  <a:schemeClr val="tx1"/>
                </a:solidFill>
                <a:effectLst/>
                <a:latin typeface="+mn-lt"/>
                <a:ea typeface="+mn-ea"/>
                <a:cs typeface="+mn-cs"/>
              </a:rPr>
              <a:t>l’Organigramme</a:t>
            </a:r>
            <a:r>
              <a:rPr lang="en-CA" sz="1200" kern="1200" noProof="0" dirty="0">
                <a:solidFill>
                  <a:schemeClr val="tx1"/>
                </a:solidFill>
                <a:effectLst/>
                <a:latin typeface="+mn-lt"/>
                <a:ea typeface="+mn-ea"/>
                <a:cs typeface="+mn-cs"/>
              </a:rPr>
              <a:t> et scenarios. </a:t>
            </a:r>
            <a:r>
              <a:rPr lang="en-CA" sz="1200" kern="1200" noProof="0" dirty="0" err="1">
                <a:solidFill>
                  <a:schemeClr val="tx1"/>
                </a:solidFill>
                <a:effectLst/>
                <a:latin typeface="+mn-lt"/>
                <a:ea typeface="+mn-ea"/>
                <a:cs typeface="+mn-cs"/>
              </a:rPr>
              <a:t>Ces</a:t>
            </a:r>
            <a:r>
              <a:rPr lang="en-CA" sz="1200" kern="1200" noProof="0" dirty="0">
                <a:solidFill>
                  <a:schemeClr val="tx1"/>
                </a:solidFill>
                <a:effectLst/>
                <a:latin typeface="+mn-lt"/>
                <a:ea typeface="+mn-ea"/>
                <a:cs typeface="+mn-cs"/>
              </a:rPr>
              <a:t> deux </a:t>
            </a:r>
            <a:r>
              <a:rPr lang="en-CA" sz="1200" kern="1200" noProof="0" dirty="0" err="1">
                <a:solidFill>
                  <a:schemeClr val="tx1"/>
                </a:solidFill>
                <a:effectLst/>
                <a:latin typeface="+mn-lt"/>
                <a:ea typeface="+mn-ea"/>
                <a:cs typeface="+mn-cs"/>
              </a:rPr>
              <a:t>ressources</a:t>
            </a:r>
            <a:r>
              <a:rPr lang="en-CA" sz="1200" kern="1200" noProof="0" dirty="0">
                <a:solidFill>
                  <a:schemeClr val="tx1"/>
                </a:solidFill>
                <a:effectLst/>
                <a:latin typeface="+mn-lt"/>
                <a:ea typeface="+mn-ea"/>
                <a:cs typeface="+mn-cs"/>
              </a:rPr>
              <a:t> se </a:t>
            </a:r>
            <a:r>
              <a:rPr lang="en-CA" sz="1200" kern="1200" noProof="0" dirty="0" err="1">
                <a:solidFill>
                  <a:schemeClr val="tx1"/>
                </a:solidFill>
                <a:effectLst/>
                <a:latin typeface="+mn-lt"/>
                <a:ea typeface="+mn-ea"/>
                <a:cs typeface="+mn-cs"/>
              </a:rPr>
              <a:t>retrouvent</a:t>
            </a:r>
            <a:r>
              <a:rPr lang="en-CA" sz="1200" kern="1200" noProof="0" dirty="0">
                <a:solidFill>
                  <a:schemeClr val="tx1"/>
                </a:solidFill>
                <a:effectLst/>
                <a:latin typeface="+mn-lt"/>
                <a:ea typeface="+mn-ea"/>
                <a:cs typeface="+mn-cs"/>
              </a:rPr>
              <a:t> sur la </a:t>
            </a:r>
            <a:r>
              <a:rPr lang="en-CA" sz="1200" kern="1200" noProof="0" dirty="0" err="1">
                <a:solidFill>
                  <a:schemeClr val="tx1"/>
                </a:solidFill>
                <a:effectLst/>
                <a:latin typeface="+mn-lt"/>
                <a:ea typeface="+mn-ea"/>
                <a:cs typeface="+mn-cs"/>
              </a:rPr>
              <a:t>plateforme</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d’apprentissafe</a:t>
            </a:r>
            <a:r>
              <a:rPr lang="en-CA" sz="1200" kern="1200" noProof="0" dirty="0">
                <a:solidFill>
                  <a:schemeClr val="tx1"/>
                </a:solidFill>
                <a:effectLst/>
                <a:latin typeface="+mn-lt"/>
                <a:ea typeface="+mn-ea"/>
                <a:cs typeface="+mn-cs"/>
              </a:rPr>
              <a:t> sur </a:t>
            </a:r>
            <a:r>
              <a:rPr lang="en-CA" sz="1200" kern="1200" noProof="0" dirty="0" err="1">
                <a:solidFill>
                  <a:schemeClr val="tx1"/>
                </a:solidFill>
                <a:effectLst/>
                <a:latin typeface="+mn-lt"/>
                <a:ea typeface="+mn-ea"/>
                <a:cs typeface="+mn-cs"/>
              </a:rPr>
              <a:t>l’itinérance</a:t>
            </a:r>
            <a:r>
              <a:rPr lang="en-CA" sz="1200" kern="1200" noProof="0" dirty="0">
                <a:solidFill>
                  <a:schemeClr val="tx1"/>
                </a:solidFill>
                <a:effectLst/>
                <a:latin typeface="+mn-lt"/>
                <a:ea typeface="+mn-ea"/>
                <a:cs typeface="+mn-cs"/>
              </a:rPr>
              <a:t> qui </a:t>
            </a:r>
            <a:r>
              <a:rPr lang="en-CA" sz="1200" kern="1200" noProof="0" dirty="0" err="1">
                <a:solidFill>
                  <a:schemeClr val="tx1"/>
                </a:solidFill>
                <a:effectLst/>
                <a:latin typeface="+mn-lt"/>
                <a:ea typeface="+mn-ea"/>
                <a:cs typeface="+mn-cs"/>
              </a:rPr>
              <a:t>offre</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elle</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aussi</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une</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panoplie</a:t>
            </a:r>
            <a:r>
              <a:rPr lang="en-CA" sz="1200" kern="1200" noProof="0" dirty="0">
                <a:solidFill>
                  <a:schemeClr val="tx1"/>
                </a:solidFill>
                <a:effectLst/>
                <a:latin typeface="+mn-lt"/>
                <a:ea typeface="+mn-ea"/>
                <a:cs typeface="+mn-cs"/>
              </a:rPr>
              <a:t> de </a:t>
            </a:r>
            <a:r>
              <a:rPr lang="en-CA" sz="1200" kern="1200" noProof="0" dirty="0" err="1">
                <a:solidFill>
                  <a:schemeClr val="tx1"/>
                </a:solidFill>
                <a:effectLst/>
                <a:latin typeface="+mn-lt"/>
                <a:ea typeface="+mn-ea"/>
                <a:cs typeface="+mn-cs"/>
              </a:rPr>
              <a:t>ressources</a:t>
            </a:r>
            <a:r>
              <a:rPr lang="en-CA" sz="1200" kern="1200" noProof="0" dirty="0">
                <a:solidFill>
                  <a:schemeClr val="tx1"/>
                </a:solidFill>
                <a:effectLst/>
                <a:latin typeface="+mn-lt"/>
                <a:ea typeface="+mn-ea"/>
                <a:cs typeface="+mn-cs"/>
              </a:rPr>
              <a:t> fort </a:t>
            </a:r>
            <a:r>
              <a:rPr lang="en-CA" sz="1200" kern="1200" noProof="0" dirty="0" err="1">
                <a:solidFill>
                  <a:schemeClr val="tx1"/>
                </a:solidFill>
                <a:effectLst/>
                <a:latin typeface="+mn-lt"/>
                <a:ea typeface="+mn-ea"/>
                <a:cs typeface="+mn-cs"/>
              </a:rPr>
              <a:t>pertinentes</a:t>
            </a:r>
            <a:r>
              <a:rPr lang="en-CA" sz="1200" kern="1200" noProof="0" dirty="0">
                <a:solidFill>
                  <a:schemeClr val="tx1"/>
                </a:solidFill>
                <a:effectLst/>
                <a:latin typeface="+mn-lt"/>
                <a:ea typeface="+mn-ea"/>
                <a:cs typeface="+mn-cs"/>
              </a:rPr>
              <a:t>. </a:t>
            </a:r>
          </a:p>
          <a:p>
            <a:pPr>
              <a:spcAft>
                <a:spcPts val="0"/>
              </a:spcAft>
            </a:pPr>
            <a:endParaRPr lang="en-CA" sz="1200" kern="1200" noProof="0" dirty="0">
              <a:solidFill>
                <a:schemeClr val="tx1"/>
              </a:solidFill>
              <a:effectLst/>
              <a:latin typeface="+mn-lt"/>
              <a:ea typeface="+mn-ea"/>
              <a:cs typeface="+mn-cs"/>
            </a:endParaRPr>
          </a:p>
          <a:p>
            <a:pPr>
              <a:spcAft>
                <a:spcPts val="0"/>
              </a:spcAft>
            </a:pPr>
            <a:r>
              <a:rPr lang="en-CA" sz="1200" kern="1200" noProof="0" dirty="0">
                <a:solidFill>
                  <a:schemeClr val="tx1"/>
                </a:solidFill>
                <a:effectLst/>
                <a:latin typeface="+mn-lt"/>
                <a:ea typeface="+mn-ea"/>
                <a:cs typeface="+mn-cs"/>
              </a:rPr>
              <a:t>Le site Web HIFIS.ca </a:t>
            </a:r>
            <a:r>
              <a:rPr lang="en-CA" sz="1200" kern="1200" noProof="0" dirty="0" err="1">
                <a:solidFill>
                  <a:schemeClr val="tx1"/>
                </a:solidFill>
                <a:effectLst/>
                <a:latin typeface="+mn-lt"/>
                <a:ea typeface="+mn-ea"/>
                <a:cs typeface="+mn-cs"/>
              </a:rPr>
              <a:t>est</a:t>
            </a:r>
            <a:r>
              <a:rPr lang="en-CA" sz="1200" kern="1200" noProof="0" dirty="0">
                <a:solidFill>
                  <a:schemeClr val="tx1"/>
                </a:solidFill>
                <a:effectLst/>
                <a:latin typeface="+mn-lt"/>
                <a:ea typeface="+mn-ea"/>
                <a:cs typeface="+mn-cs"/>
              </a:rPr>
              <a:t> un bon </a:t>
            </a:r>
            <a:r>
              <a:rPr lang="en-CA" sz="1200" kern="1200" noProof="0" dirty="0" err="1">
                <a:solidFill>
                  <a:schemeClr val="tx1"/>
                </a:solidFill>
                <a:effectLst/>
                <a:latin typeface="+mn-lt"/>
                <a:ea typeface="+mn-ea"/>
                <a:cs typeface="+mn-cs"/>
              </a:rPr>
              <a:t>endroit</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afin</a:t>
            </a:r>
            <a:r>
              <a:rPr lang="en-CA" sz="1200" kern="1200" noProof="0" dirty="0">
                <a:solidFill>
                  <a:schemeClr val="tx1"/>
                </a:solidFill>
                <a:effectLst/>
                <a:latin typeface="+mn-lt"/>
                <a:ea typeface="+mn-ea"/>
                <a:cs typeface="+mn-cs"/>
              </a:rPr>
              <a:t> de se </a:t>
            </a:r>
            <a:r>
              <a:rPr lang="en-CA" sz="1200" kern="1200" noProof="0" dirty="0" err="1">
                <a:solidFill>
                  <a:schemeClr val="tx1"/>
                </a:solidFill>
                <a:effectLst/>
                <a:latin typeface="+mn-lt"/>
                <a:ea typeface="+mn-ea"/>
                <a:cs typeface="+mn-cs"/>
              </a:rPr>
              <a:t>renseigner</a:t>
            </a:r>
            <a:r>
              <a:rPr lang="en-CA" sz="1200" kern="1200" noProof="0" dirty="0">
                <a:solidFill>
                  <a:schemeClr val="tx1"/>
                </a:solidFill>
                <a:effectLst/>
                <a:latin typeface="+mn-lt"/>
                <a:ea typeface="+mn-ea"/>
                <a:cs typeface="+mn-cs"/>
              </a:rPr>
              <a:t> sur les </a:t>
            </a:r>
            <a:r>
              <a:rPr lang="en-CA" sz="1200" kern="1200" noProof="0" dirty="0" err="1">
                <a:solidFill>
                  <a:schemeClr val="tx1"/>
                </a:solidFill>
                <a:effectLst/>
                <a:latin typeface="+mn-lt"/>
                <a:ea typeface="+mn-ea"/>
                <a:cs typeface="+mn-cs"/>
              </a:rPr>
              <a:t>informations</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générales</a:t>
            </a:r>
            <a:r>
              <a:rPr lang="en-CA" sz="1200" kern="1200" noProof="0" dirty="0">
                <a:solidFill>
                  <a:schemeClr val="tx1"/>
                </a:solidFill>
                <a:effectLst/>
                <a:latin typeface="+mn-lt"/>
                <a:ea typeface="+mn-ea"/>
                <a:cs typeface="+mn-cs"/>
              </a:rPr>
              <a:t>. De plus, du Centre de </a:t>
            </a:r>
            <a:r>
              <a:rPr lang="en-CA" sz="1200" kern="1200" noProof="0" dirty="0" err="1">
                <a:solidFill>
                  <a:schemeClr val="tx1"/>
                </a:solidFill>
                <a:effectLst/>
                <a:latin typeface="+mn-lt"/>
                <a:ea typeface="+mn-ea"/>
                <a:cs typeface="+mn-cs"/>
              </a:rPr>
              <a:t>soutient</a:t>
            </a:r>
            <a:r>
              <a:rPr lang="en-CA" sz="1200" kern="1200" noProof="0" dirty="0">
                <a:solidFill>
                  <a:schemeClr val="tx1"/>
                </a:solidFill>
                <a:effectLst/>
                <a:latin typeface="+mn-lt"/>
                <a:ea typeface="+mn-ea"/>
                <a:cs typeface="+mn-cs"/>
              </a:rPr>
              <a:t> à la clientèle du SISA </a:t>
            </a:r>
            <a:r>
              <a:rPr lang="en-CA" sz="1200" kern="1200" noProof="0" dirty="0" err="1">
                <a:solidFill>
                  <a:schemeClr val="tx1"/>
                </a:solidFill>
                <a:effectLst/>
                <a:latin typeface="+mn-lt"/>
                <a:ea typeface="+mn-ea"/>
                <a:cs typeface="+mn-cs"/>
              </a:rPr>
              <a:t>est</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votre</a:t>
            </a:r>
            <a:r>
              <a:rPr lang="en-CA" sz="1200" kern="1200" noProof="0" dirty="0">
                <a:solidFill>
                  <a:schemeClr val="tx1"/>
                </a:solidFill>
                <a:effectLst/>
                <a:latin typeface="+mn-lt"/>
                <a:ea typeface="+mn-ea"/>
                <a:cs typeface="+mn-cs"/>
              </a:rPr>
              <a:t> disposition </a:t>
            </a:r>
            <a:r>
              <a:rPr lang="en-CA" sz="1200" kern="1200" noProof="0" dirty="0" err="1">
                <a:solidFill>
                  <a:schemeClr val="tx1"/>
                </a:solidFill>
                <a:effectLst/>
                <a:latin typeface="+mn-lt"/>
                <a:ea typeface="+mn-ea"/>
                <a:cs typeface="+mn-cs"/>
              </a:rPr>
              <a:t>si</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vous</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désirez</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obtenir</a:t>
            </a:r>
            <a:r>
              <a:rPr lang="en-CA" sz="1200" kern="1200" noProof="0" dirty="0">
                <a:solidFill>
                  <a:schemeClr val="tx1"/>
                </a:solidFill>
                <a:effectLst/>
                <a:latin typeface="+mn-lt"/>
                <a:ea typeface="+mn-ea"/>
                <a:cs typeface="+mn-cs"/>
              </a:rPr>
              <a:t> de </a:t>
            </a:r>
            <a:r>
              <a:rPr lang="en-CA" sz="1200" kern="1200" noProof="0" dirty="0" err="1">
                <a:solidFill>
                  <a:schemeClr val="tx1"/>
                </a:solidFill>
                <a:effectLst/>
                <a:latin typeface="+mn-lt"/>
                <a:ea typeface="+mn-ea"/>
                <a:cs typeface="+mn-cs"/>
              </a:rPr>
              <a:t>l’aide</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supplémentaire</a:t>
            </a:r>
            <a:r>
              <a:rPr lang="en-CA" sz="1200" kern="1200" noProof="0" dirty="0">
                <a:solidFill>
                  <a:schemeClr val="tx1"/>
                </a:solidFill>
                <a:effectLst/>
                <a:latin typeface="+mn-lt"/>
                <a:ea typeface="+mn-ea"/>
                <a:cs typeface="+mn-cs"/>
              </a:rPr>
              <a:t>. </a:t>
            </a:r>
          </a:p>
          <a:p>
            <a:pPr>
              <a:spcAft>
                <a:spcPts val="0"/>
              </a:spcAft>
            </a:pPr>
            <a:endParaRPr lang="en-CA" sz="1200" kern="1200" noProof="0" dirty="0">
              <a:solidFill>
                <a:schemeClr val="tx1"/>
              </a:solidFill>
              <a:effectLst/>
              <a:latin typeface="+mn-lt"/>
              <a:ea typeface="+mn-ea"/>
              <a:cs typeface="+mn-cs"/>
            </a:endParaRPr>
          </a:p>
          <a:p>
            <a:pPr>
              <a:spcAft>
                <a:spcPts val="0"/>
              </a:spcAft>
            </a:pPr>
            <a:r>
              <a:rPr lang="en-CA" sz="1200" kern="1200" noProof="0" dirty="0" err="1">
                <a:solidFill>
                  <a:schemeClr val="tx1"/>
                </a:solidFill>
                <a:effectLst/>
                <a:latin typeface="+mn-lt"/>
                <a:ea typeface="+mn-ea"/>
                <a:cs typeface="+mn-cs"/>
              </a:rPr>
              <a:t>L’infolettre</a:t>
            </a:r>
            <a:r>
              <a:rPr lang="en-CA" sz="1200" kern="1200" noProof="0" dirty="0">
                <a:solidFill>
                  <a:schemeClr val="tx1"/>
                </a:solidFill>
                <a:effectLst/>
                <a:latin typeface="+mn-lt"/>
                <a:ea typeface="+mn-ea"/>
                <a:cs typeface="+mn-cs"/>
              </a:rPr>
              <a:t> de </a:t>
            </a:r>
            <a:r>
              <a:rPr lang="en-CA" sz="1200" kern="1200" noProof="0" dirty="0" err="1">
                <a:solidFill>
                  <a:schemeClr val="tx1"/>
                </a:solidFill>
                <a:effectLst/>
                <a:latin typeface="+mn-lt"/>
                <a:ea typeface="+mn-ea"/>
                <a:cs typeface="+mn-cs"/>
              </a:rPr>
              <a:t>Vers</a:t>
            </a:r>
            <a:r>
              <a:rPr lang="en-CA" sz="1200" kern="1200" noProof="0" dirty="0">
                <a:solidFill>
                  <a:schemeClr val="tx1"/>
                </a:solidFill>
                <a:effectLst/>
                <a:latin typeface="+mn-lt"/>
                <a:ea typeface="+mn-ea"/>
                <a:cs typeface="+mn-cs"/>
              </a:rPr>
              <a:t> un chez-soi </a:t>
            </a:r>
            <a:r>
              <a:rPr lang="en-CA" sz="1200" kern="1200" noProof="0" dirty="0" err="1">
                <a:solidFill>
                  <a:schemeClr val="tx1"/>
                </a:solidFill>
                <a:effectLst/>
                <a:latin typeface="+mn-lt"/>
                <a:ea typeface="+mn-ea"/>
                <a:cs typeface="+mn-cs"/>
              </a:rPr>
              <a:t>est</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publiée</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mensuellement</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Vous</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pouvez</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également</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vous</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abonner</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en</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envoyant</a:t>
            </a:r>
            <a:r>
              <a:rPr lang="en-CA" sz="1200" kern="1200" noProof="0" dirty="0">
                <a:solidFill>
                  <a:schemeClr val="tx1"/>
                </a:solidFill>
                <a:effectLst/>
                <a:latin typeface="+mn-lt"/>
                <a:ea typeface="+mn-ea"/>
                <a:cs typeface="+mn-cs"/>
              </a:rPr>
              <a:t> un courriel à </a:t>
            </a:r>
            <a:r>
              <a:rPr lang="en-CA" sz="1200" kern="1200" noProof="0" dirty="0" err="1">
                <a:solidFill>
                  <a:schemeClr val="tx1"/>
                </a:solidFill>
                <a:effectLst/>
                <a:latin typeface="+mn-lt"/>
                <a:ea typeface="+mn-ea"/>
                <a:cs typeface="+mn-cs"/>
              </a:rPr>
              <a:t>l’adresse</a:t>
            </a:r>
            <a:r>
              <a:rPr lang="en-CA" sz="1200" kern="1200" noProof="0" dirty="0">
                <a:solidFill>
                  <a:schemeClr val="tx1"/>
                </a:solidFill>
                <a:effectLst/>
                <a:latin typeface="+mn-lt"/>
                <a:ea typeface="+mn-ea"/>
                <a:cs typeface="+mn-cs"/>
              </a:rPr>
              <a:t> courriel </a:t>
            </a:r>
            <a:r>
              <a:rPr lang="en-CA" sz="1200" kern="1200" noProof="0" dirty="0" err="1">
                <a:solidFill>
                  <a:schemeClr val="tx1"/>
                </a:solidFill>
                <a:effectLst/>
                <a:latin typeface="+mn-lt"/>
                <a:ea typeface="+mn-ea"/>
                <a:cs typeface="+mn-cs"/>
              </a:rPr>
              <a:t>affichée</a:t>
            </a:r>
            <a:r>
              <a:rPr lang="en-CA" sz="1200" kern="1200" noProof="0" dirty="0">
                <a:solidFill>
                  <a:schemeClr val="tx1"/>
                </a:solidFill>
                <a:effectLst/>
                <a:latin typeface="+mn-lt"/>
                <a:ea typeface="+mn-ea"/>
                <a:cs typeface="+mn-cs"/>
              </a:rPr>
              <a:t> sur la presentation. </a:t>
            </a:r>
          </a:p>
          <a:p>
            <a:pPr>
              <a:spcAft>
                <a:spcPts val="0"/>
              </a:spcAft>
            </a:pPr>
            <a:endParaRPr lang="en-CA" sz="1200" kern="1200" noProof="0" dirty="0">
              <a:solidFill>
                <a:schemeClr val="tx1"/>
              </a:solidFill>
              <a:effectLst/>
              <a:latin typeface="+mn-lt"/>
              <a:ea typeface="+mn-ea"/>
              <a:cs typeface="+mn-cs"/>
            </a:endParaRPr>
          </a:p>
          <a:p>
            <a:pPr>
              <a:spcAft>
                <a:spcPts val="0"/>
              </a:spcAft>
            </a:pPr>
            <a:r>
              <a:rPr lang="en-CA" sz="1200" kern="1200" noProof="0" dirty="0">
                <a:solidFill>
                  <a:schemeClr val="tx1"/>
                </a:solidFill>
                <a:effectLst/>
                <a:latin typeface="+mn-lt"/>
                <a:ea typeface="+mn-ea"/>
                <a:cs typeface="+mn-cs"/>
              </a:rPr>
              <a:t>Le SISA </a:t>
            </a:r>
            <a:r>
              <a:rPr lang="en-CA" sz="1200" kern="1200" noProof="0" dirty="0" err="1">
                <a:solidFill>
                  <a:schemeClr val="tx1"/>
                </a:solidFill>
                <a:effectLst/>
                <a:latin typeface="+mn-lt"/>
                <a:ea typeface="+mn-ea"/>
                <a:cs typeface="+mn-cs"/>
              </a:rPr>
              <a:t>publie</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également</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une</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infolettre</a:t>
            </a:r>
            <a:r>
              <a:rPr lang="en-CA" sz="1200" kern="1200" noProof="0" dirty="0">
                <a:solidFill>
                  <a:schemeClr val="tx1"/>
                </a:solidFill>
                <a:effectLst/>
                <a:latin typeface="+mn-lt"/>
                <a:ea typeface="+mn-ea"/>
                <a:cs typeface="+mn-cs"/>
              </a:rPr>
              <a:t> à </a:t>
            </a:r>
            <a:r>
              <a:rPr lang="en-CA" sz="1200" kern="1200" noProof="0" dirty="0" err="1">
                <a:solidFill>
                  <a:schemeClr val="tx1"/>
                </a:solidFill>
                <a:effectLst/>
                <a:latin typeface="+mn-lt"/>
                <a:ea typeface="+mn-ea"/>
                <a:cs typeface="+mn-cs"/>
              </a:rPr>
              <a:t>chaque</a:t>
            </a:r>
            <a:r>
              <a:rPr lang="en-CA" sz="1200" kern="1200" noProof="0" dirty="0">
                <a:solidFill>
                  <a:schemeClr val="tx1"/>
                </a:solidFill>
                <a:effectLst/>
                <a:latin typeface="+mn-lt"/>
                <a:ea typeface="+mn-ea"/>
                <a:cs typeface="+mn-cs"/>
              </a:rPr>
              <a:t> trois </a:t>
            </a:r>
            <a:r>
              <a:rPr lang="en-CA" sz="1200" kern="1200" noProof="0" dirty="0" err="1">
                <a:solidFill>
                  <a:schemeClr val="tx1"/>
                </a:solidFill>
                <a:effectLst/>
                <a:latin typeface="+mn-lt"/>
                <a:ea typeface="+mn-ea"/>
                <a:cs typeface="+mn-cs"/>
              </a:rPr>
              <a:t>mois</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Vous</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pouvez</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aussi</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vous</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abonner</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en</a:t>
            </a:r>
            <a:r>
              <a:rPr lang="en-CA" sz="1200" kern="1200" noProof="0" dirty="0">
                <a:solidFill>
                  <a:schemeClr val="tx1"/>
                </a:solidFill>
                <a:effectLst/>
                <a:latin typeface="+mn-lt"/>
                <a:ea typeface="+mn-ea"/>
                <a:cs typeface="+mn-cs"/>
              </a:rPr>
              <a:t> </a:t>
            </a:r>
            <a:r>
              <a:rPr lang="en-CA" sz="1200" kern="1200" noProof="0" dirty="0" err="1">
                <a:solidFill>
                  <a:schemeClr val="tx1"/>
                </a:solidFill>
                <a:effectLst/>
                <a:latin typeface="+mn-lt"/>
                <a:ea typeface="+mn-ea"/>
                <a:cs typeface="+mn-cs"/>
              </a:rPr>
              <a:t>envoyant</a:t>
            </a:r>
            <a:r>
              <a:rPr lang="en-CA" sz="1200" kern="1200" noProof="0" dirty="0">
                <a:solidFill>
                  <a:schemeClr val="tx1"/>
                </a:solidFill>
                <a:effectLst/>
                <a:latin typeface="+mn-lt"/>
                <a:ea typeface="+mn-ea"/>
                <a:cs typeface="+mn-cs"/>
              </a:rPr>
              <a:t> un courriel à </a:t>
            </a:r>
            <a:r>
              <a:rPr lang="en-CA" sz="1200" kern="1200" noProof="0" dirty="0" err="1">
                <a:solidFill>
                  <a:schemeClr val="tx1"/>
                </a:solidFill>
                <a:effectLst/>
                <a:latin typeface="+mn-lt"/>
                <a:ea typeface="+mn-ea"/>
                <a:cs typeface="+mn-cs"/>
              </a:rPr>
              <a:t>l’adresse</a:t>
            </a:r>
            <a:r>
              <a:rPr lang="en-CA" sz="1200" kern="1200" noProof="0" dirty="0">
                <a:solidFill>
                  <a:schemeClr val="tx1"/>
                </a:solidFill>
                <a:effectLst/>
                <a:latin typeface="+mn-lt"/>
                <a:ea typeface="+mn-ea"/>
                <a:cs typeface="+mn-cs"/>
              </a:rPr>
              <a:t> courriel </a:t>
            </a:r>
            <a:r>
              <a:rPr lang="en-CA" sz="1200" kern="1200" noProof="0" dirty="0" err="1">
                <a:solidFill>
                  <a:schemeClr val="tx1"/>
                </a:solidFill>
                <a:effectLst/>
                <a:latin typeface="+mn-lt"/>
                <a:ea typeface="+mn-ea"/>
                <a:cs typeface="+mn-cs"/>
              </a:rPr>
              <a:t>affichée</a:t>
            </a:r>
            <a:r>
              <a:rPr lang="en-CA" sz="1200" kern="1200" noProof="0" dirty="0">
                <a:solidFill>
                  <a:schemeClr val="tx1"/>
                </a:solidFill>
                <a:effectLst/>
                <a:latin typeface="+mn-lt"/>
                <a:ea typeface="+mn-ea"/>
                <a:cs typeface="+mn-cs"/>
              </a:rPr>
              <a:t> sur la presentation. </a:t>
            </a:r>
          </a:p>
          <a:p>
            <a:pPr>
              <a:spcAft>
                <a:spcPts val="0"/>
              </a:spcAft>
            </a:pP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5176B890-8CE0-450B-8AF2-EEBE27D71946}" type="slidenum">
              <a:rPr lang="en-US" altLang="en-US" smtClean="0"/>
              <a:pPr>
                <a:defRPr/>
              </a:pPr>
              <a:t>14</a:t>
            </a:fld>
            <a:endParaRPr lang="en-US" altLang="en-US"/>
          </a:p>
        </p:txBody>
      </p:sp>
    </p:spTree>
    <p:extLst>
      <p:ext uri="{BB962C8B-B14F-4D97-AF65-F5344CB8AC3E}">
        <p14:creationId xmlns:p14="http://schemas.microsoft.com/office/powerpoint/2010/main" val="23334658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aseline="0" dirty="0"/>
              <a:t>Nous sommes maintenant à la fin de notre présentation sur le rapport SISA RCMI. Nous vous remercions de votre présence. </a:t>
            </a:r>
            <a:endParaRPr lang="en-CA" baseline="0" dirty="0"/>
          </a:p>
        </p:txBody>
      </p:sp>
      <p:sp>
        <p:nvSpPr>
          <p:cNvPr id="4" name="Slide Number Placeholder 3"/>
          <p:cNvSpPr>
            <a:spLocks noGrp="1"/>
          </p:cNvSpPr>
          <p:nvPr>
            <p:ph type="sldNum" sz="quarter" idx="10"/>
          </p:nvPr>
        </p:nvSpPr>
        <p:spPr/>
        <p:txBody>
          <a:bodyPr/>
          <a:lstStyle/>
          <a:p>
            <a:pPr>
              <a:defRPr/>
            </a:pPr>
            <a:fld id="{5176B890-8CE0-450B-8AF2-EEBE27D71946}" type="slidenum">
              <a:rPr lang="en-US" altLang="en-US" smtClean="0"/>
              <a:pPr>
                <a:defRPr/>
              </a:pPr>
              <a:t>15</a:t>
            </a:fld>
            <a:endParaRPr lang="en-US" altLang="en-US" dirty="0"/>
          </a:p>
        </p:txBody>
      </p:sp>
    </p:spTree>
    <p:extLst>
      <p:ext uri="{BB962C8B-B14F-4D97-AF65-F5344CB8AC3E}">
        <p14:creationId xmlns:p14="http://schemas.microsoft.com/office/powerpoint/2010/main" val="2740701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u="sng" dirty="0"/>
              <a:t>Slide 2—</a:t>
            </a:r>
            <a:r>
              <a:rPr lang="en-CA" b="1" u="sng" baseline="0" dirty="0"/>
              <a:t>Introductions and Overview</a:t>
            </a:r>
            <a:endParaRPr lang="en-CA" baseline="0" dirty="0"/>
          </a:p>
          <a:p>
            <a:r>
              <a:rPr lang="fr-CA" dirty="0"/>
              <a:t>Le contenu de formation pour</a:t>
            </a:r>
            <a:r>
              <a:rPr lang="fr-CA" baseline="0" dirty="0"/>
              <a:t> ce webinaire </a:t>
            </a:r>
            <a:r>
              <a:rPr lang="fr-CA" dirty="0"/>
              <a:t>ressemble à ceci</a:t>
            </a:r>
            <a:r>
              <a:rPr lang="fr-CA" baseline="0" dirty="0"/>
              <a:t> :</a:t>
            </a:r>
          </a:p>
          <a:p>
            <a:pPr marL="171450" indent="-171450">
              <a:buFont typeface="Arial" panose="020B0604020202020204" pitchFamily="34" charset="0"/>
              <a:buChar char="•"/>
            </a:pPr>
            <a:r>
              <a:rPr lang="fr-CA" baseline="0" dirty="0"/>
              <a:t>nous allons commencer par deux questions, soit «Qu’est-ce que le SISA?» et «Qu’est-ce que le RCMI?»;</a:t>
            </a:r>
          </a:p>
          <a:p>
            <a:pPr marL="171450" indent="-171450">
              <a:buFont typeface="Arial" panose="020B0604020202020204" pitchFamily="34" charset="0"/>
              <a:buChar char="•"/>
            </a:pPr>
            <a:r>
              <a:rPr lang="fr-CA" baseline="0" dirty="0"/>
              <a:t>puis nous allons entrer dans le vif du sujet de la présentation, soit «Comment peut-on utiliser le SISA aux fins du RCMI?»; </a:t>
            </a:r>
          </a:p>
          <a:p>
            <a:pPr marL="171450" indent="-171450">
              <a:buFont typeface="Arial" panose="020B0604020202020204" pitchFamily="34" charset="0"/>
              <a:buChar char="•"/>
            </a:pPr>
            <a:r>
              <a:rPr lang="fr-CA" baseline="0" dirty="0"/>
              <a:t>ce webinaire a pour objectif de servir de guide pour ce rapport. Vous noterez donc que certaines diapositives contiennent beaucoup de texte. Je ne lirai pas les diapositives mot à mot, mais elles peuvent être utilisées à titre de référence après le webinaire; </a:t>
            </a:r>
          </a:p>
        </p:txBody>
      </p:sp>
      <p:sp>
        <p:nvSpPr>
          <p:cNvPr id="4" name="Slide Number Placeholder 3"/>
          <p:cNvSpPr>
            <a:spLocks noGrp="1"/>
          </p:cNvSpPr>
          <p:nvPr>
            <p:ph type="sldNum" sz="quarter" idx="10"/>
          </p:nvPr>
        </p:nvSpPr>
        <p:spPr/>
        <p:txBody>
          <a:bodyPr/>
          <a:lstStyle/>
          <a:p>
            <a:pPr>
              <a:defRPr/>
            </a:pPr>
            <a:fld id="{5176B890-8CE0-450B-8AF2-EEBE27D71946}" type="slidenum">
              <a:rPr lang="en-US" altLang="en-US" smtClean="0"/>
              <a:pPr>
                <a:defRPr/>
              </a:pPr>
              <a:t>2</a:t>
            </a:fld>
            <a:endParaRPr lang="en-US" altLang="en-US"/>
          </a:p>
        </p:txBody>
      </p:sp>
    </p:spTree>
    <p:extLst>
      <p:ext uri="{BB962C8B-B14F-4D97-AF65-F5344CB8AC3E}">
        <p14:creationId xmlns:p14="http://schemas.microsoft.com/office/powerpoint/2010/main" val="2811007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spcAft>
                <a:spcPts val="0"/>
              </a:spcAft>
              <a:buFont typeface="Arial" panose="020B0604020202020204" pitchFamily="34" charset="0"/>
              <a:buChar char="•"/>
              <a:tabLst>
                <a:tab pos="457200" algn="l"/>
              </a:tabLst>
            </a:pPr>
            <a:r>
              <a:rPr lang="fr-CA" sz="1200" dirty="0">
                <a:latin typeface="Arial" panose="020B0604020202020204" pitchFamily="34" charset="0"/>
                <a:ea typeface="Calibri" panose="020F0502020204030204" pitchFamily="34" charset="0"/>
                <a:cs typeface="Times New Roman" panose="02020603050405020304" pitchFamily="18" charset="0"/>
              </a:rPr>
              <a:t>Le SISA représente un changement majeur pour de nombreuses organisations. Il constitue le passage d’une réponse cloisonnée, où les données sont détenues et utilisées par des organisations individuelles, à des données détenues et utilisées à l’échelle communautaire dans une base de données centralisée.</a:t>
            </a:r>
          </a:p>
          <a:p>
            <a:pPr marL="342900" lvl="0" indent="-342900">
              <a:spcAft>
                <a:spcPts val="0"/>
              </a:spcAft>
              <a:buFont typeface="Arial" panose="020B0604020202020204" pitchFamily="34" charset="0"/>
              <a:buChar char="•"/>
              <a:tabLst>
                <a:tab pos="457200" algn="l"/>
              </a:tabLst>
            </a:pPr>
            <a:r>
              <a:rPr lang="fr-CA" sz="1200" dirty="0">
                <a:latin typeface="Arial" panose="020B0604020202020204" pitchFamily="34" charset="0"/>
                <a:ea typeface="Calibri" panose="020F0502020204030204" pitchFamily="34" charset="0"/>
                <a:cs typeface="Times New Roman" panose="02020603050405020304" pitchFamily="18" charset="0"/>
              </a:rPr>
              <a:t>Le SISA est un système de gestion de cas ET de collecte de données complet.</a:t>
            </a:r>
          </a:p>
          <a:p>
            <a:pPr marL="342900" lvl="0" indent="-342900">
              <a:spcAft>
                <a:spcPts val="0"/>
              </a:spcAft>
              <a:buFont typeface="Arial" panose="020B0604020202020204" pitchFamily="34" charset="0"/>
              <a:buChar char="•"/>
              <a:tabLst>
                <a:tab pos="457200" algn="l"/>
              </a:tabLst>
            </a:pPr>
            <a:r>
              <a:rPr lang="fr-CA" sz="1200" dirty="0">
                <a:latin typeface="Arial" panose="020B0604020202020204" pitchFamily="34" charset="0"/>
                <a:ea typeface="Calibri" panose="020F0502020204030204" pitchFamily="34" charset="0"/>
                <a:cs typeface="Times New Roman" panose="02020603050405020304" pitchFamily="18" charset="0"/>
              </a:rPr>
              <a:t>Il est conçu spécifiquement pour appuyer les activités opérationnelles quotidiennes des fournisseurs de services et l’accès coordonné, en permettant à de nombreux fournisseurs de services de la même communauté d’accéder à des données sur l’itinérance en temps réel.</a:t>
            </a:r>
          </a:p>
        </p:txBody>
      </p:sp>
      <p:sp>
        <p:nvSpPr>
          <p:cNvPr id="4" name="Slide Number Placeholder 3"/>
          <p:cNvSpPr>
            <a:spLocks noGrp="1"/>
          </p:cNvSpPr>
          <p:nvPr>
            <p:ph type="sldNum" sz="quarter" idx="10"/>
          </p:nvPr>
        </p:nvSpPr>
        <p:spPr/>
        <p:txBody>
          <a:bodyPr/>
          <a:lstStyle/>
          <a:p>
            <a:fld id="{0DDD8B1A-5049-5C4B-AFE6-32830630CA6A}" type="slidenum">
              <a:rPr lang="en-US" smtClean="0"/>
              <a:t>3</a:t>
            </a:fld>
            <a:endParaRPr lang="en-US"/>
          </a:p>
        </p:txBody>
      </p:sp>
    </p:spTree>
    <p:extLst>
      <p:ext uri="{BB962C8B-B14F-4D97-AF65-F5344CB8AC3E}">
        <p14:creationId xmlns:p14="http://schemas.microsoft.com/office/powerpoint/2010/main" val="4212909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fr-CA" dirty="0"/>
              <a:t>Il ne s’agit pas d’une liste exhaustive de ce que le SISA peut faire, mais plus</a:t>
            </a:r>
            <a:r>
              <a:rPr lang="fr-CA" baseline="0" dirty="0"/>
              <a:t> concrètement, ce que cela signifie.</a:t>
            </a:r>
          </a:p>
          <a:p>
            <a:pPr marL="742950" lvl="1" indent="-285750">
              <a:spcAft>
                <a:spcPts val="600"/>
              </a:spcAft>
              <a:buFont typeface="Arial" panose="020B0604020202020204" pitchFamily="34" charset="0"/>
              <a:buChar char="•"/>
            </a:pPr>
            <a:r>
              <a:rPr lang="fr-CA" dirty="0"/>
              <a:t>Le SISA permet également aux communautés de documenter les caractéristiques et les besoins des personnes et des familles en situation</a:t>
            </a:r>
            <a:r>
              <a:rPr lang="fr-CA" baseline="0" dirty="0"/>
              <a:t> d’itinérance</a:t>
            </a:r>
            <a:r>
              <a:rPr lang="fr-CA" dirty="0"/>
              <a:t>, ainsi que le nombre de personnes recevant des services.</a:t>
            </a:r>
          </a:p>
          <a:p>
            <a:pPr marL="742950" lvl="1" indent="-285750">
              <a:spcAft>
                <a:spcPts val="600"/>
              </a:spcAft>
              <a:buFont typeface="Arial" panose="020B0604020202020204" pitchFamily="34" charset="0"/>
              <a:buChar char="•"/>
            </a:pPr>
            <a:r>
              <a:rPr lang="fr-CA" dirty="0"/>
              <a:t>Cela comprend les changements dans l’historique</a:t>
            </a:r>
            <a:r>
              <a:rPr lang="fr-CA" baseline="0" dirty="0"/>
              <a:t> de logement, y compris tous les types d’itinérance, que vous restiez dans un refuge d’urgence, hors d’un refuge ou que vous fassiez partie de l’itinérance cachée. </a:t>
            </a:r>
          </a:p>
          <a:p>
            <a:pPr marL="742950" lvl="1" indent="-285750">
              <a:spcAft>
                <a:spcPts val="600"/>
              </a:spcAft>
              <a:buFont typeface="Arial" panose="020B0604020202020204" pitchFamily="34" charset="0"/>
              <a:buChar char="•"/>
            </a:pPr>
            <a:r>
              <a:rPr lang="fr-CA" baseline="0" dirty="0"/>
              <a:t>De plus, il documente les transactions au-delà de l’admission dans les refuges, soit les relations avec le public, les placements en logement et la gestion de cas. </a:t>
            </a:r>
          </a:p>
          <a:p>
            <a:pPr marL="742950" lvl="1" indent="-285750">
              <a:spcAft>
                <a:spcPts val="600"/>
              </a:spcAft>
              <a:buFont typeface="Arial" panose="020B0604020202020204" pitchFamily="34" charset="0"/>
              <a:buChar char="•"/>
            </a:pPr>
            <a:r>
              <a:rPr lang="fr-CA" baseline="0" dirty="0"/>
              <a:t>Le SISA a également la capacité de générer une Liste d’identificateurs uniques pour établir les priorités quant aux clients. </a:t>
            </a:r>
          </a:p>
          <a:p>
            <a:pPr marL="742950" lvl="1" indent="-285750">
              <a:spcAft>
                <a:spcPts val="600"/>
              </a:spcAft>
              <a:buFont typeface="Arial" panose="020B0604020202020204" pitchFamily="34" charset="0"/>
              <a:buChar char="•"/>
            </a:pPr>
            <a:endParaRPr lang="en-CA" dirty="0"/>
          </a:p>
          <a:p>
            <a:pPr lvl="1"/>
            <a:endParaRPr lang="en-CA" dirty="0"/>
          </a:p>
          <a:p>
            <a:endParaRPr lang="en-CA" dirty="0"/>
          </a:p>
          <a:p>
            <a:pPr marL="285750" indent="-285750">
              <a:buFont typeface="Arial" panose="020B0604020202020204" pitchFamily="34" charset="0"/>
              <a:buChar char="•"/>
            </a:pPr>
            <a:endParaRPr lang="en-CA" baseline="0" dirty="0"/>
          </a:p>
        </p:txBody>
      </p:sp>
      <p:sp>
        <p:nvSpPr>
          <p:cNvPr id="4" name="Slide Number Placeholder 3"/>
          <p:cNvSpPr>
            <a:spLocks noGrp="1"/>
          </p:cNvSpPr>
          <p:nvPr>
            <p:ph type="sldNum" sz="quarter" idx="10"/>
          </p:nvPr>
        </p:nvSpPr>
        <p:spPr/>
        <p:txBody>
          <a:bodyPr/>
          <a:lstStyle/>
          <a:p>
            <a:fld id="{0DDD8B1A-5049-5C4B-AFE6-32830630CA6A}" type="slidenum">
              <a:rPr lang="en-US" smtClean="0"/>
              <a:t>4</a:t>
            </a:fld>
            <a:endParaRPr lang="en-US"/>
          </a:p>
        </p:txBody>
      </p:sp>
    </p:spTree>
    <p:extLst>
      <p:ext uri="{BB962C8B-B14F-4D97-AF65-F5344CB8AC3E}">
        <p14:creationId xmlns:p14="http://schemas.microsoft.com/office/powerpoint/2010/main" val="3140648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0800" y="0"/>
            <a:ext cx="4043363" cy="3032125"/>
          </a:xfrm>
        </p:spPr>
      </p:sp>
      <p:sp>
        <p:nvSpPr>
          <p:cNvPr id="3" name="Notes Placeholder 2"/>
          <p:cNvSpPr>
            <a:spLocks noGrp="1"/>
          </p:cNvSpPr>
          <p:nvPr>
            <p:ph type="body" idx="1"/>
          </p:nvPr>
        </p:nvSpPr>
        <p:spPr>
          <a:xfrm>
            <a:off x="-1" y="3032362"/>
            <a:ext cx="6856413" cy="5425838"/>
          </a:xfrm>
        </p:spPr>
        <p: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fr-CA" b="0" baseline="0" dirty="0"/>
              <a:t>Le RCMI est un outil qui aide les Entités communautaires à </a:t>
            </a:r>
            <a:r>
              <a:rPr lang="fr-CA" b="1" baseline="0" dirty="0"/>
              <a:t>évaluer</a:t>
            </a:r>
            <a:r>
              <a:rPr lang="fr-CA" b="0" baseline="0" dirty="0"/>
              <a:t> leurs progrès quant à l’atteinte des exigences minimales pour l’accès coordonné et le SISA</a:t>
            </a:r>
            <a:r>
              <a:rPr lang="fr-CA" sz="1200" b="0" dirty="0">
                <a:solidFill>
                  <a:schemeClr val="tx1"/>
                </a:solidFill>
                <a:latin typeface="+mn-lt"/>
                <a:ea typeface="+mn-ea"/>
                <a:cs typeface="+mn-cs"/>
              </a:rPr>
              <a:t>.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1200" b="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fr-CA" sz="1200" b="0" dirty="0">
                <a:solidFill>
                  <a:schemeClr val="tx1"/>
                </a:solidFill>
                <a:latin typeface="+mn-lt"/>
                <a:ea typeface="+mn-ea"/>
                <a:cs typeface="+mn-cs"/>
              </a:rPr>
              <a:t>Il permet aux Entités communautaires de communiquer leurs données annualisées à l’échelle communautaire</a:t>
            </a:r>
            <a:r>
              <a:rPr lang="fr-CA" sz="1200" b="0" baseline="0" dirty="0">
                <a:solidFill>
                  <a:schemeClr val="tx1"/>
                </a:solidFill>
                <a:latin typeface="+mn-lt"/>
                <a:ea typeface="+mn-ea"/>
                <a:cs typeface="+mn-cs"/>
              </a:rPr>
              <a:t> auprès d’Emploi et développement social Canada lorsqu’elles sont en mesure de les générer.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1200" b="0" kern="1200" baseline="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fr-CA" sz="1200" b="0" dirty="0">
                <a:solidFill>
                  <a:schemeClr val="tx1"/>
                </a:solidFill>
                <a:latin typeface="+mn-lt"/>
                <a:ea typeface="+mn-ea"/>
                <a:cs typeface="+mn-cs"/>
              </a:rPr>
              <a:t>Il est axé sur </a:t>
            </a:r>
            <a:r>
              <a:rPr lang="fr-CA" sz="1200" baseline="0" dirty="0">
                <a:solidFill>
                  <a:schemeClr val="tx1"/>
                </a:solidFill>
                <a:latin typeface="+mn-lt"/>
                <a:ea typeface="+mn-ea"/>
                <a:cs typeface="+mn-cs"/>
              </a:rPr>
              <a:t>les </a:t>
            </a:r>
            <a:r>
              <a:rPr lang="fr-CA" sz="1200" dirty="0">
                <a:solidFill>
                  <a:schemeClr val="tx1"/>
                </a:solidFill>
                <a:latin typeface="+mn-lt"/>
                <a:ea typeface="+mn-ea"/>
                <a:cs typeface="+mn-cs"/>
              </a:rPr>
              <a:t>tendances propres aux </a:t>
            </a:r>
            <a:r>
              <a:rPr lang="fr-CA" sz="1200" b="1" dirty="0">
                <a:solidFill>
                  <a:schemeClr val="tx1"/>
                </a:solidFill>
                <a:latin typeface="+mn-lt"/>
                <a:ea typeface="+mn-ea"/>
                <a:cs typeface="+mn-cs"/>
              </a:rPr>
              <a:t>niveaux cumulatifs de l’itinérance</a:t>
            </a:r>
            <a:r>
              <a:rPr lang="fr-CA" sz="1200" dirty="0">
                <a:solidFill>
                  <a:schemeClr val="tx1"/>
                </a:solidFill>
                <a:latin typeface="+mn-lt"/>
                <a:ea typeface="+mn-ea"/>
                <a:cs typeface="+mn-cs"/>
              </a:rPr>
              <a:t>, les </a:t>
            </a:r>
            <a:r>
              <a:rPr lang="fr-CA" sz="1200" b="1" dirty="0">
                <a:solidFill>
                  <a:schemeClr val="tx1"/>
                </a:solidFill>
                <a:latin typeface="+mn-lt"/>
                <a:ea typeface="+mn-ea"/>
                <a:cs typeface="+mn-cs"/>
              </a:rPr>
              <a:t>arrivées dans l’itinérance</a:t>
            </a:r>
            <a:r>
              <a:rPr lang="fr-CA" sz="1200" dirty="0">
                <a:solidFill>
                  <a:schemeClr val="tx1"/>
                </a:solidFill>
                <a:latin typeface="+mn-lt"/>
                <a:ea typeface="+mn-ea"/>
                <a:cs typeface="+mn-cs"/>
              </a:rPr>
              <a:t>, et les progrès</a:t>
            </a:r>
            <a:r>
              <a:rPr lang="fr-CA" sz="1200" baseline="0" dirty="0">
                <a:solidFill>
                  <a:schemeClr val="tx1"/>
                </a:solidFill>
                <a:latin typeface="+mn-lt"/>
                <a:ea typeface="+mn-ea"/>
                <a:cs typeface="+mn-cs"/>
              </a:rPr>
              <a:t> accomplis pour atteindre des </a:t>
            </a:r>
            <a:r>
              <a:rPr lang="fr-CA" sz="1200" b="1" baseline="0" dirty="0">
                <a:solidFill>
                  <a:schemeClr val="tx1"/>
                </a:solidFill>
                <a:latin typeface="+mn-lt"/>
                <a:ea typeface="+mn-ea"/>
                <a:cs typeface="+mn-cs"/>
              </a:rPr>
              <a:t>cibles propres aux cinq résultats fondamentaux de Vers un chez soi</a:t>
            </a:r>
            <a:r>
              <a:rPr lang="fr-CA" sz="1200" dirty="0">
                <a:solidFill>
                  <a:schemeClr val="tx1"/>
                </a:solidFill>
                <a:latin typeface="+mn-lt"/>
                <a:ea typeface="+mn-ea"/>
                <a:cs typeface="+mn-cs"/>
              </a:rPr>
              <a:t>.</a:t>
            </a:r>
            <a:r>
              <a:rPr lang="fr-CA" sz="1200" baseline="0" dirty="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0DDD8B1A-5049-5C4B-AFE6-32830630CA6A}" type="slidenum">
              <a:rPr lang="en-US" smtClean="0"/>
              <a:t>5</a:t>
            </a:fld>
            <a:endParaRPr lang="en-US"/>
          </a:p>
        </p:txBody>
      </p:sp>
    </p:spTree>
    <p:extLst>
      <p:ext uri="{BB962C8B-B14F-4D97-AF65-F5344CB8AC3E}">
        <p14:creationId xmlns:p14="http://schemas.microsoft.com/office/powerpoint/2010/main" val="2440393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CA" sz="1200" kern="1200" dirty="0">
                <a:solidFill>
                  <a:schemeClr val="tx1"/>
                </a:solidFill>
                <a:effectLst/>
                <a:latin typeface="+mn-lt"/>
                <a:ea typeface="+mn-ea"/>
                <a:cs typeface="+mn-cs"/>
              </a:rPr>
              <a:t>Le Rapport SISA RCMI se compose de quatre sections qui </a:t>
            </a:r>
            <a:r>
              <a:rPr lang="en-CA" sz="1200" kern="1200" dirty="0" err="1">
                <a:solidFill>
                  <a:schemeClr val="tx1"/>
                </a:solidFill>
                <a:effectLst/>
                <a:latin typeface="+mn-lt"/>
                <a:ea typeface="+mn-ea"/>
                <a:cs typeface="+mn-cs"/>
              </a:rPr>
              <a:t>permettront</a:t>
            </a:r>
            <a:r>
              <a:rPr lang="en-CA" sz="1200" kern="1200" dirty="0">
                <a:solidFill>
                  <a:schemeClr val="tx1"/>
                </a:solidFill>
                <a:effectLst/>
                <a:latin typeface="+mn-lt"/>
                <a:ea typeface="+mn-ea"/>
                <a:cs typeface="+mn-cs"/>
              </a:rPr>
              <a:t> de </a:t>
            </a:r>
            <a:r>
              <a:rPr lang="en-CA" sz="1200" kern="1200" dirty="0" err="1">
                <a:solidFill>
                  <a:schemeClr val="tx1"/>
                </a:solidFill>
                <a:effectLst/>
                <a:latin typeface="+mn-lt"/>
                <a:ea typeface="+mn-ea"/>
                <a:cs typeface="+mn-cs"/>
              </a:rPr>
              <a:t>soutenir</a:t>
            </a:r>
            <a:r>
              <a:rPr lang="en-CA" sz="1200" kern="1200" dirty="0">
                <a:solidFill>
                  <a:schemeClr val="tx1"/>
                </a:solidFill>
                <a:effectLst/>
                <a:latin typeface="+mn-lt"/>
                <a:ea typeface="+mn-ea"/>
                <a:cs typeface="+mn-cs"/>
              </a:rPr>
              <a:t> les </a:t>
            </a:r>
            <a:r>
              <a:rPr lang="en-CA" sz="1200" kern="1200" dirty="0" err="1">
                <a:solidFill>
                  <a:schemeClr val="tx1"/>
                </a:solidFill>
                <a:effectLst/>
                <a:latin typeface="+mn-lt"/>
                <a:ea typeface="+mn-ea"/>
                <a:cs typeface="+mn-cs"/>
              </a:rPr>
              <a:t>communautés</a:t>
            </a:r>
            <a:r>
              <a:rPr lang="en-CA" sz="1200" kern="1200" dirty="0">
                <a:solidFill>
                  <a:schemeClr val="tx1"/>
                </a:solidFill>
                <a:effectLst/>
                <a:latin typeface="+mn-lt"/>
                <a:ea typeface="+mn-ea"/>
                <a:cs typeface="+mn-cs"/>
              </a:rPr>
              <a:t>. Plus </a:t>
            </a:r>
            <a:r>
              <a:rPr lang="en-CA" sz="1200" kern="1200" dirty="0" err="1">
                <a:solidFill>
                  <a:schemeClr val="tx1"/>
                </a:solidFill>
                <a:effectLst/>
                <a:latin typeface="+mn-lt"/>
                <a:ea typeface="+mn-ea"/>
                <a:cs typeface="+mn-cs"/>
              </a:rPr>
              <a:t>particulièrement</a:t>
            </a:r>
            <a:r>
              <a:rPr lang="en-CA" sz="1200" kern="1200" dirty="0">
                <a:solidFill>
                  <a:schemeClr val="tx1"/>
                </a:solidFill>
                <a:effectLst/>
                <a:latin typeface="+mn-lt"/>
                <a:ea typeface="+mn-ea"/>
                <a:cs typeface="+mn-cs"/>
              </a:rPr>
              <a:t>, grâce à la Section 4 : </a:t>
            </a:r>
            <a:r>
              <a:rPr lang="en-CA" sz="1200" kern="1200" dirty="0" err="1">
                <a:solidFill>
                  <a:schemeClr val="tx1"/>
                </a:solidFill>
                <a:effectLst/>
                <a:latin typeface="+mn-lt"/>
                <a:ea typeface="+mn-ea"/>
                <a:cs typeface="+mn-cs"/>
              </a:rPr>
              <a:t>Résultats</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communautaires</a:t>
            </a:r>
            <a:r>
              <a:rPr lang="en-CA" sz="1200" kern="1200" dirty="0">
                <a:solidFill>
                  <a:schemeClr val="tx1"/>
                </a:solidFill>
                <a:effectLst/>
                <a:latin typeface="+mn-lt"/>
                <a:ea typeface="+mn-ea"/>
                <a:cs typeface="+mn-cs"/>
              </a:rPr>
              <a:t>.  </a:t>
            </a:r>
          </a:p>
          <a:p>
            <a:pPr>
              <a:spcAft>
                <a:spcPts val="0"/>
              </a:spcAft>
            </a:pPr>
            <a:endParaRPr lang="en-CA" sz="1200" kern="1200" dirty="0">
              <a:solidFill>
                <a:schemeClr val="tx1"/>
              </a:solidFill>
              <a:effectLst/>
              <a:latin typeface="+mn-lt"/>
              <a:ea typeface="+mn-ea"/>
              <a:cs typeface="+mn-cs"/>
            </a:endParaRPr>
          </a:p>
          <a:p>
            <a:pPr>
              <a:spcAft>
                <a:spcPts val="0"/>
              </a:spcAft>
            </a:pPr>
            <a:r>
              <a:rPr lang="en-CA" sz="1200" kern="1200" dirty="0">
                <a:solidFill>
                  <a:schemeClr val="tx1"/>
                </a:solidFill>
                <a:effectLst/>
                <a:latin typeface="+mn-lt"/>
                <a:ea typeface="+mn-ea"/>
                <a:cs typeface="+mn-cs"/>
              </a:rPr>
              <a:t>Les </a:t>
            </a:r>
            <a:r>
              <a:rPr lang="en-CA" sz="1200" kern="1200" dirty="0" err="1">
                <a:solidFill>
                  <a:schemeClr val="tx1"/>
                </a:solidFill>
                <a:effectLst/>
                <a:latin typeface="+mn-lt"/>
                <a:ea typeface="+mn-ea"/>
                <a:cs typeface="+mn-cs"/>
              </a:rPr>
              <a:t>communautés</a:t>
            </a:r>
            <a:r>
              <a:rPr lang="en-CA" sz="1200" kern="1200" dirty="0">
                <a:solidFill>
                  <a:schemeClr val="tx1"/>
                </a:solidFill>
                <a:effectLst/>
                <a:latin typeface="+mn-lt"/>
                <a:ea typeface="+mn-ea"/>
                <a:cs typeface="+mn-cs"/>
              </a:rPr>
              <a:t> qui </a:t>
            </a:r>
            <a:r>
              <a:rPr lang="en-CA" sz="1200" kern="1200" dirty="0" err="1">
                <a:solidFill>
                  <a:schemeClr val="tx1"/>
                </a:solidFill>
                <a:effectLst/>
                <a:latin typeface="+mn-lt"/>
                <a:ea typeface="+mn-ea"/>
                <a:cs typeface="+mn-cs"/>
              </a:rPr>
              <a:t>disposent</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d’une</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Liste</a:t>
            </a:r>
            <a:r>
              <a:rPr lang="en-CA" sz="1200" kern="1200" dirty="0">
                <a:solidFill>
                  <a:schemeClr val="tx1"/>
                </a:solidFill>
                <a:effectLst/>
                <a:latin typeface="+mn-lt"/>
                <a:ea typeface="+mn-ea"/>
                <a:cs typeface="+mn-cs"/>
              </a:rPr>
              <a:t> exhaustive </a:t>
            </a:r>
            <a:r>
              <a:rPr lang="en-CA" sz="1200" kern="1200" dirty="0" err="1">
                <a:solidFill>
                  <a:schemeClr val="tx1"/>
                </a:solidFill>
                <a:effectLst/>
                <a:latin typeface="+mn-lt"/>
                <a:ea typeface="+mn-ea"/>
                <a:cs typeface="+mn-cs"/>
              </a:rPr>
              <a:t>en</a:t>
            </a:r>
            <a:r>
              <a:rPr lang="en-CA" sz="1200" kern="1200" dirty="0">
                <a:solidFill>
                  <a:schemeClr val="tx1"/>
                </a:solidFill>
                <a:effectLst/>
                <a:latin typeface="+mn-lt"/>
                <a:ea typeface="+mn-ea"/>
                <a:cs typeface="+mn-cs"/>
              </a:rPr>
              <a:t> temps </a:t>
            </a:r>
            <a:r>
              <a:rPr lang="en-CA" sz="1200" kern="1200" dirty="0" err="1">
                <a:solidFill>
                  <a:schemeClr val="tx1"/>
                </a:solidFill>
                <a:effectLst/>
                <a:latin typeface="+mn-lt"/>
                <a:ea typeface="+mn-ea"/>
                <a:cs typeface="+mn-cs"/>
              </a:rPr>
              <a:t>réel</a:t>
            </a:r>
            <a:r>
              <a:rPr lang="en-CA" sz="1200" kern="1200" dirty="0">
                <a:solidFill>
                  <a:schemeClr val="tx1"/>
                </a:solidFill>
                <a:effectLst/>
                <a:latin typeface="+mn-lt"/>
                <a:ea typeface="+mn-ea"/>
                <a:cs typeface="+mn-cs"/>
              </a:rPr>
              <a:t> et qui </a:t>
            </a:r>
            <a:r>
              <a:rPr lang="en-CA" sz="1200" kern="1200" dirty="0" err="1">
                <a:solidFill>
                  <a:schemeClr val="tx1"/>
                </a:solidFill>
                <a:effectLst/>
                <a:latin typeface="+mn-lt"/>
                <a:ea typeface="+mn-ea"/>
                <a:cs typeface="+mn-cs"/>
              </a:rPr>
              <a:t>communiquent</a:t>
            </a:r>
            <a:r>
              <a:rPr lang="en-CA" sz="1200" kern="1200" dirty="0">
                <a:solidFill>
                  <a:schemeClr val="tx1"/>
                </a:solidFill>
                <a:effectLst/>
                <a:latin typeface="+mn-lt"/>
                <a:ea typeface="+mn-ea"/>
                <a:cs typeface="+mn-cs"/>
              </a:rPr>
              <a:t> des </a:t>
            </a:r>
            <a:r>
              <a:rPr lang="en-CA" sz="1200" kern="1200" dirty="0" err="1">
                <a:solidFill>
                  <a:schemeClr val="tx1"/>
                </a:solidFill>
                <a:effectLst/>
                <a:latin typeface="+mn-lt"/>
                <a:ea typeface="+mn-ea"/>
                <a:cs typeface="+mn-cs"/>
              </a:rPr>
              <a:t>données</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fourniront</a:t>
            </a:r>
            <a:r>
              <a:rPr lang="en-CA" sz="1200" kern="1200" dirty="0">
                <a:solidFill>
                  <a:schemeClr val="tx1"/>
                </a:solidFill>
                <a:effectLst/>
                <a:latin typeface="+mn-lt"/>
                <a:ea typeface="+mn-ea"/>
                <a:cs typeface="+mn-cs"/>
              </a:rPr>
              <a:t> des </a:t>
            </a:r>
            <a:r>
              <a:rPr lang="en-CA" sz="1200" kern="1200" dirty="0" err="1">
                <a:solidFill>
                  <a:schemeClr val="tx1"/>
                </a:solidFill>
                <a:effectLst/>
                <a:latin typeface="+mn-lt"/>
                <a:ea typeface="+mn-ea"/>
                <a:cs typeface="+mn-cs"/>
              </a:rPr>
              <a:t>résultats</a:t>
            </a:r>
            <a:r>
              <a:rPr lang="en-CA" sz="1200" kern="1200" dirty="0">
                <a:solidFill>
                  <a:schemeClr val="tx1"/>
                </a:solidFill>
                <a:effectLst/>
                <a:latin typeface="+mn-lt"/>
                <a:ea typeface="+mn-ea"/>
                <a:cs typeface="+mn-cs"/>
              </a:rPr>
              <a:t> pour </a:t>
            </a:r>
            <a:r>
              <a:rPr lang="en-CA" sz="1200" kern="1200" dirty="0" err="1">
                <a:solidFill>
                  <a:schemeClr val="tx1"/>
                </a:solidFill>
                <a:effectLst/>
                <a:latin typeface="+mn-lt"/>
                <a:ea typeface="+mn-ea"/>
                <a:cs typeface="+mn-cs"/>
              </a:rPr>
              <a:t>l’ensemble</a:t>
            </a:r>
            <a:r>
              <a:rPr lang="en-CA" sz="1200" kern="1200" dirty="0">
                <a:solidFill>
                  <a:schemeClr val="tx1"/>
                </a:solidFill>
                <a:effectLst/>
                <a:latin typeface="+mn-lt"/>
                <a:ea typeface="+mn-ea"/>
                <a:cs typeface="+mn-cs"/>
              </a:rPr>
              <a:t> des cinq </a:t>
            </a:r>
            <a:r>
              <a:rPr lang="en-CA" sz="1200" kern="1200" dirty="0" err="1">
                <a:solidFill>
                  <a:schemeClr val="tx1"/>
                </a:solidFill>
                <a:effectLst/>
                <a:latin typeface="+mn-lt"/>
                <a:ea typeface="+mn-ea"/>
                <a:cs typeface="+mn-cs"/>
              </a:rPr>
              <a:t>résultats</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fondamentaux</a:t>
            </a:r>
            <a:r>
              <a:rPr lang="en-CA" sz="1200" kern="1200" dirty="0">
                <a:solidFill>
                  <a:schemeClr val="tx1"/>
                </a:solidFill>
                <a:effectLst/>
                <a:latin typeface="+mn-lt"/>
                <a:ea typeface="+mn-ea"/>
                <a:cs typeface="+mn-cs"/>
              </a:rPr>
              <a:t> de </a:t>
            </a:r>
            <a:r>
              <a:rPr lang="en-CA" sz="1200" kern="1200" dirty="0" err="1">
                <a:solidFill>
                  <a:schemeClr val="tx1"/>
                </a:solidFill>
                <a:effectLst/>
                <a:latin typeface="+mn-lt"/>
                <a:ea typeface="+mn-ea"/>
                <a:cs typeface="+mn-cs"/>
              </a:rPr>
              <a:t>Vers</a:t>
            </a:r>
            <a:r>
              <a:rPr lang="en-CA" sz="1200" kern="1200" dirty="0">
                <a:solidFill>
                  <a:schemeClr val="tx1"/>
                </a:solidFill>
                <a:effectLst/>
                <a:latin typeface="+mn-lt"/>
                <a:ea typeface="+mn-ea"/>
                <a:cs typeface="+mn-cs"/>
              </a:rPr>
              <a:t> un chez-soi. </a:t>
            </a:r>
          </a:p>
          <a:p>
            <a:pPr>
              <a:spcAft>
                <a:spcPts val="0"/>
              </a:spcAft>
            </a:pPr>
            <a:endParaRPr lang="en-CA" sz="1200" kern="1200" dirty="0">
              <a:solidFill>
                <a:schemeClr val="tx1"/>
              </a:solidFill>
              <a:effectLst/>
              <a:latin typeface="+mn-lt"/>
              <a:ea typeface="+mn-ea"/>
              <a:cs typeface="+mn-cs"/>
            </a:endParaRPr>
          </a:p>
          <a:p>
            <a:pPr>
              <a:spcAft>
                <a:spcPts val="0"/>
              </a:spcAft>
            </a:pPr>
            <a:r>
              <a:rPr lang="en-CA" sz="1200" kern="1200" dirty="0">
                <a:solidFill>
                  <a:schemeClr val="tx1"/>
                </a:solidFill>
                <a:effectLst/>
                <a:latin typeface="+mn-lt"/>
                <a:ea typeface="+mn-ea"/>
                <a:cs typeface="+mn-cs"/>
              </a:rPr>
              <a:t>Il </a:t>
            </a:r>
            <a:r>
              <a:rPr lang="en-CA" sz="1200" kern="1200" dirty="0" err="1">
                <a:solidFill>
                  <a:schemeClr val="tx1"/>
                </a:solidFill>
                <a:effectLst/>
                <a:latin typeface="+mn-lt"/>
                <a:ea typeface="+mn-ea"/>
                <a:cs typeface="+mn-cs"/>
              </a:rPr>
              <a:t>est</a:t>
            </a:r>
            <a:r>
              <a:rPr lang="en-CA" sz="1200" kern="1200" dirty="0">
                <a:solidFill>
                  <a:schemeClr val="tx1"/>
                </a:solidFill>
                <a:effectLst/>
                <a:latin typeface="+mn-lt"/>
                <a:ea typeface="+mn-ea"/>
                <a:cs typeface="+mn-cs"/>
              </a:rPr>
              <a:t> important de noter que les </a:t>
            </a:r>
            <a:r>
              <a:rPr lang="en-CA" sz="1200" kern="1200" dirty="0" err="1">
                <a:solidFill>
                  <a:schemeClr val="tx1"/>
                </a:solidFill>
                <a:effectLst/>
                <a:latin typeface="+mn-lt"/>
                <a:ea typeface="+mn-ea"/>
                <a:cs typeface="+mn-cs"/>
              </a:rPr>
              <a:t>données</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annualisées</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sont</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obligatoires</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alors</a:t>
            </a:r>
            <a:r>
              <a:rPr lang="en-CA" sz="1200" kern="1200" dirty="0">
                <a:solidFill>
                  <a:schemeClr val="tx1"/>
                </a:solidFill>
                <a:effectLst/>
                <a:latin typeface="+mn-lt"/>
                <a:ea typeface="+mn-ea"/>
                <a:cs typeface="+mn-cs"/>
              </a:rPr>
              <a:t> que les </a:t>
            </a:r>
            <a:r>
              <a:rPr lang="en-CA" sz="1200" kern="1200" dirty="0" err="1">
                <a:solidFill>
                  <a:schemeClr val="tx1"/>
                </a:solidFill>
                <a:effectLst/>
                <a:latin typeface="+mn-lt"/>
                <a:ea typeface="+mn-ea"/>
                <a:cs typeface="+mn-cs"/>
              </a:rPr>
              <a:t>données</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mensuelles</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sont</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facultatives</a:t>
            </a:r>
            <a:r>
              <a:rPr lang="en-CA" sz="1200" kern="1200" dirty="0">
                <a:solidFill>
                  <a:schemeClr val="tx1"/>
                </a:solidFill>
                <a:effectLst/>
                <a:latin typeface="+mn-lt"/>
                <a:ea typeface="+mn-ea"/>
                <a:cs typeface="+mn-cs"/>
              </a:rPr>
              <a:t>. </a:t>
            </a:r>
          </a:p>
          <a:p>
            <a:pPr>
              <a:spcAft>
                <a:spcPts val="0"/>
              </a:spcAft>
            </a:pP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5176B890-8CE0-450B-8AF2-EEBE27D71946}" type="slidenum">
              <a:rPr lang="en-US" altLang="en-US" smtClean="0"/>
              <a:pPr>
                <a:defRPr/>
              </a:pPr>
              <a:t>6</a:t>
            </a:fld>
            <a:endParaRPr lang="en-US" altLang="en-US"/>
          </a:p>
        </p:txBody>
      </p:sp>
    </p:spTree>
    <p:extLst>
      <p:ext uri="{BB962C8B-B14F-4D97-AF65-F5344CB8AC3E}">
        <p14:creationId xmlns:p14="http://schemas.microsoft.com/office/powerpoint/2010/main" val="3676133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CA" sz="1200" kern="1200" dirty="0">
                <a:solidFill>
                  <a:schemeClr val="tx1"/>
                </a:solidFill>
                <a:effectLst/>
                <a:latin typeface="+mn-lt"/>
                <a:ea typeface="+mn-ea"/>
                <a:cs typeface="+mn-cs"/>
              </a:rPr>
              <a:t>Ce rapport </a:t>
            </a:r>
            <a:r>
              <a:rPr lang="en-CA" sz="1200" kern="1200" dirty="0" err="1">
                <a:solidFill>
                  <a:schemeClr val="tx1"/>
                </a:solidFill>
                <a:effectLst/>
                <a:latin typeface="+mn-lt"/>
                <a:ea typeface="+mn-ea"/>
                <a:cs typeface="+mn-cs"/>
              </a:rPr>
              <a:t>décrit</a:t>
            </a:r>
            <a:r>
              <a:rPr lang="en-CA" sz="1200" kern="1200" dirty="0">
                <a:solidFill>
                  <a:schemeClr val="tx1"/>
                </a:solidFill>
                <a:effectLst/>
                <a:latin typeface="+mn-lt"/>
                <a:ea typeface="+mn-ea"/>
                <a:cs typeface="+mn-cs"/>
              </a:rPr>
              <a:t> les cinq </a:t>
            </a:r>
            <a:r>
              <a:rPr lang="en-CA" sz="1200" kern="1200" dirty="0" err="1">
                <a:solidFill>
                  <a:schemeClr val="tx1"/>
                </a:solidFill>
                <a:effectLst/>
                <a:latin typeface="+mn-lt"/>
                <a:ea typeface="+mn-ea"/>
                <a:cs typeface="+mn-cs"/>
              </a:rPr>
              <a:t>résultats</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fondamentaux</a:t>
            </a:r>
            <a:r>
              <a:rPr lang="en-CA" sz="1200" kern="1200" dirty="0">
                <a:solidFill>
                  <a:schemeClr val="tx1"/>
                </a:solidFill>
                <a:effectLst/>
                <a:latin typeface="+mn-lt"/>
                <a:ea typeface="+mn-ea"/>
                <a:cs typeface="+mn-cs"/>
              </a:rPr>
              <a:t> identifies dans les Directives de </a:t>
            </a:r>
            <a:r>
              <a:rPr lang="en-CA" sz="1200" kern="1200" dirty="0" err="1">
                <a:solidFill>
                  <a:schemeClr val="tx1"/>
                </a:solidFill>
                <a:effectLst/>
                <a:latin typeface="+mn-lt"/>
                <a:ea typeface="+mn-ea"/>
                <a:cs typeface="+mn-cs"/>
              </a:rPr>
              <a:t>Vers</a:t>
            </a:r>
            <a:r>
              <a:rPr lang="en-CA" sz="1200" kern="1200" dirty="0">
                <a:solidFill>
                  <a:schemeClr val="tx1"/>
                </a:solidFill>
                <a:effectLst/>
                <a:latin typeface="+mn-lt"/>
                <a:ea typeface="+mn-ea"/>
                <a:cs typeface="+mn-cs"/>
              </a:rPr>
              <a:t> un chez-soi. </a:t>
            </a:r>
            <a:r>
              <a:rPr lang="en-CA" sz="1200" kern="1200" dirty="0" err="1">
                <a:solidFill>
                  <a:schemeClr val="tx1"/>
                </a:solidFill>
                <a:effectLst/>
                <a:latin typeface="+mn-lt"/>
                <a:ea typeface="+mn-ea"/>
                <a:cs typeface="+mn-cs"/>
              </a:rPr>
              <a:t>Ces</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dernières</a:t>
            </a:r>
            <a:r>
              <a:rPr lang="en-CA" sz="1200" kern="1200" dirty="0">
                <a:solidFill>
                  <a:schemeClr val="tx1"/>
                </a:solidFill>
                <a:effectLst/>
                <a:latin typeface="+mn-lt"/>
                <a:ea typeface="+mn-ea"/>
                <a:cs typeface="+mn-cs"/>
              </a:rPr>
              <a:t> </a:t>
            </a:r>
            <a:r>
              <a:rPr lang="en-CA" sz="1200" kern="1200" dirty="0" err="1">
                <a:solidFill>
                  <a:schemeClr val="tx1"/>
                </a:solidFill>
                <a:effectLst/>
                <a:latin typeface="+mn-lt"/>
                <a:ea typeface="+mn-ea"/>
                <a:cs typeface="+mn-cs"/>
              </a:rPr>
              <a:t>ont</a:t>
            </a:r>
            <a:r>
              <a:rPr lang="en-CA" sz="1200" kern="1200" dirty="0">
                <a:solidFill>
                  <a:schemeClr val="tx1"/>
                </a:solidFill>
                <a:effectLst/>
                <a:latin typeface="+mn-lt"/>
                <a:ea typeface="+mn-ea"/>
                <a:cs typeface="+mn-cs"/>
              </a:rPr>
              <a:t> pour but de </a:t>
            </a:r>
            <a:r>
              <a:rPr lang="en-CA" sz="1200" kern="1200" dirty="0" err="1">
                <a:solidFill>
                  <a:schemeClr val="tx1"/>
                </a:solidFill>
                <a:effectLst/>
                <a:latin typeface="+mn-lt"/>
                <a:ea typeface="+mn-ea"/>
                <a:cs typeface="+mn-cs"/>
              </a:rPr>
              <a:t>réduire</a:t>
            </a:r>
            <a:r>
              <a:rPr lang="en-CA" sz="1200" kern="1200" dirty="0">
                <a:solidFill>
                  <a:schemeClr val="tx1"/>
                </a:solidFill>
                <a:effectLst/>
                <a:latin typeface="+mn-lt"/>
                <a:ea typeface="+mn-ea"/>
                <a:cs typeface="+mn-cs"/>
              </a:rPr>
              <a:t> :</a:t>
            </a:r>
          </a:p>
          <a:p>
            <a:pPr marL="171450" indent="-171450">
              <a:spcAft>
                <a:spcPts val="0"/>
              </a:spcAft>
              <a:buFont typeface="Arial" panose="020B0604020202020204" pitchFamily="34" charset="0"/>
              <a:buChar char="•"/>
            </a:pPr>
            <a:endParaRPr lang="en-CA" sz="1200" kern="1200" dirty="0">
              <a:solidFill>
                <a:schemeClr val="tx1"/>
              </a:solidFill>
              <a:effectLst/>
              <a:latin typeface="+mn-lt"/>
              <a:ea typeface="+mn-ea"/>
              <a:cs typeface="+mn-cs"/>
            </a:endParaRPr>
          </a:p>
          <a:p>
            <a:pPr marL="800100" lvl="1" indent="-342900">
              <a:lnSpc>
                <a:spcPct val="107000"/>
              </a:lnSpc>
              <a:spcBef>
                <a:spcPts val="0"/>
              </a:spcBef>
              <a:spcAft>
                <a:spcPts val="0"/>
              </a:spcAft>
              <a:buFont typeface="Calibri" panose="020F0502020204030204" pitchFamily="34" charset="0"/>
              <a:buChar char="•"/>
            </a:pPr>
            <a:r>
              <a:rPr lang="en-CA" dirty="0" err="1">
                <a:effectLst/>
                <a:latin typeface="Calibri" panose="020F0502020204030204" pitchFamily="34" charset="0"/>
                <a:ea typeface="Calibri" panose="020F0502020204030204" pitchFamily="34" charset="0"/>
                <a:cs typeface="Calibri" panose="020F0502020204030204" pitchFamily="34" charset="0"/>
              </a:rPr>
              <a:t>L’itinérance</a:t>
            </a:r>
            <a:r>
              <a:rPr lang="en-CA" dirty="0">
                <a:effectLst/>
                <a:latin typeface="Calibri" panose="020F0502020204030204" pitchFamily="34" charset="0"/>
                <a:ea typeface="Calibri" panose="020F0502020204030204" pitchFamily="34" charset="0"/>
                <a:cs typeface="Calibri" panose="020F0502020204030204" pitchFamily="34" charset="0"/>
              </a:rPr>
              <a:t> </a:t>
            </a:r>
            <a:r>
              <a:rPr lang="en-CA" dirty="0" err="1">
                <a:effectLst/>
                <a:latin typeface="Calibri" panose="020F0502020204030204" pitchFamily="34" charset="0"/>
                <a:ea typeface="Calibri" panose="020F0502020204030204" pitchFamily="34" charset="0"/>
                <a:cs typeface="Calibri" panose="020F0502020204030204" pitchFamily="34" charset="0"/>
              </a:rPr>
              <a:t>d’une</a:t>
            </a:r>
            <a:r>
              <a:rPr lang="en-CA" dirty="0">
                <a:effectLst/>
                <a:latin typeface="Calibri" panose="020F0502020204030204" pitchFamily="34" charset="0"/>
                <a:ea typeface="Calibri" panose="020F0502020204030204" pitchFamily="34" charset="0"/>
                <a:cs typeface="Calibri" panose="020F0502020204030204" pitchFamily="34" charset="0"/>
              </a:rPr>
              <a:t> manière </a:t>
            </a:r>
            <a:r>
              <a:rPr lang="en-CA" dirty="0" err="1">
                <a:effectLst/>
                <a:latin typeface="Calibri" panose="020F0502020204030204" pitchFamily="34" charset="0"/>
                <a:ea typeface="Calibri" panose="020F0502020204030204" pitchFamily="34" charset="0"/>
                <a:cs typeface="Calibri" panose="020F0502020204030204" pitchFamily="34" charset="0"/>
              </a:rPr>
              <a:t>générale</a:t>
            </a:r>
            <a:r>
              <a:rPr lang="en-CA" dirty="0">
                <a:effectLst/>
                <a:latin typeface="Calibri" panose="020F0502020204030204" pitchFamily="34" charset="0"/>
                <a:ea typeface="Calibri" panose="020F0502020204030204" pitchFamily="34" charset="0"/>
                <a:cs typeface="Calibri" panose="020F0502020204030204" pitchFamily="34" charset="0"/>
              </a:rPr>
              <a:t>; </a:t>
            </a:r>
            <a:endParaRPr lang="en-CA"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nSpc>
                <a:spcPct val="107000"/>
              </a:lnSpc>
              <a:spcBef>
                <a:spcPts val="0"/>
              </a:spcBef>
              <a:spcAft>
                <a:spcPts val="0"/>
              </a:spcAft>
              <a:buFont typeface="Calibri" panose="020F0502020204030204" pitchFamily="34" charset="0"/>
              <a:buChar char="•"/>
            </a:pPr>
            <a:r>
              <a:rPr lang="en-CA" dirty="0" err="1">
                <a:effectLst/>
                <a:latin typeface="Calibri" panose="020F0502020204030204" pitchFamily="34" charset="0"/>
                <a:ea typeface="Calibri" panose="020F0502020204030204" pitchFamily="34" charset="0"/>
                <a:cs typeface="Calibri" panose="020F0502020204030204" pitchFamily="34" charset="0"/>
              </a:rPr>
              <a:t>L’afflux</a:t>
            </a:r>
            <a:r>
              <a:rPr lang="en-CA" dirty="0">
                <a:effectLst/>
                <a:latin typeface="Calibri" panose="020F0502020204030204" pitchFamily="34" charset="0"/>
                <a:ea typeface="Calibri" panose="020F0502020204030204" pitchFamily="34" charset="0"/>
                <a:cs typeface="Calibri" panose="020F0502020204030204" pitchFamily="34" charset="0"/>
              </a:rPr>
              <a:t> de </a:t>
            </a:r>
            <a:r>
              <a:rPr lang="en-CA" dirty="0" err="1">
                <a:effectLst/>
                <a:latin typeface="Calibri" panose="020F0502020204030204" pitchFamily="34" charset="0"/>
                <a:ea typeface="Calibri" panose="020F0502020204030204" pitchFamily="34" charset="0"/>
                <a:cs typeface="Calibri" panose="020F0502020204030204" pitchFamily="34" charset="0"/>
              </a:rPr>
              <a:t>personnes</a:t>
            </a:r>
            <a:r>
              <a:rPr lang="en-CA" dirty="0">
                <a:effectLst/>
                <a:latin typeface="Calibri" panose="020F0502020204030204" pitchFamily="34" charset="0"/>
                <a:ea typeface="Calibri" panose="020F0502020204030204" pitchFamily="34" charset="0"/>
                <a:cs typeface="Calibri" panose="020F0502020204030204" pitchFamily="34" charset="0"/>
              </a:rPr>
              <a:t> </a:t>
            </a:r>
            <a:r>
              <a:rPr lang="en-CA" dirty="0" err="1">
                <a:effectLst/>
                <a:latin typeface="Calibri" panose="020F0502020204030204" pitchFamily="34" charset="0"/>
                <a:ea typeface="Calibri" panose="020F0502020204030204" pitchFamily="34" charset="0"/>
                <a:cs typeface="Calibri" panose="020F0502020204030204" pitchFamily="34" charset="0"/>
              </a:rPr>
              <a:t>en</a:t>
            </a:r>
            <a:r>
              <a:rPr lang="en-CA" dirty="0">
                <a:effectLst/>
                <a:latin typeface="Calibri" panose="020F0502020204030204" pitchFamily="34" charset="0"/>
                <a:ea typeface="Calibri" panose="020F0502020204030204" pitchFamily="34" charset="0"/>
                <a:cs typeface="Calibri" panose="020F0502020204030204" pitchFamily="34" charset="0"/>
              </a:rPr>
              <a:t> situation </a:t>
            </a:r>
            <a:r>
              <a:rPr lang="en-CA" dirty="0" err="1">
                <a:effectLst/>
                <a:latin typeface="Calibri" panose="020F0502020204030204" pitchFamily="34" charset="0"/>
                <a:ea typeface="Calibri" panose="020F0502020204030204" pitchFamily="34" charset="0"/>
                <a:cs typeface="Calibri" panose="020F0502020204030204" pitchFamily="34" charset="0"/>
              </a:rPr>
              <a:t>d’itinérance</a:t>
            </a:r>
            <a:r>
              <a:rPr lang="en-CA" dirty="0">
                <a:effectLst/>
                <a:latin typeface="Calibri" panose="020F0502020204030204" pitchFamily="34" charset="0"/>
                <a:ea typeface="Calibri" panose="020F0502020204030204" pitchFamily="34" charset="0"/>
                <a:cs typeface="Calibri" panose="020F0502020204030204" pitchFamily="34" charset="0"/>
              </a:rPr>
              <a:t>;</a:t>
            </a:r>
            <a:endParaRPr lang="en-CA"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nSpc>
                <a:spcPct val="107000"/>
              </a:lnSpc>
              <a:spcBef>
                <a:spcPts val="0"/>
              </a:spcBef>
              <a:spcAft>
                <a:spcPts val="0"/>
              </a:spcAft>
              <a:buFont typeface="Calibri" panose="020F0502020204030204" pitchFamily="34" charset="0"/>
              <a:buChar char="•"/>
            </a:pPr>
            <a:r>
              <a:rPr lang="en-CA" dirty="0">
                <a:effectLst/>
                <a:latin typeface="Calibri" panose="020F0502020204030204" pitchFamily="34" charset="0"/>
                <a:ea typeface="Calibri" panose="020F0502020204030204" pitchFamily="34" charset="0"/>
                <a:cs typeface="Calibri" panose="020F0502020204030204" pitchFamily="34" charset="0"/>
              </a:rPr>
              <a:t>Les retours à </a:t>
            </a:r>
            <a:r>
              <a:rPr lang="en-CA" dirty="0" err="1">
                <a:effectLst/>
                <a:latin typeface="Calibri" panose="020F0502020204030204" pitchFamily="34" charset="0"/>
                <a:ea typeface="Calibri" panose="020F0502020204030204" pitchFamily="34" charset="0"/>
                <a:cs typeface="Calibri" panose="020F0502020204030204" pitchFamily="34" charset="0"/>
              </a:rPr>
              <a:t>l’itinérance</a:t>
            </a:r>
            <a:r>
              <a:rPr lang="en-CA" dirty="0">
                <a:effectLst/>
                <a:latin typeface="Calibri" panose="020F0502020204030204" pitchFamily="34" charset="0"/>
                <a:ea typeface="Calibri" panose="020F0502020204030204" pitchFamily="34" charset="0"/>
                <a:cs typeface="Calibri" panose="020F0502020204030204" pitchFamily="34" charset="0"/>
              </a:rPr>
              <a:t> (à </a:t>
            </a:r>
            <a:r>
              <a:rPr lang="en-CA" dirty="0" err="1">
                <a:effectLst/>
                <a:latin typeface="Calibri" panose="020F0502020204030204" pitchFamily="34" charset="0"/>
                <a:ea typeface="Calibri" panose="020F0502020204030204" pitchFamily="34" charset="0"/>
                <a:cs typeface="Calibri" panose="020F0502020204030204" pitchFamily="34" charset="0"/>
              </a:rPr>
              <a:t>partir</a:t>
            </a:r>
            <a:r>
              <a:rPr lang="en-CA" dirty="0">
                <a:effectLst/>
                <a:latin typeface="Calibri" panose="020F0502020204030204" pitchFamily="34" charset="0"/>
                <a:ea typeface="Calibri" panose="020F0502020204030204" pitchFamily="34" charset="0"/>
                <a:cs typeface="Calibri" panose="020F0502020204030204" pitchFamily="34" charset="0"/>
              </a:rPr>
              <a:t> de </a:t>
            </a:r>
            <a:r>
              <a:rPr lang="en-CA" dirty="0" err="1">
                <a:effectLst/>
                <a:latin typeface="Calibri" panose="020F0502020204030204" pitchFamily="34" charset="0"/>
                <a:ea typeface="Calibri" panose="020F0502020204030204" pitchFamily="34" charset="0"/>
                <a:cs typeface="Calibri" panose="020F0502020204030204" pitchFamily="34" charset="0"/>
              </a:rPr>
              <a:t>logements</a:t>
            </a:r>
            <a:r>
              <a:rPr lang="en-CA" dirty="0">
                <a:effectLst/>
                <a:latin typeface="Calibri" panose="020F0502020204030204" pitchFamily="34" charset="0"/>
                <a:ea typeface="Calibri" panose="020F0502020204030204" pitchFamily="34" charset="0"/>
                <a:cs typeface="Calibri" panose="020F0502020204030204" pitchFamily="34" charset="0"/>
              </a:rPr>
              <a:t> </a:t>
            </a:r>
            <a:r>
              <a:rPr lang="en-CA" dirty="0" err="1">
                <a:effectLst/>
                <a:latin typeface="Calibri" panose="020F0502020204030204" pitchFamily="34" charset="0"/>
                <a:ea typeface="Calibri" panose="020F0502020204030204" pitchFamily="34" charset="0"/>
                <a:cs typeface="Calibri" panose="020F0502020204030204" pitchFamily="34" charset="0"/>
              </a:rPr>
              <a:t>ou</a:t>
            </a:r>
            <a:r>
              <a:rPr lang="en-CA" dirty="0">
                <a:effectLst/>
                <a:latin typeface="Calibri" panose="020F0502020204030204" pitchFamily="34" charset="0"/>
                <a:ea typeface="Calibri" panose="020F0502020204030204" pitchFamily="34" charset="0"/>
                <a:cs typeface="Calibri" panose="020F0502020204030204" pitchFamily="34" charset="0"/>
              </a:rPr>
              <a:t> de </a:t>
            </a:r>
            <a:r>
              <a:rPr lang="en-CA" dirty="0" err="1">
                <a:effectLst/>
                <a:latin typeface="Calibri" panose="020F0502020204030204" pitchFamily="34" charset="0"/>
                <a:ea typeface="Calibri" panose="020F0502020204030204" pitchFamily="34" charset="0"/>
                <a:cs typeface="Calibri" panose="020F0502020204030204" pitchFamily="34" charset="0"/>
              </a:rPr>
              <a:t>logements</a:t>
            </a:r>
            <a:r>
              <a:rPr lang="en-CA" dirty="0">
                <a:effectLst/>
                <a:latin typeface="Calibri" panose="020F0502020204030204" pitchFamily="34" charset="0"/>
                <a:ea typeface="Calibri" panose="020F0502020204030204" pitchFamily="34" charset="0"/>
                <a:cs typeface="Calibri" panose="020F0502020204030204" pitchFamily="34" charset="0"/>
              </a:rPr>
              <a:t> </a:t>
            </a:r>
            <a:r>
              <a:rPr lang="en-CA" dirty="0" err="1">
                <a:effectLst/>
                <a:latin typeface="Calibri" panose="020F0502020204030204" pitchFamily="34" charset="0"/>
                <a:ea typeface="Calibri" panose="020F0502020204030204" pitchFamily="34" charset="0"/>
                <a:cs typeface="Calibri" panose="020F0502020204030204" pitchFamily="34" charset="0"/>
              </a:rPr>
              <a:t>traditionnels</a:t>
            </a:r>
            <a:r>
              <a:rPr lang="en-CA" dirty="0">
                <a:effectLst/>
                <a:latin typeface="Calibri" panose="020F0502020204030204" pitchFamily="34" charset="0"/>
                <a:ea typeface="Calibri" panose="020F0502020204030204" pitchFamily="34" charset="0"/>
                <a:cs typeface="Calibri" panose="020F0502020204030204" pitchFamily="34" charset="0"/>
              </a:rPr>
              <a:t>); </a:t>
            </a:r>
            <a:endParaRPr lang="en-CA"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nSpc>
                <a:spcPct val="107000"/>
              </a:lnSpc>
              <a:spcBef>
                <a:spcPts val="0"/>
              </a:spcBef>
              <a:spcAft>
                <a:spcPts val="0"/>
              </a:spcAft>
              <a:buFont typeface="Calibri" panose="020F0502020204030204" pitchFamily="34" charset="0"/>
              <a:buChar char="•"/>
            </a:pPr>
            <a:r>
              <a:rPr lang="en-CA" dirty="0" err="1">
                <a:effectLst/>
                <a:latin typeface="Calibri" panose="020F0502020204030204" pitchFamily="34" charset="0"/>
                <a:ea typeface="Calibri" panose="020F0502020204030204" pitchFamily="34" charset="0"/>
                <a:cs typeface="Calibri" panose="020F0502020204030204" pitchFamily="34" charset="0"/>
              </a:rPr>
              <a:t>L’itinérance</a:t>
            </a:r>
            <a:r>
              <a:rPr lang="en-CA" dirty="0">
                <a:effectLst/>
                <a:latin typeface="Calibri" panose="020F0502020204030204" pitchFamily="34" charset="0"/>
                <a:ea typeface="Calibri" panose="020F0502020204030204" pitchFamily="34" charset="0"/>
                <a:cs typeface="Calibri" panose="020F0502020204030204" pitchFamily="34" charset="0"/>
              </a:rPr>
              <a:t> chez les </a:t>
            </a:r>
            <a:r>
              <a:rPr lang="en-CA" dirty="0" err="1">
                <a:effectLst/>
                <a:latin typeface="Calibri" panose="020F0502020204030204" pitchFamily="34" charset="0"/>
                <a:ea typeface="Calibri" panose="020F0502020204030204" pitchFamily="34" charset="0"/>
                <a:cs typeface="Calibri" panose="020F0502020204030204" pitchFamily="34" charset="0"/>
              </a:rPr>
              <a:t>Autochtones</a:t>
            </a:r>
            <a:r>
              <a:rPr lang="en-CA" dirty="0">
                <a:effectLst/>
                <a:latin typeface="Calibri" panose="020F0502020204030204" pitchFamily="34" charset="0"/>
                <a:ea typeface="Calibri" panose="020F0502020204030204" pitchFamily="34" charset="0"/>
                <a:cs typeface="Calibri" panose="020F0502020204030204" pitchFamily="34" charset="0"/>
              </a:rPr>
              <a:t>; et  </a:t>
            </a:r>
            <a:endParaRPr lang="en-CA"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nSpc>
                <a:spcPct val="107000"/>
              </a:lnSpc>
              <a:spcBef>
                <a:spcPts val="0"/>
              </a:spcBef>
              <a:spcAft>
                <a:spcPts val="800"/>
              </a:spcAft>
              <a:buFont typeface="Calibri" panose="020F0502020204030204" pitchFamily="34" charset="0"/>
              <a:buChar char="•"/>
            </a:pPr>
            <a:r>
              <a:rPr lang="en-CA" dirty="0" err="1">
                <a:effectLst/>
                <a:latin typeface="Calibri" panose="020F0502020204030204" pitchFamily="34" charset="0"/>
                <a:ea typeface="Calibri" panose="020F0502020204030204" pitchFamily="34" charset="0"/>
                <a:cs typeface="Calibri" panose="020F0502020204030204" pitchFamily="34" charset="0"/>
              </a:rPr>
              <a:t>L’itinérance</a:t>
            </a:r>
            <a:r>
              <a:rPr lang="en-CA" dirty="0">
                <a:effectLst/>
                <a:latin typeface="Calibri" panose="020F0502020204030204" pitchFamily="34" charset="0"/>
                <a:ea typeface="Calibri" panose="020F0502020204030204" pitchFamily="34" charset="0"/>
                <a:cs typeface="Calibri" panose="020F0502020204030204" pitchFamily="34" charset="0"/>
              </a:rPr>
              <a:t> </a:t>
            </a:r>
            <a:r>
              <a:rPr lang="en-CA" dirty="0" err="1">
                <a:effectLst/>
                <a:latin typeface="Calibri" panose="020F0502020204030204" pitchFamily="34" charset="0"/>
                <a:ea typeface="Calibri" panose="020F0502020204030204" pitchFamily="34" charset="0"/>
                <a:cs typeface="Calibri" panose="020F0502020204030204" pitchFamily="34" charset="0"/>
              </a:rPr>
              <a:t>chronique</a:t>
            </a:r>
            <a:r>
              <a:rPr lang="en-CA" dirty="0">
                <a:effectLst/>
                <a:latin typeface="Calibri" panose="020F0502020204030204" pitchFamily="34" charset="0"/>
                <a:ea typeface="Calibri" panose="020F0502020204030204" pitchFamily="34" charset="0"/>
                <a:cs typeface="Calibri" panose="020F0502020204030204" pitchFamily="34" charset="0"/>
              </a:rPr>
              <a:t>.</a:t>
            </a:r>
            <a:endParaRPr lang="en-CA" dirty="0">
              <a:effectLst/>
              <a:latin typeface="Calibri" panose="020F0502020204030204" pitchFamily="34" charset="0"/>
              <a:ea typeface="Calibri" panose="020F0502020204030204" pitchFamily="34" charset="0"/>
              <a:cs typeface="Arial" panose="020B0604020202020204" pitchFamily="34" charset="0"/>
            </a:endParaRPr>
          </a:p>
          <a:p>
            <a:pPr>
              <a:spcAft>
                <a:spcPts val="0"/>
              </a:spcAft>
            </a:pPr>
            <a:endParaRPr lang="en-CA" sz="1200" kern="1200" dirty="0">
              <a:solidFill>
                <a:schemeClr val="tx1"/>
              </a:solidFill>
              <a:effectLst/>
              <a:latin typeface="+mn-lt"/>
              <a:ea typeface="+mn-ea"/>
              <a:cs typeface="+mn-cs"/>
            </a:endParaRPr>
          </a:p>
          <a:p>
            <a:pPr>
              <a:spcAft>
                <a:spcPts val="0"/>
              </a:spcAft>
            </a:pPr>
            <a:r>
              <a:rPr lang="en-CA" sz="1200" kern="1200" dirty="0">
                <a:solidFill>
                  <a:schemeClr val="tx1"/>
                </a:solidFill>
                <a:effectLst/>
                <a:latin typeface="+mn-lt"/>
                <a:ea typeface="+mn-ea"/>
                <a:cs typeface="+mn-cs"/>
              </a:rPr>
              <a:t>It also consists of demographic details for additional information on each outcome, like age, gender, and veteran status. </a:t>
            </a:r>
          </a:p>
          <a:p>
            <a:pPr>
              <a:spcAft>
                <a:spcPts val="0"/>
              </a:spcAft>
            </a:pP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5176B890-8CE0-450B-8AF2-EEBE27D71946}" type="slidenum">
              <a:rPr lang="en-US" altLang="en-US" smtClean="0"/>
              <a:pPr>
                <a:defRPr/>
              </a:pPr>
              <a:t>7</a:t>
            </a:fld>
            <a:endParaRPr lang="en-US" altLang="en-US"/>
          </a:p>
        </p:txBody>
      </p:sp>
    </p:spTree>
    <p:extLst>
      <p:ext uri="{BB962C8B-B14F-4D97-AF65-F5344CB8AC3E}">
        <p14:creationId xmlns:p14="http://schemas.microsoft.com/office/powerpoint/2010/main" val="1127339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CA" sz="1200" b="0" u="none" dirty="0">
                <a:effectLst/>
                <a:latin typeface="Calibri" panose="020F0502020204030204" pitchFamily="34" charset="0"/>
                <a:ea typeface="Calibri" panose="020F0502020204030204" pitchFamily="34" charset="0"/>
                <a:cs typeface="Calibri" panose="020F0502020204030204" pitchFamily="34" charset="0"/>
              </a:rPr>
              <a:t>Je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vais</a:t>
            </a:r>
            <a:r>
              <a:rPr lang="en-CA" sz="1200" b="0" u="none" dirty="0">
                <a:effectLst/>
                <a:latin typeface="Calibri" panose="020F0502020204030204" pitchFamily="34" charset="0"/>
                <a:ea typeface="Calibri" panose="020F0502020204030204" pitchFamily="34" charset="0"/>
                <a:cs typeface="Calibri" panose="020F0502020204030204" pitchFamily="34" charset="0"/>
              </a:rPr>
              <a:t>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maintenant</a:t>
            </a:r>
            <a:r>
              <a:rPr lang="en-CA" sz="1200" b="0" u="none" dirty="0">
                <a:effectLst/>
                <a:latin typeface="Calibri" panose="020F0502020204030204" pitchFamily="34" charset="0"/>
                <a:ea typeface="Calibri" panose="020F0502020204030204" pitchFamily="34" charset="0"/>
                <a:cs typeface="Calibri" panose="020F0502020204030204" pitchFamily="34" charset="0"/>
              </a:rPr>
              <a:t> faire un court résumé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en</a:t>
            </a:r>
            <a:r>
              <a:rPr lang="en-CA" sz="1200" b="0" u="none" dirty="0">
                <a:effectLst/>
                <a:latin typeface="Calibri" panose="020F0502020204030204" pitchFamily="34" charset="0"/>
                <a:ea typeface="Calibri" panose="020F0502020204030204" pitchFamily="34" charset="0"/>
                <a:cs typeface="Calibri" panose="020F0502020204030204" pitchFamily="34" charset="0"/>
              </a:rPr>
              <a:t>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ce</a:t>
            </a:r>
            <a:r>
              <a:rPr lang="en-CA" sz="1200" b="0" u="none" dirty="0">
                <a:effectLst/>
                <a:latin typeface="Calibri" panose="020F0502020204030204" pitchFamily="34" charset="0"/>
                <a:ea typeface="Calibri" panose="020F0502020204030204" pitchFamily="34" charset="0"/>
                <a:cs typeface="Calibri" panose="020F0502020204030204" pitchFamily="34" charset="0"/>
              </a:rPr>
              <a:t> qui a trait au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fonctionnement</a:t>
            </a:r>
            <a:r>
              <a:rPr lang="en-CA" sz="1200" b="0" u="none" dirty="0">
                <a:effectLst/>
                <a:latin typeface="Calibri" panose="020F0502020204030204" pitchFamily="34" charset="0"/>
                <a:ea typeface="Calibri" panose="020F0502020204030204" pitchFamily="34" charset="0"/>
                <a:cs typeface="Calibri" panose="020F0502020204030204" pitchFamily="34" charset="0"/>
              </a:rPr>
              <a:t> du Rapport, et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ce</a:t>
            </a:r>
            <a:r>
              <a:rPr lang="en-CA" sz="1200" b="0" u="none" dirty="0">
                <a:effectLst/>
                <a:latin typeface="Calibri" panose="020F0502020204030204" pitchFamily="34" charset="0"/>
                <a:ea typeface="Calibri" panose="020F0502020204030204" pitchFamily="34" charset="0"/>
                <a:cs typeface="Calibri" panose="020F0502020204030204" pitchFamily="34" charset="0"/>
              </a:rPr>
              <a:t>,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en</a:t>
            </a:r>
            <a:r>
              <a:rPr lang="en-CA" sz="1200" b="0" u="none" dirty="0">
                <a:effectLst/>
                <a:latin typeface="Calibri" panose="020F0502020204030204" pitchFamily="34" charset="0"/>
                <a:ea typeface="Calibri" panose="020F0502020204030204" pitchFamily="34" charset="0"/>
                <a:cs typeface="Calibri" panose="020F0502020204030204" pitchFamily="34" charset="0"/>
              </a:rPr>
              <a:t>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mettant</a:t>
            </a:r>
            <a:r>
              <a:rPr lang="en-CA" sz="1200" b="0" u="none" dirty="0">
                <a:effectLst/>
                <a:latin typeface="Calibri" panose="020F0502020204030204" pitchFamily="34" charset="0"/>
                <a:ea typeface="Calibri" panose="020F0502020204030204" pitchFamily="34" charset="0"/>
                <a:cs typeface="Calibri" panose="020F0502020204030204" pitchFamily="34" charset="0"/>
              </a:rPr>
              <a:t>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en</a:t>
            </a:r>
            <a:r>
              <a:rPr lang="en-CA" sz="1200" b="0" u="none" dirty="0">
                <a:effectLst/>
                <a:latin typeface="Calibri" panose="020F0502020204030204" pitchFamily="34" charset="0"/>
                <a:ea typeface="Calibri" panose="020F0502020204030204" pitchFamily="34" charset="0"/>
                <a:cs typeface="Calibri" panose="020F0502020204030204" pitchFamily="34" charset="0"/>
              </a:rPr>
              <a:t>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évidence</a:t>
            </a:r>
            <a:r>
              <a:rPr lang="en-CA" sz="1200" b="0" u="none" dirty="0">
                <a:effectLst/>
                <a:latin typeface="Calibri" panose="020F0502020204030204" pitchFamily="34" charset="0"/>
                <a:ea typeface="Calibri" panose="020F0502020204030204" pitchFamily="34" charset="0"/>
                <a:cs typeface="Calibri" panose="020F0502020204030204" pitchFamily="34" charset="0"/>
              </a:rPr>
              <a:t> les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fonctions</a:t>
            </a:r>
            <a:r>
              <a:rPr lang="en-CA" sz="1200" b="0" u="none" dirty="0">
                <a:effectLst/>
                <a:latin typeface="Calibri" panose="020F0502020204030204" pitchFamily="34" charset="0"/>
                <a:ea typeface="Calibri" panose="020F0502020204030204" pitchFamily="34" charset="0"/>
                <a:cs typeface="Calibri" panose="020F0502020204030204" pitchFamily="34" charset="0"/>
              </a:rPr>
              <a:t>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clés</a:t>
            </a:r>
            <a:r>
              <a:rPr lang="en-CA" sz="1200" b="0" u="none" dirty="0">
                <a:effectLst/>
                <a:latin typeface="Calibri" panose="020F0502020204030204" pitchFamily="34" charset="0"/>
                <a:ea typeface="Calibri" panose="020F0502020204030204" pitchFamily="34" charset="0"/>
                <a:cs typeface="Calibri" panose="020F0502020204030204" pitchFamily="34" charset="0"/>
              </a:rPr>
              <a:t> du SISA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utilisées</a:t>
            </a:r>
            <a:r>
              <a:rPr lang="en-CA" sz="1200" b="0" u="none" dirty="0">
                <a:effectLst/>
                <a:latin typeface="Calibri" panose="020F0502020204030204" pitchFamily="34" charset="0"/>
                <a:ea typeface="Calibri" panose="020F0502020204030204" pitchFamily="34" charset="0"/>
                <a:cs typeface="Calibri" panose="020F0502020204030204" pitchFamily="34" charset="0"/>
              </a:rPr>
              <a:t> pour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calculer</a:t>
            </a:r>
            <a:r>
              <a:rPr lang="en-CA" sz="1200" b="0" u="none" dirty="0">
                <a:effectLst/>
                <a:latin typeface="Calibri" panose="020F0502020204030204" pitchFamily="34" charset="0"/>
                <a:ea typeface="Calibri" panose="020F0502020204030204" pitchFamily="34" charset="0"/>
                <a:cs typeface="Calibri" panose="020F0502020204030204" pitchFamily="34" charset="0"/>
              </a:rPr>
              <a:t> les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degrés</a:t>
            </a:r>
            <a:r>
              <a:rPr lang="en-CA" sz="1200" b="0" u="none" dirty="0">
                <a:effectLst/>
                <a:latin typeface="Calibri" panose="020F0502020204030204" pitchFamily="34" charset="0"/>
                <a:ea typeface="Calibri" panose="020F0502020204030204" pitchFamily="34" charset="0"/>
                <a:cs typeface="Calibri" panose="020F0502020204030204" pitchFamily="34" charset="0"/>
              </a:rPr>
              <a:t> des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données</a:t>
            </a:r>
            <a:r>
              <a:rPr lang="en-CA" sz="1200" b="0" u="none"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0"/>
              </a:spcBef>
              <a:spcAft>
                <a:spcPts val="800"/>
              </a:spcAft>
            </a:pPr>
            <a:endParaRPr lang="en-CA" sz="1200" b="0" u="none"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CA" sz="1200" b="0" u="none" dirty="0" err="1">
                <a:effectLst/>
                <a:latin typeface="Calibri" panose="020F0502020204030204" pitchFamily="34" charset="0"/>
                <a:ea typeface="Calibri" panose="020F0502020204030204" pitchFamily="34" charset="0"/>
                <a:cs typeface="Calibri" panose="020F0502020204030204" pitchFamily="34" charset="0"/>
              </a:rPr>
              <a:t>Premièrement</a:t>
            </a:r>
            <a:r>
              <a:rPr lang="en-CA" sz="1200" b="0" u="none" dirty="0">
                <a:effectLst/>
                <a:latin typeface="Calibri" panose="020F0502020204030204" pitchFamily="34" charset="0"/>
                <a:ea typeface="Calibri" panose="020F0502020204030204" pitchFamily="34" charset="0"/>
                <a:cs typeface="Calibri" panose="020F0502020204030204" pitchFamily="34" charset="0"/>
              </a:rPr>
              <a:t>, nous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avons</a:t>
            </a:r>
            <a:r>
              <a:rPr lang="en-CA" sz="1200" b="0" u="none" dirty="0">
                <a:effectLst/>
                <a:latin typeface="Calibri" panose="020F0502020204030204" pitchFamily="34" charset="0"/>
                <a:ea typeface="Calibri" panose="020F0502020204030204" pitchFamily="34" charset="0"/>
                <a:cs typeface="Calibri" panose="020F0502020204030204" pitchFamily="34" charset="0"/>
              </a:rPr>
              <a:t> le </a:t>
            </a:r>
            <a:r>
              <a:rPr lang="en-CA" sz="1200" b="1" u="none" dirty="0" err="1">
                <a:effectLst/>
                <a:latin typeface="Calibri" panose="020F0502020204030204" pitchFamily="34" charset="0"/>
                <a:ea typeface="Calibri" panose="020F0502020204030204" pitchFamily="34" charset="0"/>
                <a:cs typeface="Calibri" panose="020F0502020204030204" pitchFamily="34" charset="0"/>
              </a:rPr>
              <a:t>Statut</a:t>
            </a:r>
            <a:r>
              <a:rPr lang="en-CA" sz="1200" b="1" u="none" dirty="0">
                <a:effectLst/>
                <a:latin typeface="Calibri" panose="020F0502020204030204" pitchFamily="34" charset="0"/>
                <a:ea typeface="Calibri" panose="020F0502020204030204" pitchFamily="34" charset="0"/>
                <a:cs typeface="Calibri" panose="020F0502020204030204" pitchFamily="34" charset="0"/>
              </a:rPr>
              <a:t> de </a:t>
            </a:r>
            <a:r>
              <a:rPr lang="en-CA" sz="1200" b="1" u="none" dirty="0" err="1">
                <a:effectLst/>
                <a:latin typeface="Calibri" panose="020F0502020204030204" pitchFamily="34" charset="0"/>
                <a:ea typeface="Calibri" panose="020F0502020204030204" pitchFamily="34" charset="0"/>
                <a:cs typeface="Calibri" panose="020F0502020204030204" pitchFamily="34" charset="0"/>
              </a:rPr>
              <a:t>logement</a:t>
            </a:r>
            <a:r>
              <a:rPr lang="en-CA" sz="1200" b="1" u="none" dirty="0">
                <a:effectLst/>
                <a:latin typeface="Calibri" panose="020F0502020204030204" pitchFamily="34" charset="0"/>
                <a:ea typeface="Calibri" panose="020F0502020204030204" pitchFamily="34" charset="0"/>
                <a:cs typeface="Calibri" panose="020F0502020204030204" pitchFamily="34" charset="0"/>
              </a:rPr>
              <a:t> </a:t>
            </a:r>
            <a:r>
              <a:rPr lang="en-CA" sz="1200" b="0" u="none" dirty="0">
                <a:effectLst/>
                <a:latin typeface="Calibri" panose="020F0502020204030204" pitchFamily="34" charset="0"/>
                <a:ea typeface="Calibri" panose="020F0502020204030204" pitchFamily="34" charset="0"/>
                <a:cs typeface="Calibri" panose="020F0502020204030204" pitchFamily="34" charset="0"/>
              </a:rPr>
              <a:t>et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l’</a:t>
            </a:r>
            <a:r>
              <a:rPr lang="en-CA" sz="1200" b="1" u="none" dirty="0" err="1">
                <a:effectLst/>
                <a:latin typeface="Calibri" panose="020F0502020204030204" pitchFamily="34" charset="0"/>
                <a:ea typeface="Calibri" panose="020F0502020204030204" pitchFamily="34" charset="0"/>
                <a:cs typeface="Calibri" panose="020F0502020204030204" pitchFamily="34" charset="0"/>
              </a:rPr>
              <a:t>état</a:t>
            </a:r>
            <a:r>
              <a:rPr lang="en-CA" sz="1200" b="1" u="none" dirty="0">
                <a:effectLst/>
                <a:latin typeface="Calibri" panose="020F0502020204030204" pitchFamily="34" charset="0"/>
                <a:ea typeface="Calibri" panose="020F0502020204030204" pitchFamily="34" charset="0"/>
                <a:cs typeface="Calibri" panose="020F0502020204030204" pitchFamily="34" charset="0"/>
              </a:rPr>
              <a:t> du client</a:t>
            </a:r>
            <a:r>
              <a:rPr lang="en-CA" sz="1200" b="0" u="none" dirty="0">
                <a:effectLst/>
                <a:latin typeface="Calibri" panose="020F0502020204030204" pitchFamily="34" charset="0"/>
                <a:ea typeface="Calibri" panose="020F0502020204030204" pitchFamily="34" charset="0"/>
                <a:cs typeface="Calibri" panose="020F0502020204030204" pitchFamily="34" charset="0"/>
              </a:rPr>
              <a:t>.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Ces</a:t>
            </a:r>
            <a:r>
              <a:rPr lang="en-CA" sz="1200" b="0" u="none" dirty="0">
                <a:effectLst/>
                <a:latin typeface="Calibri" panose="020F0502020204030204" pitchFamily="34" charset="0"/>
                <a:ea typeface="Calibri" panose="020F0502020204030204" pitchFamily="34" charset="0"/>
                <a:cs typeface="Calibri" panose="020F0502020204030204" pitchFamily="34" charset="0"/>
              </a:rPr>
              <a:t>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fonctionnalités</a:t>
            </a:r>
            <a:r>
              <a:rPr lang="en-CA" sz="1200" b="0" u="none" dirty="0">
                <a:effectLst/>
                <a:latin typeface="Calibri" panose="020F0502020204030204" pitchFamily="34" charset="0"/>
                <a:ea typeface="Calibri" panose="020F0502020204030204" pitchFamily="34" charset="0"/>
                <a:cs typeface="Calibri" panose="020F0502020204030204" pitchFamily="34" charset="0"/>
              </a:rPr>
              <a:t>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ont</a:t>
            </a:r>
            <a:r>
              <a:rPr lang="en-CA" sz="1200" b="0" u="none" dirty="0">
                <a:effectLst/>
                <a:latin typeface="Calibri" panose="020F0502020204030204" pitchFamily="34" charset="0"/>
                <a:ea typeface="Calibri" panose="020F0502020204030204" pitchFamily="34" charset="0"/>
                <a:cs typeface="Calibri" panose="020F0502020204030204" pitchFamily="34" charset="0"/>
              </a:rPr>
              <a:t>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été</a:t>
            </a:r>
            <a:r>
              <a:rPr lang="en-CA" sz="1200" b="0" u="none" dirty="0">
                <a:effectLst/>
                <a:latin typeface="Calibri" panose="020F0502020204030204" pitchFamily="34" charset="0"/>
                <a:ea typeface="Calibri" panose="020F0502020204030204" pitchFamily="34" charset="0"/>
                <a:cs typeface="Calibri" panose="020F0502020204030204" pitchFamily="34" charset="0"/>
              </a:rPr>
              <a:t>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intégrées</a:t>
            </a:r>
            <a:r>
              <a:rPr lang="en-CA" sz="1200" b="0" u="none" dirty="0">
                <a:effectLst/>
                <a:latin typeface="Calibri" panose="020F0502020204030204" pitchFamily="34" charset="0"/>
                <a:ea typeface="Calibri" panose="020F0502020204030204" pitchFamily="34" charset="0"/>
                <a:cs typeface="Calibri" panose="020F0502020204030204" pitchFamily="34" charset="0"/>
              </a:rPr>
              <a:t> dans la </a:t>
            </a:r>
            <a:r>
              <a:rPr lang="en-CA" sz="1200" b="1" u="none" dirty="0">
                <a:effectLst/>
                <a:latin typeface="Calibri" panose="020F0502020204030204" pitchFamily="34" charset="0"/>
                <a:ea typeface="Calibri" panose="020F0502020204030204" pitchFamily="34" charset="0"/>
                <a:cs typeface="Calibri" panose="020F0502020204030204" pitchFamily="34" charset="0"/>
              </a:rPr>
              <a:t>version 4.0.59.1 du SISA</a:t>
            </a:r>
            <a:r>
              <a:rPr lang="en-CA" sz="1200" b="0" u="none"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0"/>
              </a:spcBef>
              <a:spcAft>
                <a:spcPts val="800"/>
              </a:spcAft>
            </a:pPr>
            <a:r>
              <a:rPr lang="en-CA" sz="1200" b="0" u="none" dirty="0">
                <a:effectLst/>
                <a:latin typeface="Calibri" panose="020F0502020204030204" pitchFamily="34" charset="0"/>
                <a:ea typeface="Calibri" panose="020F0502020204030204" pitchFamily="34" charset="0"/>
                <a:cs typeface="Calibri" panose="020F0502020204030204" pitchFamily="34" charset="0"/>
              </a:rPr>
              <a:t>Le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Statut</a:t>
            </a:r>
            <a:r>
              <a:rPr lang="en-CA" sz="1200" b="0" u="none" dirty="0">
                <a:effectLst/>
                <a:latin typeface="Calibri" panose="020F0502020204030204" pitchFamily="34" charset="0"/>
                <a:ea typeface="Calibri" panose="020F0502020204030204" pitchFamily="34" charset="0"/>
                <a:cs typeface="Calibri" panose="020F0502020204030204" pitchFamily="34" charset="0"/>
              </a:rPr>
              <a:t> de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logement</a:t>
            </a:r>
            <a:r>
              <a:rPr lang="en-CA" sz="1200" b="0" u="none" dirty="0">
                <a:effectLst/>
                <a:latin typeface="Calibri" panose="020F0502020204030204" pitchFamily="34" charset="0"/>
                <a:ea typeface="Calibri" panose="020F0502020204030204" pitchFamily="34" charset="0"/>
                <a:cs typeface="Calibri" panose="020F0502020204030204" pitchFamily="34" charset="0"/>
              </a:rPr>
              <a:t>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est</a:t>
            </a:r>
            <a:r>
              <a:rPr lang="en-CA" sz="1200" b="0" u="none" dirty="0">
                <a:effectLst/>
                <a:latin typeface="Calibri" panose="020F0502020204030204" pitchFamily="34" charset="0"/>
                <a:ea typeface="Calibri" panose="020F0502020204030204" pitchFamily="34" charset="0"/>
                <a:cs typeface="Calibri" panose="020F0502020204030204" pitchFamily="34" charset="0"/>
              </a:rPr>
              <a:t>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mesuré</a:t>
            </a:r>
            <a:r>
              <a:rPr lang="en-CA" sz="1200" b="0" u="none" dirty="0">
                <a:effectLst/>
                <a:latin typeface="Calibri" panose="020F0502020204030204" pitchFamily="34" charset="0"/>
                <a:ea typeface="Calibri" panose="020F0502020204030204" pitchFamily="34" charset="0"/>
                <a:cs typeface="Calibri" panose="020F0502020204030204" pitchFamily="34" charset="0"/>
              </a:rPr>
              <a:t>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en</a:t>
            </a:r>
            <a:r>
              <a:rPr lang="en-CA" sz="1200" b="0" u="none" dirty="0">
                <a:effectLst/>
                <a:latin typeface="Calibri" panose="020F0502020204030204" pitchFamily="34" charset="0"/>
                <a:ea typeface="Calibri" panose="020F0502020204030204" pitchFamily="34" charset="0"/>
                <a:cs typeface="Calibri" panose="020F0502020204030204" pitchFamily="34" charset="0"/>
              </a:rPr>
              <a:t>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utilisant</a:t>
            </a:r>
            <a:r>
              <a:rPr lang="en-CA" sz="1200" b="0" u="none" dirty="0">
                <a:effectLst/>
                <a:latin typeface="Calibri" panose="020F0502020204030204" pitchFamily="34" charset="0"/>
                <a:ea typeface="Calibri" panose="020F0502020204030204" pitchFamily="34" charset="0"/>
                <a:cs typeface="Calibri" panose="020F0502020204030204" pitchFamily="34" charset="0"/>
              </a:rPr>
              <a:t>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l’historique</a:t>
            </a:r>
            <a:r>
              <a:rPr lang="en-CA" sz="1200" b="0" u="none" dirty="0">
                <a:effectLst/>
                <a:latin typeface="Calibri" panose="020F0502020204030204" pitchFamily="34" charset="0"/>
                <a:ea typeface="Calibri" panose="020F0502020204030204" pitchFamily="34" charset="0"/>
                <a:cs typeface="Calibri" panose="020F0502020204030204" pitchFamily="34" charset="0"/>
              </a:rPr>
              <a:t> de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logement</a:t>
            </a:r>
            <a:r>
              <a:rPr lang="en-CA" sz="1200" b="0" u="none" dirty="0">
                <a:effectLst/>
                <a:latin typeface="Calibri" panose="020F0502020204030204" pitchFamily="34" charset="0"/>
                <a:ea typeface="Calibri" panose="020F0502020204030204" pitchFamily="34" charset="0"/>
                <a:cs typeface="Calibri" panose="020F0502020204030204" pitchFamily="34" charset="0"/>
              </a:rPr>
              <a:t> et les dossiers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d’admissions</a:t>
            </a:r>
            <a:r>
              <a:rPr lang="en-CA" sz="1200" b="0" u="none" dirty="0">
                <a:effectLst/>
                <a:latin typeface="Calibri" panose="020F0502020204030204" pitchFamily="34" charset="0"/>
                <a:ea typeface="Calibri" panose="020F0502020204030204" pitchFamily="34" charset="0"/>
                <a:cs typeface="Calibri" panose="020F0502020204030204" pitchFamily="34" charset="0"/>
              </a:rPr>
              <a:t>. Plus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précisément</a:t>
            </a:r>
            <a:r>
              <a:rPr lang="en-CA" sz="1200" b="0" u="none" dirty="0">
                <a:effectLst/>
                <a:latin typeface="Calibri" panose="020F0502020204030204" pitchFamily="34" charset="0"/>
                <a:ea typeface="Calibri" panose="020F0502020204030204" pitchFamily="34" charset="0"/>
                <a:cs typeface="Calibri" panose="020F0502020204030204" pitchFamily="34" charset="0"/>
              </a:rPr>
              <a:t>, le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Statut</a:t>
            </a:r>
            <a:r>
              <a:rPr lang="en-CA" sz="1200" b="0" u="none" dirty="0">
                <a:effectLst/>
                <a:latin typeface="Calibri" panose="020F0502020204030204" pitchFamily="34" charset="0"/>
                <a:ea typeface="Calibri" panose="020F0502020204030204" pitchFamily="34" charset="0"/>
                <a:cs typeface="Calibri" panose="020F0502020204030204" pitchFamily="34" charset="0"/>
              </a:rPr>
              <a:t> de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logement</a:t>
            </a:r>
            <a:r>
              <a:rPr lang="en-CA" sz="1200" b="0" u="none" dirty="0">
                <a:effectLst/>
                <a:latin typeface="Calibri" panose="020F0502020204030204" pitchFamily="34" charset="0"/>
                <a:ea typeface="Calibri" panose="020F0502020204030204" pitchFamily="34" charset="0"/>
                <a:cs typeface="Calibri" panose="020F0502020204030204" pitchFamily="34" charset="0"/>
              </a:rPr>
              <a:t>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est</a:t>
            </a:r>
            <a:r>
              <a:rPr lang="en-CA" sz="1200" b="0" u="none" dirty="0">
                <a:effectLst/>
                <a:latin typeface="Calibri" panose="020F0502020204030204" pitchFamily="34" charset="0"/>
                <a:ea typeface="Calibri" panose="020F0502020204030204" pitchFamily="34" charset="0"/>
                <a:cs typeface="Calibri" panose="020F0502020204030204" pitchFamily="34" charset="0"/>
              </a:rPr>
              <a:t>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lié</a:t>
            </a:r>
            <a:r>
              <a:rPr lang="en-CA" sz="1200" b="0" u="none" dirty="0">
                <a:effectLst/>
                <a:latin typeface="Calibri" panose="020F0502020204030204" pitchFamily="34" charset="0"/>
                <a:ea typeface="Calibri" panose="020F0502020204030204" pitchFamily="34" charset="0"/>
                <a:cs typeface="Calibri" panose="020F0502020204030204" pitchFamily="34" charset="0"/>
              </a:rPr>
              <a:t> aux types de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logements</a:t>
            </a:r>
            <a:r>
              <a:rPr lang="en-CA" sz="1200" b="0" u="none" dirty="0">
                <a:effectLst/>
                <a:latin typeface="Calibri" panose="020F0502020204030204" pitchFamily="34" charset="0"/>
                <a:ea typeface="Calibri" panose="020F0502020204030204" pitchFamily="34" charset="0"/>
                <a:cs typeface="Calibri" panose="020F0502020204030204" pitchFamily="34" charset="0"/>
              </a:rPr>
              <a:t> à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partir</a:t>
            </a:r>
            <a:r>
              <a:rPr lang="en-CA" sz="1200" b="0" u="none" dirty="0">
                <a:effectLst/>
                <a:latin typeface="Calibri" panose="020F0502020204030204" pitchFamily="34" charset="0"/>
                <a:ea typeface="Calibri" panose="020F0502020204030204" pitchFamily="34" charset="0"/>
                <a:cs typeface="Calibri" panose="020F0502020204030204" pitchFamily="34" charset="0"/>
              </a:rPr>
              <a:t> du continuum de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logement</a:t>
            </a:r>
            <a:r>
              <a:rPr lang="en-CA" sz="1200" b="0" u="none" dirty="0">
                <a:effectLst/>
                <a:latin typeface="Calibri" panose="020F0502020204030204" pitchFamily="34" charset="0"/>
                <a:ea typeface="Calibri" panose="020F0502020204030204" pitchFamily="34" charset="0"/>
                <a:cs typeface="Calibri" panose="020F0502020204030204" pitchFamily="34" charset="0"/>
              </a:rPr>
              <a:t>. Il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existe</a:t>
            </a:r>
            <a:r>
              <a:rPr lang="en-CA" sz="1200" b="0" u="none" dirty="0">
                <a:effectLst/>
                <a:latin typeface="Calibri" panose="020F0502020204030204" pitchFamily="34" charset="0"/>
                <a:ea typeface="Calibri" panose="020F0502020204030204" pitchFamily="34" charset="0"/>
                <a:cs typeface="Calibri" panose="020F0502020204030204" pitchFamily="34" charset="0"/>
              </a:rPr>
              <a:t> cinq </a:t>
            </a:r>
            <a:r>
              <a:rPr lang="en-CA" sz="1200" b="0" u="none" dirty="0" err="1">
                <a:effectLst/>
                <a:latin typeface="Calibri" panose="020F0502020204030204" pitchFamily="34" charset="0"/>
                <a:ea typeface="Calibri" panose="020F0502020204030204" pitchFamily="34" charset="0"/>
                <a:cs typeface="Calibri" panose="020F0502020204030204" pitchFamily="34" charset="0"/>
              </a:rPr>
              <a:t>statuts</a:t>
            </a:r>
            <a:r>
              <a:rPr lang="en-CA" sz="1200" b="0" u="none" dirty="0">
                <a:effectLst/>
                <a:latin typeface="Calibri" panose="020F0502020204030204" pitchFamily="34" charset="0"/>
                <a:ea typeface="Calibri" panose="020F0502020204030204" pitchFamily="34" charset="0"/>
                <a:cs typeface="Calibri" panose="020F0502020204030204" pitchFamily="34" charset="0"/>
              </a:rPr>
              <a:t> : </a:t>
            </a:r>
            <a:r>
              <a:rPr lang="en-CA" sz="1200" b="1" u="none" dirty="0" err="1">
                <a:effectLst/>
                <a:latin typeface="Calibri" panose="020F0502020204030204" pitchFamily="34" charset="0"/>
                <a:ea typeface="Calibri" panose="020F0502020204030204" pitchFamily="34" charset="0"/>
                <a:cs typeface="Calibri" panose="020F0502020204030204" pitchFamily="34" charset="0"/>
              </a:rPr>
              <a:t>en</a:t>
            </a:r>
            <a:r>
              <a:rPr lang="en-CA" sz="1200" b="1" u="none" dirty="0">
                <a:effectLst/>
                <a:latin typeface="Calibri" panose="020F0502020204030204" pitchFamily="34" charset="0"/>
                <a:ea typeface="Calibri" panose="020F0502020204030204" pitchFamily="34" charset="0"/>
                <a:cs typeface="Calibri" panose="020F0502020204030204" pitchFamily="34" charset="0"/>
              </a:rPr>
              <a:t> situation </a:t>
            </a:r>
            <a:r>
              <a:rPr lang="en-CA" sz="1200" b="1" u="none" dirty="0" err="1">
                <a:effectLst/>
                <a:latin typeface="Calibri" panose="020F0502020204030204" pitchFamily="34" charset="0"/>
                <a:ea typeface="Calibri" panose="020F0502020204030204" pitchFamily="34" charset="0"/>
                <a:cs typeface="Calibri" panose="020F0502020204030204" pitchFamily="34" charset="0"/>
              </a:rPr>
              <a:t>d’itinérance</a:t>
            </a:r>
            <a:r>
              <a:rPr lang="en-CA" sz="1200" b="0" u="none" dirty="0">
                <a:effectLst/>
                <a:latin typeface="Calibri" panose="020F0502020204030204" pitchFamily="34" charset="0"/>
                <a:ea typeface="Calibri" panose="020F0502020204030204" pitchFamily="34" charset="0"/>
                <a:cs typeface="Calibri" panose="020F0502020204030204" pitchFamily="34" charset="0"/>
              </a:rPr>
              <a:t>, </a:t>
            </a:r>
            <a:r>
              <a:rPr lang="en-CA" sz="1200" b="1" u="none" dirty="0" err="1">
                <a:effectLst/>
                <a:latin typeface="Calibri" panose="020F0502020204030204" pitchFamily="34" charset="0"/>
                <a:ea typeface="Calibri" panose="020F0502020204030204" pitchFamily="34" charset="0"/>
                <a:cs typeface="Calibri" panose="020F0502020204030204" pitchFamily="34" charset="0"/>
              </a:rPr>
              <a:t>en</a:t>
            </a:r>
            <a:r>
              <a:rPr lang="en-CA" sz="1200" b="1" u="none" dirty="0">
                <a:effectLst/>
                <a:latin typeface="Calibri" panose="020F0502020204030204" pitchFamily="34" charset="0"/>
                <a:ea typeface="Calibri" panose="020F0502020204030204" pitchFamily="34" charset="0"/>
                <a:cs typeface="Calibri" panose="020F0502020204030204" pitchFamily="34" charset="0"/>
              </a:rPr>
              <a:t> situation </a:t>
            </a:r>
            <a:r>
              <a:rPr lang="en-CA" sz="1200" b="1" u="none" dirty="0" err="1">
                <a:effectLst/>
                <a:latin typeface="Calibri" panose="020F0502020204030204" pitchFamily="34" charset="0"/>
                <a:ea typeface="Calibri" panose="020F0502020204030204" pitchFamily="34" charset="0"/>
                <a:cs typeface="Calibri" panose="020F0502020204030204" pitchFamily="34" charset="0"/>
              </a:rPr>
              <a:t>d’itinérance</a:t>
            </a:r>
            <a:r>
              <a:rPr lang="en-CA" sz="1200" b="1" u="none" dirty="0">
                <a:effectLst/>
                <a:latin typeface="Calibri" panose="020F0502020204030204" pitchFamily="34" charset="0"/>
                <a:ea typeface="Calibri" panose="020F0502020204030204" pitchFamily="34" charset="0"/>
                <a:cs typeface="Calibri" panose="020F0502020204030204" pitchFamily="34" charset="0"/>
              </a:rPr>
              <a:t> </a:t>
            </a:r>
            <a:r>
              <a:rPr lang="en-CA" sz="1200" b="1" u="none" dirty="0" err="1">
                <a:effectLst/>
                <a:latin typeface="Calibri" panose="020F0502020204030204" pitchFamily="34" charset="0"/>
                <a:ea typeface="Calibri" panose="020F0502020204030204" pitchFamily="34" charset="0"/>
                <a:cs typeface="Calibri" panose="020F0502020204030204" pitchFamily="34" charset="0"/>
              </a:rPr>
              <a:t>chronique</a:t>
            </a:r>
            <a:r>
              <a:rPr lang="en-CA" sz="1200" b="0" u="none" dirty="0">
                <a:effectLst/>
                <a:latin typeface="Calibri" panose="020F0502020204030204" pitchFamily="34" charset="0"/>
                <a:ea typeface="Calibri" panose="020F0502020204030204" pitchFamily="34" charset="0"/>
                <a:cs typeface="Calibri" panose="020F0502020204030204" pitchFamily="34" charset="0"/>
              </a:rPr>
              <a:t>, </a:t>
            </a:r>
            <a:r>
              <a:rPr lang="en-CA" sz="1200" b="1" u="none" dirty="0" err="1">
                <a:effectLst/>
                <a:latin typeface="Calibri" panose="020F0502020204030204" pitchFamily="34" charset="0"/>
                <a:ea typeface="Calibri" panose="020F0502020204030204" pitchFamily="34" charset="0"/>
                <a:cs typeface="Calibri" panose="020F0502020204030204" pitchFamily="34" charset="0"/>
              </a:rPr>
              <a:t>logement</a:t>
            </a:r>
            <a:r>
              <a:rPr lang="en-CA" sz="1200" b="1" u="none" dirty="0">
                <a:effectLst/>
                <a:latin typeface="Calibri" panose="020F0502020204030204" pitchFamily="34" charset="0"/>
                <a:ea typeface="Calibri" panose="020F0502020204030204" pitchFamily="34" charset="0"/>
                <a:cs typeface="Calibri" panose="020F0502020204030204" pitchFamily="34" charset="0"/>
              </a:rPr>
              <a:t> </a:t>
            </a:r>
            <a:r>
              <a:rPr lang="en-CA" sz="1200" b="1" u="none" dirty="0" err="1">
                <a:effectLst/>
                <a:latin typeface="Calibri" panose="020F0502020204030204" pitchFamily="34" charset="0"/>
                <a:ea typeface="Calibri" panose="020F0502020204030204" pitchFamily="34" charset="0"/>
                <a:cs typeface="Calibri" panose="020F0502020204030204" pitchFamily="34" charset="0"/>
              </a:rPr>
              <a:t>transitoire</a:t>
            </a:r>
            <a:r>
              <a:rPr lang="en-CA" sz="1200" b="0" u="none" dirty="0">
                <a:effectLst/>
                <a:latin typeface="Calibri" panose="020F0502020204030204" pitchFamily="34" charset="0"/>
                <a:ea typeface="Calibri" panose="020F0502020204030204" pitchFamily="34" charset="0"/>
                <a:cs typeface="Calibri" panose="020F0502020204030204" pitchFamily="34" charset="0"/>
              </a:rPr>
              <a:t>, </a:t>
            </a:r>
            <a:r>
              <a:rPr lang="en-CA" sz="1200" b="1" u="none" dirty="0" err="1">
                <a:effectLst/>
                <a:latin typeface="Calibri" panose="020F0502020204030204" pitchFamily="34" charset="0"/>
                <a:ea typeface="Calibri" panose="020F0502020204030204" pitchFamily="34" charset="0"/>
                <a:cs typeface="Calibri" panose="020F0502020204030204" pitchFamily="34" charset="0"/>
              </a:rPr>
              <a:t>logé</a:t>
            </a:r>
            <a:r>
              <a:rPr lang="en-CA" sz="1200" b="0" u="none" dirty="0">
                <a:effectLst/>
                <a:latin typeface="Calibri" panose="020F0502020204030204" pitchFamily="34" charset="0"/>
                <a:ea typeface="Calibri" panose="020F0502020204030204" pitchFamily="34" charset="0"/>
                <a:cs typeface="Calibri" panose="020F0502020204030204" pitchFamily="34" charset="0"/>
              </a:rPr>
              <a:t> et </a:t>
            </a:r>
            <a:r>
              <a:rPr lang="en-CA" sz="1200" b="1" u="none" dirty="0">
                <a:effectLst/>
                <a:latin typeface="Calibri" panose="020F0502020204030204" pitchFamily="34" charset="0"/>
                <a:ea typeface="Calibri" panose="020F0502020204030204" pitchFamily="34" charset="0"/>
                <a:cs typeface="Calibri" panose="020F0502020204030204" pitchFamily="34" charset="0"/>
              </a:rPr>
              <a:t>inconnu</a:t>
            </a:r>
            <a:r>
              <a:rPr lang="en-CA" sz="1200" b="0" u="none" dirty="0">
                <a:effectLst/>
                <a:latin typeface="Calibri" panose="020F0502020204030204" pitchFamily="34" charset="0"/>
                <a:ea typeface="Calibri" panose="020F0502020204030204" pitchFamily="34" charset="0"/>
                <a:cs typeface="Calibri" panose="020F0502020204030204" pitchFamily="34" charset="0"/>
              </a:rPr>
              <a:t>. </a:t>
            </a:r>
          </a:p>
          <a:p>
            <a:pPr>
              <a:spcAft>
                <a:spcPts val="0"/>
              </a:spcAft>
            </a:pPr>
            <a:endParaRPr lang="en-CA" sz="1000" kern="1200" dirty="0">
              <a:solidFill>
                <a:schemeClr val="tx1"/>
              </a:solidFill>
              <a:effectLst/>
              <a:latin typeface="+mn-lt"/>
              <a:ea typeface="+mn-ea"/>
              <a:cs typeface="+mn-cs"/>
            </a:endParaRPr>
          </a:p>
          <a:p>
            <a:pPr>
              <a:spcAft>
                <a:spcPts val="0"/>
              </a:spcAft>
            </a:pPr>
            <a:r>
              <a:rPr lang="en-CA" sz="1000" kern="1200" dirty="0" err="1">
                <a:solidFill>
                  <a:schemeClr val="tx1"/>
                </a:solidFill>
                <a:effectLst/>
                <a:latin typeface="+mn-lt"/>
                <a:ea typeface="+mn-ea"/>
                <a:cs typeface="+mn-cs"/>
              </a:rPr>
              <a:t>L’</a:t>
            </a:r>
            <a:r>
              <a:rPr lang="en-CA" sz="1000" b="1" kern="1200" dirty="0" err="1">
                <a:solidFill>
                  <a:schemeClr val="tx1"/>
                </a:solidFill>
                <a:effectLst/>
                <a:latin typeface="+mn-lt"/>
                <a:ea typeface="+mn-ea"/>
                <a:cs typeface="+mn-cs"/>
              </a:rPr>
              <a:t>État</a:t>
            </a:r>
            <a:r>
              <a:rPr lang="en-CA" sz="1000" b="1" kern="1200" dirty="0">
                <a:solidFill>
                  <a:schemeClr val="tx1"/>
                </a:solidFill>
                <a:effectLst/>
                <a:latin typeface="+mn-lt"/>
                <a:ea typeface="+mn-ea"/>
                <a:cs typeface="+mn-cs"/>
              </a:rPr>
              <a:t> du client</a:t>
            </a:r>
            <a:r>
              <a:rPr lang="en-CA" sz="1000" b="0" kern="1200" dirty="0">
                <a:solidFill>
                  <a:schemeClr val="tx1"/>
                </a:solidFill>
                <a:effectLst/>
                <a:latin typeface="+mn-lt"/>
                <a:ea typeface="+mn-ea"/>
                <a:cs typeface="+mn-cs"/>
              </a:rPr>
              <a:t> </a:t>
            </a:r>
            <a:r>
              <a:rPr lang="en-CA" sz="1000" b="0" kern="1200" dirty="0" err="1">
                <a:solidFill>
                  <a:schemeClr val="tx1"/>
                </a:solidFill>
                <a:effectLst/>
                <a:latin typeface="+mn-lt"/>
                <a:ea typeface="+mn-ea"/>
                <a:cs typeface="+mn-cs"/>
              </a:rPr>
              <a:t>est</a:t>
            </a:r>
            <a:r>
              <a:rPr lang="en-CA" sz="1000" b="0" kern="1200" dirty="0">
                <a:solidFill>
                  <a:schemeClr val="tx1"/>
                </a:solidFill>
                <a:effectLst/>
                <a:latin typeface="+mn-lt"/>
                <a:ea typeface="+mn-ea"/>
                <a:cs typeface="+mn-cs"/>
              </a:rPr>
              <a:t> </a:t>
            </a:r>
            <a:r>
              <a:rPr lang="en-CA" sz="1000" b="0" kern="1200" dirty="0" err="1">
                <a:solidFill>
                  <a:schemeClr val="tx1"/>
                </a:solidFill>
                <a:effectLst/>
                <a:latin typeface="+mn-lt"/>
                <a:ea typeface="+mn-ea"/>
                <a:cs typeface="+mn-cs"/>
              </a:rPr>
              <a:t>mesuré</a:t>
            </a:r>
            <a:r>
              <a:rPr lang="en-CA" sz="1000" b="0" kern="1200" dirty="0">
                <a:solidFill>
                  <a:schemeClr val="tx1"/>
                </a:solidFill>
                <a:effectLst/>
                <a:latin typeface="+mn-lt"/>
                <a:ea typeface="+mn-ea"/>
                <a:cs typeface="+mn-cs"/>
              </a:rPr>
              <a:t> à </a:t>
            </a:r>
            <a:r>
              <a:rPr lang="en-CA" sz="1000" b="0" kern="1200" dirty="0" err="1">
                <a:solidFill>
                  <a:schemeClr val="tx1"/>
                </a:solidFill>
                <a:effectLst/>
                <a:latin typeface="+mn-lt"/>
                <a:ea typeface="+mn-ea"/>
                <a:cs typeface="+mn-cs"/>
              </a:rPr>
              <a:t>l’aide</a:t>
            </a:r>
            <a:r>
              <a:rPr lang="en-CA" sz="1000" b="0" kern="1200" dirty="0">
                <a:solidFill>
                  <a:schemeClr val="tx1"/>
                </a:solidFill>
                <a:effectLst/>
                <a:latin typeface="+mn-lt"/>
                <a:ea typeface="+mn-ea"/>
                <a:cs typeface="+mn-cs"/>
              </a:rPr>
              <a:t> des transactions de service </a:t>
            </a:r>
            <a:r>
              <a:rPr lang="en-CA" sz="1000" b="0" kern="1200" dirty="0" err="1">
                <a:solidFill>
                  <a:schemeClr val="tx1"/>
                </a:solidFill>
                <a:effectLst/>
                <a:latin typeface="+mn-lt"/>
                <a:ea typeface="+mn-ea"/>
                <a:cs typeface="+mn-cs"/>
              </a:rPr>
              <a:t>consignées</a:t>
            </a:r>
            <a:r>
              <a:rPr lang="en-CA" sz="1000" b="0" kern="1200" dirty="0">
                <a:solidFill>
                  <a:schemeClr val="tx1"/>
                </a:solidFill>
                <a:effectLst/>
                <a:latin typeface="+mn-lt"/>
                <a:ea typeface="+mn-ea"/>
                <a:cs typeface="+mn-cs"/>
              </a:rPr>
              <a:t> dans le SISA et le </a:t>
            </a:r>
            <a:r>
              <a:rPr lang="en-CA" sz="1000" b="0" kern="1200" dirty="0" err="1">
                <a:solidFill>
                  <a:schemeClr val="tx1"/>
                </a:solidFill>
                <a:effectLst/>
                <a:latin typeface="+mn-lt"/>
                <a:ea typeface="+mn-ea"/>
                <a:cs typeface="+mn-cs"/>
              </a:rPr>
              <a:t>nombre</a:t>
            </a:r>
            <a:r>
              <a:rPr lang="en-CA" sz="1000" b="0" kern="1200" dirty="0">
                <a:solidFill>
                  <a:schemeClr val="tx1"/>
                </a:solidFill>
                <a:effectLst/>
                <a:latin typeface="+mn-lt"/>
                <a:ea typeface="+mn-ea"/>
                <a:cs typeface="+mn-cs"/>
              </a:rPr>
              <a:t> maximal de </a:t>
            </a:r>
            <a:r>
              <a:rPr lang="en-CA" sz="1000" b="0" kern="1200" dirty="0" err="1">
                <a:solidFill>
                  <a:schemeClr val="tx1"/>
                </a:solidFill>
                <a:effectLst/>
                <a:latin typeface="+mn-lt"/>
                <a:ea typeface="+mn-ea"/>
                <a:cs typeface="+mn-cs"/>
              </a:rPr>
              <a:t>jours</a:t>
            </a:r>
            <a:r>
              <a:rPr lang="en-CA" sz="1000" b="0" kern="1200" dirty="0">
                <a:solidFill>
                  <a:schemeClr val="tx1"/>
                </a:solidFill>
                <a:effectLst/>
                <a:latin typeface="+mn-lt"/>
                <a:ea typeface="+mn-ea"/>
                <a:cs typeface="+mn-cs"/>
              </a:rPr>
              <a:t> pendant </a:t>
            </a:r>
            <a:r>
              <a:rPr lang="en-CA" sz="1000" b="0" kern="1200" dirty="0" err="1">
                <a:solidFill>
                  <a:schemeClr val="tx1"/>
                </a:solidFill>
                <a:effectLst/>
                <a:latin typeface="+mn-lt"/>
                <a:ea typeface="+mn-ea"/>
                <a:cs typeface="+mn-cs"/>
              </a:rPr>
              <a:t>lesquels</a:t>
            </a:r>
            <a:r>
              <a:rPr lang="en-CA" sz="1000" b="0" kern="1200" dirty="0">
                <a:solidFill>
                  <a:schemeClr val="tx1"/>
                </a:solidFill>
                <a:effectLst/>
                <a:latin typeface="+mn-lt"/>
                <a:ea typeface="+mn-ea"/>
                <a:cs typeface="+mn-cs"/>
              </a:rPr>
              <a:t> </a:t>
            </a:r>
            <a:r>
              <a:rPr lang="en-CA" sz="1000" b="0" kern="1200" dirty="0" err="1">
                <a:solidFill>
                  <a:schemeClr val="tx1"/>
                </a:solidFill>
                <a:effectLst/>
                <a:latin typeface="+mn-lt"/>
                <a:ea typeface="+mn-ea"/>
                <a:cs typeface="+mn-cs"/>
              </a:rPr>
              <a:t>une</a:t>
            </a:r>
            <a:r>
              <a:rPr lang="en-CA" sz="1000" b="0" kern="1200" dirty="0">
                <a:solidFill>
                  <a:schemeClr val="tx1"/>
                </a:solidFill>
                <a:effectLst/>
                <a:latin typeface="+mn-lt"/>
                <a:ea typeface="+mn-ea"/>
                <a:cs typeface="+mn-cs"/>
              </a:rPr>
              <a:t> </a:t>
            </a:r>
            <a:r>
              <a:rPr lang="en-CA" sz="1000" b="0" kern="1200" dirty="0" err="1">
                <a:solidFill>
                  <a:schemeClr val="tx1"/>
                </a:solidFill>
                <a:effectLst/>
                <a:latin typeface="+mn-lt"/>
                <a:ea typeface="+mn-ea"/>
                <a:cs typeface="+mn-cs"/>
              </a:rPr>
              <a:t>personne</a:t>
            </a:r>
            <a:r>
              <a:rPr lang="en-CA" sz="1000" b="0" kern="1200" dirty="0">
                <a:solidFill>
                  <a:schemeClr val="tx1"/>
                </a:solidFill>
                <a:effectLst/>
                <a:latin typeface="+mn-lt"/>
                <a:ea typeface="+mn-ea"/>
                <a:cs typeface="+mn-cs"/>
              </a:rPr>
              <a:t> </a:t>
            </a:r>
            <a:r>
              <a:rPr lang="en-CA" sz="1000" b="0" kern="1200" dirty="0" err="1">
                <a:solidFill>
                  <a:schemeClr val="tx1"/>
                </a:solidFill>
                <a:effectLst/>
                <a:latin typeface="+mn-lt"/>
                <a:ea typeface="+mn-ea"/>
                <a:cs typeface="+mn-cs"/>
              </a:rPr>
              <a:t>peut</a:t>
            </a:r>
            <a:r>
              <a:rPr lang="en-CA" sz="1000" b="0" kern="1200" dirty="0">
                <a:solidFill>
                  <a:schemeClr val="tx1"/>
                </a:solidFill>
                <a:effectLst/>
                <a:latin typeface="+mn-lt"/>
                <a:ea typeface="+mn-ea"/>
                <a:cs typeface="+mn-cs"/>
              </a:rPr>
              <a:t> </a:t>
            </a:r>
            <a:r>
              <a:rPr lang="en-CA" sz="1000" b="0" kern="1200" dirty="0" err="1">
                <a:solidFill>
                  <a:schemeClr val="tx1"/>
                </a:solidFill>
                <a:effectLst/>
                <a:latin typeface="+mn-lt"/>
                <a:ea typeface="+mn-ea"/>
                <a:cs typeface="+mn-cs"/>
              </a:rPr>
              <a:t>demeurer</a:t>
            </a:r>
            <a:r>
              <a:rPr lang="en-CA" sz="1000" b="0" kern="1200" dirty="0">
                <a:solidFill>
                  <a:schemeClr val="tx1"/>
                </a:solidFill>
                <a:effectLst/>
                <a:latin typeface="+mn-lt"/>
                <a:ea typeface="+mn-ea"/>
                <a:cs typeface="+mn-cs"/>
              </a:rPr>
              <a:t> sur la </a:t>
            </a:r>
            <a:r>
              <a:rPr lang="en-CA" sz="1000" b="0" kern="1200" dirty="0" err="1">
                <a:solidFill>
                  <a:schemeClr val="tx1"/>
                </a:solidFill>
                <a:effectLst/>
                <a:latin typeface="+mn-lt"/>
                <a:ea typeface="+mn-ea"/>
                <a:cs typeface="+mn-cs"/>
              </a:rPr>
              <a:t>Liste</a:t>
            </a:r>
            <a:r>
              <a:rPr lang="en-CA" sz="1000" b="0" kern="1200" dirty="0">
                <a:solidFill>
                  <a:schemeClr val="tx1"/>
                </a:solidFill>
                <a:effectLst/>
                <a:latin typeface="+mn-lt"/>
                <a:ea typeface="+mn-ea"/>
                <a:cs typeface="+mn-cs"/>
              </a:rPr>
              <a:t> sans interaction, </a:t>
            </a:r>
            <a:r>
              <a:rPr lang="en-CA" sz="1000" b="0" kern="1200" dirty="0" err="1">
                <a:solidFill>
                  <a:schemeClr val="tx1"/>
                </a:solidFill>
                <a:effectLst/>
                <a:latin typeface="+mn-lt"/>
                <a:ea typeface="+mn-ea"/>
                <a:cs typeface="+mn-cs"/>
              </a:rPr>
              <a:t>comme</a:t>
            </a:r>
            <a:r>
              <a:rPr lang="en-CA" sz="1000" b="0" kern="1200" dirty="0">
                <a:solidFill>
                  <a:schemeClr val="tx1"/>
                </a:solidFill>
                <a:effectLst/>
                <a:latin typeface="+mn-lt"/>
                <a:ea typeface="+mn-ea"/>
                <a:cs typeface="+mn-cs"/>
              </a:rPr>
              <a:t> </a:t>
            </a:r>
            <a:r>
              <a:rPr lang="en-CA" sz="1000" b="0" kern="1200" dirty="0" err="1">
                <a:solidFill>
                  <a:schemeClr val="tx1"/>
                </a:solidFill>
                <a:effectLst/>
                <a:latin typeface="+mn-lt"/>
                <a:ea typeface="+mn-ea"/>
                <a:cs typeface="+mn-cs"/>
              </a:rPr>
              <a:t>l’indique</a:t>
            </a:r>
            <a:r>
              <a:rPr lang="en-CA" sz="1000" b="0" kern="1200" dirty="0">
                <a:solidFill>
                  <a:schemeClr val="tx1"/>
                </a:solidFill>
                <a:effectLst/>
                <a:latin typeface="+mn-lt"/>
                <a:ea typeface="+mn-ea"/>
                <a:cs typeface="+mn-cs"/>
              </a:rPr>
              <a:t> la politique sur </a:t>
            </a:r>
            <a:r>
              <a:rPr lang="en-CA" sz="1000" b="0" kern="1200" dirty="0" err="1">
                <a:solidFill>
                  <a:schemeClr val="tx1"/>
                </a:solidFill>
                <a:effectLst/>
                <a:latin typeface="+mn-lt"/>
                <a:ea typeface="+mn-ea"/>
                <a:cs typeface="+mn-cs"/>
              </a:rPr>
              <a:t>l’inactivité</a:t>
            </a:r>
            <a:r>
              <a:rPr lang="en-CA" sz="1000" b="0" kern="1200" dirty="0">
                <a:solidFill>
                  <a:schemeClr val="tx1"/>
                </a:solidFill>
                <a:effectLst/>
                <a:latin typeface="+mn-lt"/>
                <a:ea typeface="+mn-ea"/>
                <a:cs typeface="+mn-cs"/>
              </a:rPr>
              <a:t> de la </a:t>
            </a:r>
            <a:r>
              <a:rPr lang="en-CA" sz="1000" b="0" kern="1200" dirty="0" err="1">
                <a:solidFill>
                  <a:schemeClr val="tx1"/>
                </a:solidFill>
                <a:effectLst/>
                <a:latin typeface="+mn-lt"/>
                <a:ea typeface="+mn-ea"/>
                <a:cs typeface="+mn-cs"/>
              </a:rPr>
              <a:t>collectivité</a:t>
            </a:r>
            <a:r>
              <a:rPr lang="en-CA" sz="1000" b="0" kern="1200" dirty="0">
                <a:solidFill>
                  <a:schemeClr val="tx1"/>
                </a:solidFill>
                <a:effectLst/>
                <a:latin typeface="+mn-lt"/>
                <a:ea typeface="+mn-ea"/>
                <a:cs typeface="+mn-cs"/>
              </a:rPr>
              <a:t>. Les </a:t>
            </a:r>
            <a:r>
              <a:rPr lang="en-CA" sz="1000" b="0" kern="1200" dirty="0" err="1">
                <a:solidFill>
                  <a:schemeClr val="tx1"/>
                </a:solidFill>
                <a:effectLst/>
                <a:latin typeface="+mn-lt"/>
                <a:ea typeface="+mn-ea"/>
                <a:cs typeface="+mn-cs"/>
              </a:rPr>
              <a:t>choix</a:t>
            </a:r>
            <a:r>
              <a:rPr lang="en-CA" sz="1000" b="0" kern="1200" dirty="0">
                <a:solidFill>
                  <a:schemeClr val="tx1"/>
                </a:solidFill>
                <a:effectLst/>
                <a:latin typeface="+mn-lt"/>
                <a:ea typeface="+mn-ea"/>
                <a:cs typeface="+mn-cs"/>
              </a:rPr>
              <a:t> d’état du client </a:t>
            </a:r>
            <a:r>
              <a:rPr lang="en-CA" sz="1000" b="0" kern="1200" dirty="0" err="1">
                <a:solidFill>
                  <a:schemeClr val="tx1"/>
                </a:solidFill>
                <a:effectLst/>
                <a:latin typeface="+mn-lt"/>
                <a:ea typeface="+mn-ea"/>
                <a:cs typeface="+mn-cs"/>
              </a:rPr>
              <a:t>sont</a:t>
            </a:r>
            <a:r>
              <a:rPr lang="en-CA" sz="1000" b="0" kern="1200" dirty="0">
                <a:solidFill>
                  <a:schemeClr val="tx1"/>
                </a:solidFill>
                <a:effectLst/>
                <a:latin typeface="+mn-lt"/>
                <a:ea typeface="+mn-ea"/>
                <a:cs typeface="+mn-cs"/>
              </a:rPr>
              <a:t> : </a:t>
            </a:r>
            <a:r>
              <a:rPr lang="en-CA" sz="1000" b="1" kern="1200" dirty="0" err="1">
                <a:solidFill>
                  <a:schemeClr val="tx1"/>
                </a:solidFill>
                <a:effectLst/>
                <a:latin typeface="+mn-lt"/>
                <a:ea typeface="+mn-ea"/>
                <a:cs typeface="+mn-cs"/>
              </a:rPr>
              <a:t>actif</a:t>
            </a:r>
            <a:r>
              <a:rPr lang="en-CA" sz="1000" b="0" kern="1200" dirty="0">
                <a:solidFill>
                  <a:schemeClr val="tx1"/>
                </a:solidFill>
                <a:effectLst/>
                <a:latin typeface="+mn-lt"/>
                <a:ea typeface="+mn-ea"/>
                <a:cs typeface="+mn-cs"/>
              </a:rPr>
              <a:t>, </a:t>
            </a:r>
            <a:r>
              <a:rPr lang="en-CA" sz="1000" b="1" kern="1200" dirty="0" err="1">
                <a:solidFill>
                  <a:schemeClr val="tx1"/>
                </a:solidFill>
                <a:effectLst/>
                <a:latin typeface="+mn-lt"/>
                <a:ea typeface="+mn-ea"/>
                <a:cs typeface="+mn-cs"/>
              </a:rPr>
              <a:t>inactif</a:t>
            </a:r>
            <a:r>
              <a:rPr lang="en-CA" sz="1000" b="0" kern="1200" dirty="0">
                <a:solidFill>
                  <a:schemeClr val="tx1"/>
                </a:solidFill>
                <a:effectLst/>
                <a:latin typeface="+mn-lt"/>
                <a:ea typeface="+mn-ea"/>
                <a:cs typeface="+mn-cs"/>
              </a:rPr>
              <a:t>, </a:t>
            </a:r>
            <a:r>
              <a:rPr lang="en-CA" sz="1000" b="1" kern="1200" dirty="0" err="1">
                <a:solidFill>
                  <a:schemeClr val="tx1"/>
                </a:solidFill>
                <a:effectLst/>
                <a:latin typeface="+mn-lt"/>
                <a:ea typeface="+mn-ea"/>
                <a:cs typeface="+mn-cs"/>
              </a:rPr>
              <a:t>décédé</a:t>
            </a:r>
            <a:r>
              <a:rPr lang="en-CA" sz="1000" b="0" kern="1200" dirty="0">
                <a:solidFill>
                  <a:schemeClr val="tx1"/>
                </a:solidFill>
                <a:effectLst/>
                <a:latin typeface="+mn-lt"/>
                <a:ea typeface="+mn-ea"/>
                <a:cs typeface="+mn-cs"/>
              </a:rPr>
              <a:t> </a:t>
            </a:r>
            <a:r>
              <a:rPr lang="en-CA" sz="1000" b="0" kern="1200" dirty="0" err="1">
                <a:solidFill>
                  <a:schemeClr val="tx1"/>
                </a:solidFill>
                <a:effectLst/>
                <a:latin typeface="+mn-lt"/>
                <a:ea typeface="+mn-ea"/>
                <a:cs typeface="+mn-cs"/>
              </a:rPr>
              <a:t>ou</a:t>
            </a:r>
            <a:r>
              <a:rPr lang="en-CA" sz="1000" b="0" kern="1200" dirty="0">
                <a:solidFill>
                  <a:schemeClr val="tx1"/>
                </a:solidFill>
                <a:effectLst/>
                <a:latin typeface="+mn-lt"/>
                <a:ea typeface="+mn-ea"/>
                <a:cs typeface="+mn-cs"/>
              </a:rPr>
              <a:t> </a:t>
            </a:r>
            <a:r>
              <a:rPr lang="en-CA" sz="1000" b="1" kern="1200" dirty="0" err="1">
                <a:solidFill>
                  <a:schemeClr val="tx1"/>
                </a:solidFill>
                <a:effectLst/>
                <a:latin typeface="+mn-lt"/>
                <a:ea typeface="+mn-ea"/>
                <a:cs typeface="+mn-cs"/>
              </a:rPr>
              <a:t>archivé</a:t>
            </a:r>
            <a:r>
              <a:rPr lang="en-CA" sz="1000" b="0" kern="1200" dirty="0">
                <a:solidFill>
                  <a:schemeClr val="tx1"/>
                </a:solidFill>
                <a:effectLst/>
                <a:latin typeface="+mn-lt"/>
                <a:ea typeface="+mn-ea"/>
                <a:cs typeface="+mn-cs"/>
              </a:rPr>
              <a:t>. </a:t>
            </a:r>
            <a:endParaRPr lang="en-CA" sz="1000" kern="1200" dirty="0">
              <a:solidFill>
                <a:schemeClr val="tx1"/>
              </a:solidFill>
              <a:effectLst/>
              <a:latin typeface="+mn-lt"/>
              <a:ea typeface="+mn-ea"/>
              <a:cs typeface="+mn-cs"/>
            </a:endParaRPr>
          </a:p>
          <a:p>
            <a:pPr>
              <a:spcAft>
                <a:spcPts val="0"/>
              </a:spcAft>
            </a:pPr>
            <a:endParaRPr lang="en-CA" sz="1000" kern="1200" dirty="0">
              <a:solidFill>
                <a:schemeClr val="tx1"/>
              </a:solidFill>
              <a:effectLst/>
              <a:latin typeface="+mn-lt"/>
              <a:ea typeface="+mn-ea"/>
              <a:cs typeface="+mn-cs"/>
            </a:endParaRPr>
          </a:p>
          <a:p>
            <a:pPr>
              <a:spcAft>
                <a:spcPts val="0"/>
              </a:spcAft>
            </a:pPr>
            <a:r>
              <a:rPr lang="en-CA" sz="1000" kern="1200" dirty="0">
                <a:solidFill>
                  <a:schemeClr val="tx1"/>
                </a:solidFill>
                <a:effectLst/>
                <a:latin typeface="+mn-lt"/>
                <a:ea typeface="+mn-ea"/>
                <a:cs typeface="+mn-cs"/>
              </a:rPr>
              <a:t>Le Rapport </a:t>
            </a:r>
            <a:r>
              <a:rPr lang="en-CA" sz="1000" kern="1200" dirty="0" err="1">
                <a:solidFill>
                  <a:schemeClr val="tx1"/>
                </a:solidFill>
                <a:effectLst/>
                <a:latin typeface="+mn-lt"/>
                <a:ea typeface="+mn-ea"/>
                <a:cs typeface="+mn-cs"/>
              </a:rPr>
              <a:t>exclut</a:t>
            </a:r>
            <a:r>
              <a:rPr lang="en-CA" sz="1000" kern="1200" dirty="0">
                <a:solidFill>
                  <a:schemeClr val="tx1"/>
                </a:solidFill>
                <a:effectLst/>
                <a:latin typeface="+mn-lt"/>
                <a:ea typeface="+mn-ea"/>
                <a:cs typeface="+mn-cs"/>
              </a:rPr>
              <a:t> </a:t>
            </a:r>
            <a:r>
              <a:rPr lang="en-CA" sz="1000" kern="1200" dirty="0" err="1">
                <a:solidFill>
                  <a:schemeClr val="tx1"/>
                </a:solidFill>
                <a:effectLst/>
                <a:latin typeface="+mn-lt"/>
                <a:ea typeface="+mn-ea"/>
                <a:cs typeface="+mn-cs"/>
              </a:rPr>
              <a:t>toutes</a:t>
            </a:r>
            <a:r>
              <a:rPr lang="en-CA" sz="1000" kern="1200" dirty="0">
                <a:solidFill>
                  <a:schemeClr val="tx1"/>
                </a:solidFill>
                <a:effectLst/>
                <a:latin typeface="+mn-lt"/>
                <a:ea typeface="+mn-ea"/>
                <a:cs typeface="+mn-cs"/>
              </a:rPr>
              <a:t> les </a:t>
            </a:r>
            <a:r>
              <a:rPr lang="en-CA" sz="1000" kern="1200" dirty="0" err="1">
                <a:solidFill>
                  <a:schemeClr val="tx1"/>
                </a:solidFill>
                <a:effectLst/>
                <a:latin typeface="+mn-lt"/>
                <a:ea typeface="+mn-ea"/>
                <a:cs typeface="+mn-cs"/>
              </a:rPr>
              <a:t>personnes</a:t>
            </a:r>
            <a:r>
              <a:rPr lang="en-CA" sz="1000" kern="1200" dirty="0">
                <a:solidFill>
                  <a:schemeClr val="tx1"/>
                </a:solidFill>
                <a:effectLst/>
                <a:latin typeface="+mn-lt"/>
                <a:ea typeface="+mn-ea"/>
                <a:cs typeface="+mn-cs"/>
              </a:rPr>
              <a:t> </a:t>
            </a:r>
            <a:r>
              <a:rPr lang="en-CA" sz="1000" kern="1200" dirty="0" err="1">
                <a:solidFill>
                  <a:schemeClr val="tx1"/>
                </a:solidFill>
                <a:effectLst/>
                <a:latin typeface="+mn-lt"/>
                <a:ea typeface="+mn-ea"/>
                <a:cs typeface="+mn-cs"/>
              </a:rPr>
              <a:t>ayant</a:t>
            </a:r>
            <a:r>
              <a:rPr lang="en-CA" sz="1000" kern="1200" dirty="0">
                <a:solidFill>
                  <a:schemeClr val="tx1"/>
                </a:solidFill>
                <a:effectLst/>
                <a:latin typeface="+mn-lt"/>
                <a:ea typeface="+mn-ea"/>
                <a:cs typeface="+mn-cs"/>
              </a:rPr>
              <a:t> un </a:t>
            </a:r>
            <a:r>
              <a:rPr lang="en-CA" sz="1000" b="1" kern="1200" dirty="0">
                <a:solidFill>
                  <a:schemeClr val="tx1"/>
                </a:solidFill>
                <a:effectLst/>
                <a:latin typeface="+mn-lt"/>
                <a:ea typeface="+mn-ea"/>
                <a:cs typeface="+mn-cs"/>
              </a:rPr>
              <a:t>État de client </a:t>
            </a:r>
            <a:r>
              <a:rPr lang="en-CA" sz="1000" b="0" kern="1200" dirty="0" err="1">
                <a:solidFill>
                  <a:schemeClr val="tx1"/>
                </a:solidFill>
                <a:effectLst/>
                <a:latin typeface="+mn-lt"/>
                <a:ea typeface="+mn-ea"/>
                <a:cs typeface="+mn-cs"/>
              </a:rPr>
              <a:t>marqué</a:t>
            </a:r>
            <a:r>
              <a:rPr lang="en-CA" sz="1000" b="0" kern="1200" dirty="0">
                <a:solidFill>
                  <a:schemeClr val="tx1"/>
                </a:solidFill>
                <a:effectLst/>
                <a:latin typeface="+mn-lt"/>
                <a:ea typeface="+mn-ea"/>
                <a:cs typeface="+mn-cs"/>
              </a:rPr>
              <a:t> </a:t>
            </a:r>
            <a:r>
              <a:rPr lang="en-CA" sz="1000" b="0" kern="1200" dirty="0" err="1">
                <a:solidFill>
                  <a:schemeClr val="tx1"/>
                </a:solidFill>
                <a:effectLst/>
                <a:latin typeface="+mn-lt"/>
                <a:ea typeface="+mn-ea"/>
                <a:cs typeface="+mn-cs"/>
              </a:rPr>
              <a:t>comme</a:t>
            </a:r>
            <a:r>
              <a:rPr lang="en-CA" sz="1000" b="0" kern="1200" dirty="0">
                <a:solidFill>
                  <a:schemeClr val="tx1"/>
                </a:solidFill>
                <a:effectLst/>
                <a:latin typeface="+mn-lt"/>
                <a:ea typeface="+mn-ea"/>
                <a:cs typeface="+mn-cs"/>
              </a:rPr>
              <a:t> </a:t>
            </a:r>
            <a:r>
              <a:rPr lang="en-CA" sz="1000" b="0" kern="1200" dirty="0" err="1">
                <a:solidFill>
                  <a:schemeClr val="tx1"/>
                </a:solidFill>
                <a:effectLst/>
                <a:latin typeface="+mn-lt"/>
                <a:ea typeface="+mn-ea"/>
                <a:cs typeface="+mn-cs"/>
              </a:rPr>
              <a:t>étant</a:t>
            </a:r>
            <a:r>
              <a:rPr lang="en-CA" sz="1000" b="0" kern="1200" dirty="0">
                <a:solidFill>
                  <a:schemeClr val="tx1"/>
                </a:solidFill>
                <a:effectLst/>
                <a:latin typeface="+mn-lt"/>
                <a:ea typeface="+mn-ea"/>
                <a:cs typeface="+mn-cs"/>
              </a:rPr>
              <a:t> </a:t>
            </a:r>
            <a:r>
              <a:rPr lang="en-CA" sz="1000" b="1" kern="1200" dirty="0" err="1">
                <a:solidFill>
                  <a:schemeClr val="tx1"/>
                </a:solidFill>
                <a:effectLst/>
                <a:latin typeface="+mn-lt"/>
                <a:ea typeface="+mn-ea"/>
                <a:cs typeface="+mn-cs"/>
              </a:rPr>
              <a:t>inactif</a:t>
            </a:r>
            <a:r>
              <a:rPr lang="en-CA" sz="1000" kern="1200" dirty="0">
                <a:solidFill>
                  <a:schemeClr val="tx1"/>
                </a:solidFill>
                <a:effectLst/>
                <a:latin typeface="+mn-lt"/>
                <a:ea typeface="+mn-ea"/>
                <a:cs typeface="+mn-cs"/>
              </a:rPr>
              <a:t> pendant la </a:t>
            </a:r>
            <a:r>
              <a:rPr lang="en-CA" sz="1000" kern="1200" dirty="0" err="1">
                <a:solidFill>
                  <a:schemeClr val="tx1"/>
                </a:solidFill>
                <a:effectLst/>
                <a:latin typeface="+mn-lt"/>
                <a:ea typeface="+mn-ea"/>
                <a:cs typeface="+mn-cs"/>
              </a:rPr>
              <a:t>période</a:t>
            </a:r>
            <a:r>
              <a:rPr lang="en-CA" sz="1000" kern="1200" dirty="0">
                <a:solidFill>
                  <a:schemeClr val="tx1"/>
                </a:solidFill>
                <a:effectLst/>
                <a:latin typeface="+mn-lt"/>
                <a:ea typeface="+mn-ea"/>
                <a:cs typeface="+mn-cs"/>
              </a:rPr>
              <a:t> de </a:t>
            </a:r>
            <a:r>
              <a:rPr lang="en-CA" sz="1000" kern="1200" dirty="0" err="1">
                <a:solidFill>
                  <a:schemeClr val="tx1"/>
                </a:solidFill>
                <a:effectLst/>
                <a:latin typeface="+mn-lt"/>
                <a:ea typeface="+mn-ea"/>
                <a:cs typeface="+mn-cs"/>
              </a:rPr>
              <a:t>déclaration</a:t>
            </a:r>
            <a:r>
              <a:rPr lang="en-CA" sz="1000" kern="1200" dirty="0">
                <a:solidFill>
                  <a:schemeClr val="tx1"/>
                </a:solidFill>
                <a:effectLst/>
                <a:latin typeface="+mn-lt"/>
                <a:ea typeface="+mn-ea"/>
                <a:cs typeface="+mn-cs"/>
              </a:rPr>
              <a:t>. </a:t>
            </a:r>
          </a:p>
          <a:p>
            <a:pPr>
              <a:spcAft>
                <a:spcPts val="0"/>
              </a:spcAft>
            </a:pPr>
            <a:endParaRPr lang="en-CA" sz="1000" dirty="0">
              <a:effectLst/>
              <a:latin typeface="Calibri" panose="020F0502020204030204" pitchFamily="34" charset="0"/>
              <a:ea typeface="Calibri" panose="020F0502020204030204" pitchFamily="34" charset="0"/>
              <a:cs typeface="Calibri" panose="020F0502020204030204" pitchFamily="34" charset="0"/>
            </a:endParaRPr>
          </a:p>
          <a:p>
            <a:pPr>
              <a:spcAft>
                <a:spcPts val="0"/>
              </a:spcAft>
            </a:pPr>
            <a:r>
              <a:rPr lang="en-CA" sz="1000" dirty="0" err="1">
                <a:effectLst/>
                <a:latin typeface="Calibri" panose="020F0502020204030204" pitchFamily="34" charset="0"/>
                <a:ea typeface="Calibri" panose="020F0502020204030204" pitchFamily="34" charset="0"/>
                <a:cs typeface="Calibri" panose="020F0502020204030204" pitchFamily="34" charset="0"/>
              </a:rPr>
              <a:t>Enfin</a:t>
            </a:r>
            <a:r>
              <a:rPr lang="en-CA" sz="1000" dirty="0">
                <a:effectLst/>
                <a:latin typeface="Calibri" panose="020F0502020204030204" pitchFamily="34" charset="0"/>
                <a:ea typeface="Calibri" panose="020F0502020204030204" pitchFamily="34" charset="0"/>
                <a:cs typeface="Calibri" panose="020F0502020204030204" pitchFamily="34" charset="0"/>
              </a:rPr>
              <a:t>, le Rapport </a:t>
            </a:r>
            <a:r>
              <a:rPr lang="en-CA" sz="1000" dirty="0" err="1">
                <a:effectLst/>
                <a:latin typeface="Calibri" panose="020F0502020204030204" pitchFamily="34" charset="0"/>
                <a:ea typeface="Calibri" panose="020F0502020204030204" pitchFamily="34" charset="0"/>
                <a:cs typeface="Calibri" panose="020F0502020204030204" pitchFamily="34" charset="0"/>
              </a:rPr>
              <a:t>exclut</a:t>
            </a:r>
            <a:r>
              <a:rPr lang="en-CA" sz="1000" dirty="0">
                <a:effectLst/>
                <a:latin typeface="Calibri" panose="020F0502020204030204" pitchFamily="34" charset="0"/>
                <a:ea typeface="Calibri" panose="020F0502020204030204" pitchFamily="34" charset="0"/>
                <a:cs typeface="Calibri" panose="020F0502020204030204" pitchFamily="34" charset="0"/>
              </a:rPr>
              <a:t> les </a:t>
            </a:r>
            <a:r>
              <a:rPr lang="en-CA" sz="1000" dirty="0" err="1">
                <a:effectLst/>
                <a:latin typeface="Calibri" panose="020F0502020204030204" pitchFamily="34" charset="0"/>
                <a:ea typeface="Calibri" panose="020F0502020204030204" pitchFamily="34" charset="0"/>
                <a:cs typeface="Calibri" panose="020F0502020204030204" pitchFamily="34" charset="0"/>
              </a:rPr>
              <a:t>personnes</a:t>
            </a:r>
            <a:r>
              <a:rPr lang="en-CA" sz="1000" dirty="0">
                <a:effectLst/>
                <a:latin typeface="Calibri" panose="020F0502020204030204" pitchFamily="34" charset="0"/>
                <a:ea typeface="Calibri" panose="020F0502020204030204" pitchFamily="34" charset="0"/>
                <a:cs typeface="Calibri" panose="020F0502020204030204" pitchFamily="34" charset="0"/>
              </a:rPr>
              <a:t> qui </a:t>
            </a:r>
            <a:r>
              <a:rPr lang="en-CA" sz="1000" dirty="0" err="1">
                <a:effectLst/>
                <a:latin typeface="Calibri" panose="020F0502020204030204" pitchFamily="34" charset="0"/>
                <a:ea typeface="Calibri" panose="020F0502020204030204" pitchFamily="34" charset="0"/>
                <a:cs typeface="Calibri" panose="020F0502020204030204" pitchFamily="34" charset="0"/>
              </a:rPr>
              <a:t>avaient</a:t>
            </a:r>
            <a:r>
              <a:rPr lang="en-CA" sz="1000" dirty="0">
                <a:effectLst/>
                <a:latin typeface="Calibri" panose="020F0502020204030204" pitchFamily="34" charset="0"/>
                <a:ea typeface="Calibri" panose="020F0502020204030204" pitchFamily="34" charset="0"/>
                <a:cs typeface="Calibri" panose="020F0502020204030204" pitchFamily="34" charset="0"/>
              </a:rPr>
              <a:t> un </a:t>
            </a:r>
            <a:r>
              <a:rPr lang="en-CA" sz="1000" b="1" dirty="0" err="1">
                <a:effectLst/>
                <a:latin typeface="Calibri" panose="020F0502020204030204" pitchFamily="34" charset="0"/>
                <a:ea typeface="Calibri" panose="020F0502020204030204" pitchFamily="34" charset="0"/>
                <a:cs typeface="Calibri" panose="020F0502020204030204" pitchFamily="34" charset="0"/>
              </a:rPr>
              <a:t>Statut</a:t>
            </a:r>
            <a:r>
              <a:rPr lang="en-CA" sz="1000" b="1" dirty="0">
                <a:effectLst/>
                <a:latin typeface="Calibri" panose="020F0502020204030204" pitchFamily="34" charset="0"/>
                <a:ea typeface="Calibri" panose="020F0502020204030204" pitchFamily="34" charset="0"/>
                <a:cs typeface="Calibri" panose="020F0502020204030204" pitchFamily="34" charset="0"/>
              </a:rPr>
              <a:t> de </a:t>
            </a:r>
            <a:r>
              <a:rPr lang="en-CA" sz="1000" b="1" dirty="0" err="1">
                <a:effectLst/>
                <a:latin typeface="Calibri" panose="020F0502020204030204" pitchFamily="34" charset="0"/>
                <a:ea typeface="Calibri" panose="020F0502020204030204" pitchFamily="34" charset="0"/>
                <a:cs typeface="Calibri" panose="020F0502020204030204" pitchFamily="34" charset="0"/>
              </a:rPr>
              <a:t>logement</a:t>
            </a:r>
            <a:r>
              <a:rPr lang="en-CA" sz="1000" dirty="0">
                <a:effectLst/>
                <a:latin typeface="Calibri" panose="020F0502020204030204" pitchFamily="34" charset="0"/>
                <a:ea typeface="Calibri" panose="020F0502020204030204" pitchFamily="34" charset="0"/>
                <a:cs typeface="Calibri" panose="020F0502020204030204" pitchFamily="34" charset="0"/>
              </a:rPr>
              <a:t> </a:t>
            </a:r>
            <a:r>
              <a:rPr lang="en-CA" sz="1000" dirty="0" err="1">
                <a:effectLst/>
                <a:latin typeface="Calibri" panose="020F0502020204030204" pitchFamily="34" charset="0"/>
                <a:ea typeface="Calibri" panose="020F0502020204030204" pitchFamily="34" charset="0"/>
                <a:cs typeface="Calibri" panose="020F0502020204030204" pitchFamily="34" charset="0"/>
              </a:rPr>
              <a:t>marqué</a:t>
            </a:r>
            <a:r>
              <a:rPr lang="en-CA" sz="1000" dirty="0">
                <a:effectLst/>
                <a:latin typeface="Calibri" panose="020F0502020204030204" pitchFamily="34" charset="0"/>
                <a:ea typeface="Calibri" panose="020F0502020204030204" pitchFamily="34" charset="0"/>
                <a:cs typeface="Calibri" panose="020F0502020204030204" pitchFamily="34" charset="0"/>
              </a:rPr>
              <a:t> </a:t>
            </a:r>
            <a:r>
              <a:rPr lang="en-CA" sz="1000" dirty="0" err="1">
                <a:effectLst/>
                <a:latin typeface="Calibri" panose="020F0502020204030204" pitchFamily="34" charset="0"/>
                <a:ea typeface="Calibri" panose="020F0502020204030204" pitchFamily="34" charset="0"/>
                <a:cs typeface="Calibri" panose="020F0502020204030204" pitchFamily="34" charset="0"/>
              </a:rPr>
              <a:t>comme</a:t>
            </a:r>
            <a:r>
              <a:rPr lang="en-CA" sz="1000" dirty="0">
                <a:effectLst/>
                <a:latin typeface="Calibri" panose="020F0502020204030204" pitchFamily="34" charset="0"/>
                <a:ea typeface="Calibri" panose="020F0502020204030204" pitchFamily="34" charset="0"/>
                <a:cs typeface="Calibri" panose="020F0502020204030204" pitchFamily="34" charset="0"/>
              </a:rPr>
              <a:t> </a:t>
            </a:r>
            <a:r>
              <a:rPr lang="en-CA" sz="1000" dirty="0" err="1">
                <a:effectLst/>
                <a:latin typeface="Calibri" panose="020F0502020204030204" pitchFamily="34" charset="0"/>
                <a:ea typeface="Calibri" panose="020F0502020204030204" pitchFamily="34" charset="0"/>
                <a:cs typeface="Calibri" panose="020F0502020204030204" pitchFamily="34" charset="0"/>
              </a:rPr>
              <a:t>étant</a:t>
            </a:r>
            <a:r>
              <a:rPr lang="en-CA" sz="1000" dirty="0">
                <a:effectLst/>
                <a:latin typeface="Calibri" panose="020F0502020204030204" pitchFamily="34" charset="0"/>
                <a:ea typeface="Calibri" panose="020F0502020204030204" pitchFamily="34" charset="0"/>
                <a:cs typeface="Calibri" panose="020F0502020204030204" pitchFamily="34" charset="0"/>
              </a:rPr>
              <a:t> </a:t>
            </a:r>
            <a:r>
              <a:rPr lang="en-CA" sz="1000" b="1" dirty="0" err="1">
                <a:effectLst/>
                <a:latin typeface="Calibri" panose="020F0502020204030204" pitchFamily="34" charset="0"/>
                <a:ea typeface="Calibri" panose="020F0502020204030204" pitchFamily="34" charset="0"/>
                <a:cs typeface="Calibri" panose="020F0502020204030204" pitchFamily="34" charset="0"/>
              </a:rPr>
              <a:t>logé</a:t>
            </a:r>
            <a:r>
              <a:rPr lang="en-CA" sz="1000" b="0" dirty="0">
                <a:effectLst/>
                <a:latin typeface="Calibri" panose="020F0502020204030204" pitchFamily="34" charset="0"/>
                <a:ea typeface="Calibri" panose="020F0502020204030204" pitchFamily="34" charset="0"/>
                <a:cs typeface="Calibri" panose="020F0502020204030204" pitchFamily="34" charset="0"/>
              </a:rPr>
              <a:t> </a:t>
            </a:r>
            <a:r>
              <a:rPr lang="en-CA" sz="1000" b="0" dirty="0" err="1">
                <a:effectLst/>
                <a:latin typeface="Calibri" panose="020F0502020204030204" pitchFamily="34" charset="0"/>
                <a:ea typeface="Calibri" panose="020F0502020204030204" pitchFamily="34" charset="0"/>
                <a:cs typeface="Calibri" panose="020F0502020204030204" pitchFamily="34" charset="0"/>
              </a:rPr>
              <a:t>ou</a:t>
            </a:r>
            <a:r>
              <a:rPr lang="en-CA" sz="1000" b="0" dirty="0">
                <a:effectLst/>
                <a:latin typeface="Calibri" panose="020F0502020204030204" pitchFamily="34" charset="0"/>
                <a:ea typeface="Calibri" panose="020F0502020204030204" pitchFamily="34" charset="0"/>
                <a:cs typeface="Calibri" panose="020F0502020204030204" pitchFamily="34" charset="0"/>
              </a:rPr>
              <a:t> </a:t>
            </a:r>
            <a:r>
              <a:rPr lang="en-CA" sz="1000" b="1" dirty="0" err="1">
                <a:effectLst/>
                <a:latin typeface="Calibri" panose="020F0502020204030204" pitchFamily="34" charset="0"/>
                <a:ea typeface="Calibri" panose="020F0502020204030204" pitchFamily="34" charset="0"/>
                <a:cs typeface="Calibri" panose="020F0502020204030204" pitchFamily="34" charset="0"/>
              </a:rPr>
              <a:t>logement</a:t>
            </a:r>
            <a:r>
              <a:rPr lang="en-CA" sz="1000" b="1" dirty="0">
                <a:effectLst/>
                <a:latin typeface="Calibri" panose="020F0502020204030204" pitchFamily="34" charset="0"/>
                <a:ea typeface="Calibri" panose="020F0502020204030204" pitchFamily="34" charset="0"/>
                <a:cs typeface="Calibri" panose="020F0502020204030204" pitchFamily="34" charset="0"/>
              </a:rPr>
              <a:t> </a:t>
            </a:r>
            <a:r>
              <a:rPr lang="en-CA" sz="1000" b="1" dirty="0" err="1">
                <a:effectLst/>
                <a:latin typeface="Calibri" panose="020F0502020204030204" pitchFamily="34" charset="0"/>
                <a:ea typeface="Calibri" panose="020F0502020204030204" pitchFamily="34" charset="0"/>
                <a:cs typeface="Calibri" panose="020F0502020204030204" pitchFamily="34" charset="0"/>
              </a:rPr>
              <a:t>transitoire</a:t>
            </a:r>
            <a:r>
              <a:rPr lang="en-CA" sz="1000" b="0" dirty="0">
                <a:effectLst/>
                <a:latin typeface="Calibri" panose="020F0502020204030204" pitchFamily="34" charset="0"/>
                <a:ea typeface="Calibri" panose="020F0502020204030204" pitchFamily="34" charset="0"/>
                <a:cs typeface="Calibri" panose="020F0502020204030204" pitchFamily="34" charset="0"/>
              </a:rPr>
              <a:t> pendant la </a:t>
            </a:r>
            <a:r>
              <a:rPr lang="en-CA" sz="1000" b="0" dirty="0" err="1">
                <a:effectLst/>
                <a:latin typeface="Calibri" panose="020F0502020204030204" pitchFamily="34" charset="0"/>
                <a:ea typeface="Calibri" panose="020F0502020204030204" pitchFamily="34" charset="0"/>
                <a:cs typeface="Calibri" panose="020F0502020204030204" pitchFamily="34" charset="0"/>
              </a:rPr>
              <a:t>période</a:t>
            </a:r>
            <a:r>
              <a:rPr lang="en-CA" sz="1000" b="0" dirty="0">
                <a:effectLst/>
                <a:latin typeface="Calibri" panose="020F0502020204030204" pitchFamily="34" charset="0"/>
                <a:ea typeface="Calibri" panose="020F0502020204030204" pitchFamily="34" charset="0"/>
                <a:cs typeface="Calibri" panose="020F0502020204030204" pitchFamily="34" charset="0"/>
              </a:rPr>
              <a:t> de </a:t>
            </a:r>
            <a:r>
              <a:rPr lang="en-CA" sz="1000" b="0" dirty="0" err="1">
                <a:effectLst/>
                <a:latin typeface="Calibri" panose="020F0502020204030204" pitchFamily="34" charset="0"/>
                <a:ea typeface="Calibri" panose="020F0502020204030204" pitchFamily="34" charset="0"/>
                <a:cs typeface="Calibri" panose="020F0502020204030204" pitchFamily="34" charset="0"/>
              </a:rPr>
              <a:t>déclaration</a:t>
            </a:r>
            <a:r>
              <a:rPr lang="en-CA" sz="1000" b="0" dirty="0">
                <a:effectLst/>
                <a:latin typeface="Calibri" panose="020F0502020204030204" pitchFamily="34" charset="0"/>
                <a:ea typeface="Calibri" panose="020F0502020204030204" pitchFamily="34" charset="0"/>
                <a:cs typeface="Calibri" panose="020F0502020204030204" pitchFamily="34" charset="0"/>
              </a:rPr>
              <a:t>. </a:t>
            </a:r>
            <a:r>
              <a:rPr lang="en-CA" sz="1000" dirty="0">
                <a:effectLst/>
                <a:latin typeface="Calibri" panose="020F0502020204030204" pitchFamily="34" charset="0"/>
                <a:ea typeface="Calibri" panose="020F0502020204030204" pitchFamily="34" charset="0"/>
                <a:cs typeface="Calibri" panose="020F0502020204030204" pitchFamily="34" charset="0"/>
              </a:rPr>
              <a:t> </a:t>
            </a:r>
          </a:p>
        </p:txBody>
      </p:sp>
      <p:sp>
        <p:nvSpPr>
          <p:cNvPr id="4" name="Slide Number Placeholder 3"/>
          <p:cNvSpPr>
            <a:spLocks noGrp="1"/>
          </p:cNvSpPr>
          <p:nvPr>
            <p:ph type="sldNum" sz="quarter" idx="10"/>
          </p:nvPr>
        </p:nvSpPr>
        <p:spPr/>
        <p:txBody>
          <a:bodyPr/>
          <a:lstStyle/>
          <a:p>
            <a:pPr>
              <a:defRPr/>
            </a:pPr>
            <a:fld id="{5176B890-8CE0-450B-8AF2-EEBE27D71946}" type="slidenum">
              <a:rPr lang="en-US" altLang="en-US" smtClean="0"/>
              <a:pPr>
                <a:defRPr/>
              </a:pPr>
              <a:t>8</a:t>
            </a:fld>
            <a:endParaRPr lang="en-US" altLang="en-US"/>
          </a:p>
        </p:txBody>
      </p:sp>
    </p:spTree>
    <p:extLst>
      <p:ext uri="{BB962C8B-B14F-4D97-AF65-F5344CB8AC3E}">
        <p14:creationId xmlns:p14="http://schemas.microsoft.com/office/powerpoint/2010/main" val="195618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CA" sz="1800" b="0" u="none" dirty="0" err="1">
                <a:effectLst/>
                <a:latin typeface="Calibri" panose="020F0502020204030204" pitchFamily="34" charset="0"/>
                <a:ea typeface="Calibri" panose="020F0502020204030204" pitchFamily="34" charset="0"/>
                <a:cs typeface="Calibri" panose="020F0502020204030204" pitchFamily="34" charset="0"/>
              </a:rPr>
              <a:t>Maintenant</a:t>
            </a:r>
            <a:r>
              <a:rPr lang="en-CA" sz="1800" b="0" u="none" dirty="0">
                <a:effectLst/>
                <a:latin typeface="Calibri" panose="020F0502020204030204" pitchFamily="34" charset="0"/>
                <a:ea typeface="Calibri" panose="020F0502020204030204" pitchFamily="34" charset="0"/>
                <a:cs typeface="Calibri" panose="020F0502020204030204" pitchFamily="34" charset="0"/>
              </a:rPr>
              <a:t> que nous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connaissons</a:t>
            </a:r>
            <a:r>
              <a:rPr lang="en-CA" sz="1800" b="0" u="none" dirty="0">
                <a:effectLst/>
                <a:latin typeface="Calibri" panose="020F0502020204030204" pitchFamily="34" charset="0"/>
                <a:ea typeface="Calibri" panose="020F0502020204030204" pitchFamily="34" charset="0"/>
                <a:cs typeface="Calibri" panose="020F0502020204030204" pitchFamily="34" charset="0"/>
              </a:rPr>
              <a:t> les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fonctionnalités</a:t>
            </a:r>
            <a:r>
              <a:rPr lang="en-CA" sz="1800" b="0" u="none" dirty="0">
                <a:effectLst/>
                <a:latin typeface="Calibri" panose="020F0502020204030204" pitchFamily="34" charset="0"/>
                <a:ea typeface="Calibri" panose="020F0502020204030204" pitchFamily="34" charset="0"/>
                <a:cs typeface="Calibri" panose="020F0502020204030204" pitchFamily="34" charset="0"/>
              </a:rPr>
              <a:t> du SISA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utilisées</a:t>
            </a:r>
            <a:r>
              <a:rPr lang="en-CA" sz="1800" b="0" u="none" dirty="0">
                <a:effectLst/>
                <a:latin typeface="Calibri" panose="020F0502020204030204" pitchFamily="34" charset="0"/>
                <a:ea typeface="Calibri" panose="020F0502020204030204" pitchFamily="34" charset="0"/>
                <a:cs typeface="Calibri" panose="020F0502020204030204" pitchFamily="34" charset="0"/>
              </a:rPr>
              <a:t> dans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ce</a:t>
            </a:r>
            <a:r>
              <a:rPr lang="en-CA" sz="1800" b="0" u="none" dirty="0">
                <a:effectLst/>
                <a:latin typeface="Calibri" panose="020F0502020204030204" pitchFamily="34" charset="0"/>
                <a:ea typeface="Calibri" panose="020F0502020204030204" pitchFamily="34" charset="0"/>
                <a:cs typeface="Calibri" panose="020F0502020204030204" pitchFamily="34" charset="0"/>
              </a:rPr>
              <a:t> rapport, comment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est-ce</a:t>
            </a:r>
            <a:r>
              <a:rPr lang="en-CA" sz="1800" b="0" u="none" dirty="0">
                <a:effectLst/>
                <a:latin typeface="Calibri" panose="020F0502020204030204" pitchFamily="34" charset="0"/>
                <a:ea typeface="Calibri" panose="020F0502020204030204" pitchFamily="34" charset="0"/>
                <a:cs typeface="Calibri" panose="020F0502020204030204" pitchFamily="34" charset="0"/>
              </a:rPr>
              <a:t> que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ce</a:t>
            </a:r>
            <a:r>
              <a:rPr lang="en-CA" sz="1800" b="0" u="none" dirty="0">
                <a:effectLst/>
                <a:latin typeface="Calibri" panose="020F0502020204030204" pitchFamily="34" charset="0"/>
                <a:ea typeface="Calibri" panose="020F0502020204030204" pitchFamily="34" charset="0"/>
                <a:cs typeface="Calibri" panose="020F0502020204030204" pitchFamily="34" charset="0"/>
              </a:rPr>
              <a:t> rapport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définit</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chaque</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résultat</a:t>
            </a:r>
            <a:r>
              <a:rPr lang="en-CA" sz="1800" b="0" u="none" dirty="0">
                <a:effectLst/>
                <a:latin typeface="Calibri" panose="020F0502020204030204" pitchFamily="34" charset="0"/>
                <a:ea typeface="Calibri" panose="020F0502020204030204" pitchFamily="34" charset="0"/>
                <a:cs typeface="Calibri" panose="020F0502020204030204" pitchFamily="34" charset="0"/>
              </a:rPr>
              <a:t>?</a:t>
            </a:r>
          </a:p>
          <a:p>
            <a:pPr marL="0" marR="0">
              <a:lnSpc>
                <a:spcPct val="107000"/>
              </a:lnSpc>
              <a:spcBef>
                <a:spcPts val="0"/>
              </a:spcBef>
              <a:spcAft>
                <a:spcPts val="800"/>
              </a:spcAft>
            </a:pPr>
            <a:endParaRPr lang="en-CA" sz="1800" b="0" u="none"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CA" sz="1800" b="0" u="none" dirty="0">
                <a:effectLst/>
                <a:latin typeface="Calibri" panose="020F0502020204030204" pitchFamily="34" charset="0"/>
                <a:ea typeface="Calibri" panose="020F0502020204030204" pitchFamily="34" charset="0"/>
                <a:cs typeface="Calibri" panose="020F0502020204030204" pitchFamily="34" charset="0"/>
              </a:rPr>
              <a:t>Le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résultat</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numéro</a:t>
            </a:r>
            <a:r>
              <a:rPr lang="en-CA" sz="1800" b="0" u="none" dirty="0">
                <a:effectLst/>
                <a:latin typeface="Calibri" panose="020F0502020204030204" pitchFamily="34" charset="0"/>
                <a:ea typeface="Calibri" panose="020F0502020204030204" pitchFamily="34" charset="0"/>
                <a:cs typeface="Calibri" panose="020F0502020204030204" pitchFamily="34" charset="0"/>
              </a:rPr>
              <a:t> 1 :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Moins</a:t>
            </a:r>
            <a:r>
              <a:rPr lang="en-CA" sz="1800" b="0" u="none" dirty="0">
                <a:effectLst/>
                <a:latin typeface="Calibri" panose="020F0502020204030204" pitchFamily="34" charset="0"/>
                <a:ea typeface="Calibri" panose="020F0502020204030204" pitchFamily="34" charset="0"/>
                <a:cs typeface="Calibri" panose="020F0502020204030204" pitchFamily="34" charset="0"/>
              </a:rPr>
              <a:t> de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personnes</a:t>
            </a:r>
            <a:r>
              <a:rPr lang="en-CA" sz="1800" b="0" u="none" dirty="0">
                <a:effectLst/>
                <a:latin typeface="Calibri" panose="020F0502020204030204" pitchFamily="34" charset="0"/>
                <a:ea typeface="Calibri" panose="020F0502020204030204" pitchFamily="34" charset="0"/>
                <a:cs typeface="Calibri" panose="020F0502020204030204" pitchFamily="34" charset="0"/>
              </a:rPr>
              <a:t> qui se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retrouvent</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en</a:t>
            </a:r>
            <a:r>
              <a:rPr lang="en-CA" sz="1800" b="0" u="none" dirty="0">
                <a:effectLst/>
                <a:latin typeface="Calibri" panose="020F0502020204030204" pitchFamily="34" charset="0"/>
                <a:ea typeface="Calibri" panose="020F0502020204030204" pitchFamily="34" charset="0"/>
                <a:cs typeface="Calibri" panose="020F0502020204030204" pitchFamily="34" charset="0"/>
              </a:rPr>
              <a:t> situation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d’itinérance</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soit</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l’itinérance</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est</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réduite</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en</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général</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0"/>
              </a:spcBef>
              <a:spcAft>
                <a:spcPts val="800"/>
              </a:spcAft>
            </a:pPr>
            <a:endParaRPr lang="en-CA" sz="1800" b="0" u="none"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CA" sz="1800" b="0" u="none" dirty="0">
                <a:effectLst/>
                <a:latin typeface="Calibri" panose="020F0502020204030204" pitchFamily="34" charset="0"/>
                <a:ea typeface="Calibri" panose="020F0502020204030204" pitchFamily="34" charset="0"/>
                <a:cs typeface="Calibri" panose="020F0502020204030204" pitchFamily="34" charset="0"/>
              </a:rPr>
              <a:t>Ce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résultat</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est</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défini</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comme</a:t>
            </a:r>
            <a:r>
              <a:rPr lang="en-CA" sz="1800" b="0" u="none" dirty="0">
                <a:effectLst/>
                <a:latin typeface="Calibri" panose="020F0502020204030204" pitchFamily="34" charset="0"/>
                <a:ea typeface="Calibri" panose="020F0502020204030204" pitchFamily="34" charset="0"/>
                <a:cs typeface="Calibri" panose="020F0502020204030204" pitchFamily="34" charset="0"/>
              </a:rPr>
              <a:t> un client qui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était</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actif</a:t>
            </a:r>
            <a:r>
              <a:rPr lang="en-CA" sz="1800" b="0" u="none" dirty="0">
                <a:effectLst/>
                <a:latin typeface="Calibri" panose="020F0502020204030204" pitchFamily="34" charset="0"/>
                <a:ea typeface="Calibri" panose="020F0502020204030204" pitchFamily="34" charset="0"/>
                <a:cs typeface="Calibri" panose="020F0502020204030204" pitchFamily="34" charset="0"/>
              </a:rPr>
              <a:t> ET qui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avait</a:t>
            </a:r>
            <a:r>
              <a:rPr lang="en-CA" sz="1800" b="0" u="none" dirty="0">
                <a:effectLst/>
                <a:latin typeface="Calibri" panose="020F0502020204030204" pitchFamily="34" charset="0"/>
                <a:ea typeface="Calibri" panose="020F0502020204030204" pitchFamily="34" charset="0"/>
                <a:cs typeface="Calibri" panose="020F0502020204030204" pitchFamily="34" charset="0"/>
              </a:rPr>
              <a:t> un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Statut</a:t>
            </a:r>
            <a:r>
              <a:rPr lang="en-CA" sz="1800" b="0" u="none" dirty="0">
                <a:effectLst/>
                <a:latin typeface="Calibri" panose="020F0502020204030204" pitchFamily="34" charset="0"/>
                <a:ea typeface="Calibri" panose="020F0502020204030204" pitchFamily="34" charset="0"/>
                <a:cs typeface="Calibri" panose="020F0502020204030204" pitchFamily="34" charset="0"/>
              </a:rPr>
              <a:t> de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logement</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marqué</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comme</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étant</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itinérant</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ou</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itinérant</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chronique</a:t>
            </a:r>
            <a:r>
              <a:rPr lang="en-CA" sz="1800" b="0" u="none" dirty="0">
                <a:effectLst/>
                <a:latin typeface="Calibri" panose="020F0502020204030204" pitchFamily="34" charset="0"/>
                <a:ea typeface="Calibri" panose="020F0502020204030204" pitchFamily="34" charset="0"/>
                <a:cs typeface="Calibri" panose="020F0502020204030204" pitchFamily="34" charset="0"/>
              </a:rPr>
              <a:t>) pendant au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moins</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une</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journée</a:t>
            </a:r>
            <a:r>
              <a:rPr lang="en-CA" sz="1800" b="0" u="none" dirty="0">
                <a:effectLst/>
                <a:latin typeface="Calibri" panose="020F0502020204030204" pitchFamily="34" charset="0"/>
                <a:ea typeface="Calibri" panose="020F0502020204030204" pitchFamily="34" charset="0"/>
                <a:cs typeface="Calibri" panose="020F0502020204030204" pitchFamily="34" charset="0"/>
              </a:rPr>
              <a:t> au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cours</a:t>
            </a:r>
            <a:r>
              <a:rPr lang="en-CA" sz="1800" b="0" u="none" dirty="0">
                <a:effectLst/>
                <a:latin typeface="Calibri" panose="020F0502020204030204" pitchFamily="34" charset="0"/>
                <a:ea typeface="Calibri" panose="020F0502020204030204" pitchFamily="34" charset="0"/>
                <a:cs typeface="Calibri" panose="020F0502020204030204" pitchFamily="34" charset="0"/>
              </a:rPr>
              <a:t> de la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période</a:t>
            </a:r>
            <a:r>
              <a:rPr lang="en-CA" sz="1800" b="0" u="none" dirty="0">
                <a:effectLst/>
                <a:latin typeface="Calibri" panose="020F0502020204030204" pitchFamily="34" charset="0"/>
                <a:ea typeface="Calibri" panose="020F0502020204030204" pitchFamily="34" charset="0"/>
                <a:cs typeface="Calibri" panose="020F0502020204030204" pitchFamily="34" charset="0"/>
              </a:rPr>
              <a:t> de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déclaration</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0"/>
              </a:spcBef>
              <a:spcAft>
                <a:spcPts val="800"/>
              </a:spcAft>
            </a:pPr>
            <a:endParaRPr lang="en-CA" sz="1800" b="0" u="none"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CA" sz="1800" b="0" u="none" dirty="0" err="1">
                <a:effectLst/>
                <a:latin typeface="Calibri" panose="020F0502020204030204" pitchFamily="34" charset="0"/>
                <a:ea typeface="Calibri" panose="020F0502020204030204" pitchFamily="34" charset="0"/>
                <a:cs typeface="Calibri" panose="020F0502020204030204" pitchFamily="34" charset="0"/>
              </a:rPr>
              <a:t>Résultat</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numéro</a:t>
            </a:r>
            <a:r>
              <a:rPr lang="en-CA" sz="1800" b="0" u="none" dirty="0">
                <a:effectLst/>
                <a:latin typeface="Calibri" panose="020F0502020204030204" pitchFamily="34" charset="0"/>
                <a:ea typeface="Calibri" panose="020F0502020204030204" pitchFamily="34" charset="0"/>
                <a:cs typeface="Calibri" panose="020F0502020204030204" pitchFamily="34" charset="0"/>
              </a:rPr>
              <a:t> 2 :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Moins</a:t>
            </a:r>
            <a:r>
              <a:rPr lang="en-CA" sz="1800" b="0" u="none" dirty="0">
                <a:effectLst/>
                <a:latin typeface="Calibri" panose="020F0502020204030204" pitchFamily="34" charset="0"/>
                <a:ea typeface="Calibri" panose="020F0502020204030204" pitchFamily="34" charset="0"/>
                <a:cs typeface="Calibri" panose="020F0502020204030204" pitchFamily="34" charset="0"/>
              </a:rPr>
              <a:t> de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personnes</a:t>
            </a:r>
            <a:r>
              <a:rPr lang="en-CA" sz="1800" b="0" u="none" dirty="0">
                <a:effectLst/>
                <a:latin typeface="Calibri" panose="020F0502020204030204" pitchFamily="34" charset="0"/>
                <a:ea typeface="Calibri" panose="020F0502020204030204" pitchFamily="34" charset="0"/>
                <a:cs typeface="Calibri" panose="020F0502020204030204" pitchFamily="34" charset="0"/>
              </a:rPr>
              <a:t> qui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étaient</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nouvellement</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identifiées</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soit</a:t>
            </a:r>
            <a:r>
              <a:rPr lang="en-CA" sz="1800" b="0" u="none" dirty="0">
                <a:effectLst/>
                <a:latin typeface="Calibri" panose="020F0502020204030204" pitchFamily="34" charset="0"/>
                <a:ea typeface="Calibri" panose="020F0502020204030204" pitchFamily="34" charset="0"/>
                <a:cs typeface="Calibri" panose="020F0502020204030204" pitchFamily="34" charset="0"/>
              </a:rPr>
              <a:t> les afflux de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personnes</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en</a:t>
            </a:r>
            <a:r>
              <a:rPr lang="en-CA" sz="1800" b="0" u="none" dirty="0">
                <a:effectLst/>
                <a:latin typeface="Calibri" panose="020F0502020204030204" pitchFamily="34" charset="0"/>
                <a:ea typeface="Calibri" panose="020F0502020204030204" pitchFamily="34" charset="0"/>
                <a:cs typeface="Calibri" panose="020F0502020204030204" pitchFamily="34" charset="0"/>
              </a:rPr>
              <a:t> situation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d’itinérance</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ont</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diminué</a:t>
            </a:r>
            <a:r>
              <a:rPr lang="en-CA" sz="1800" b="0" u="none" dirty="0">
                <a:effectLst/>
                <a:latin typeface="Calibri" panose="020F0502020204030204" pitchFamily="34" charset="0"/>
                <a:ea typeface="Calibri" panose="020F0502020204030204" pitchFamily="34" charset="0"/>
                <a:cs typeface="Calibri" panose="020F0502020204030204" pitchFamily="34" charset="0"/>
              </a:rPr>
              <a:t>).</a:t>
            </a:r>
          </a:p>
          <a:p>
            <a:pPr marL="0" marR="0">
              <a:lnSpc>
                <a:spcPct val="107000"/>
              </a:lnSpc>
              <a:spcBef>
                <a:spcPts val="0"/>
              </a:spcBef>
              <a:spcAft>
                <a:spcPts val="800"/>
              </a:spcAft>
            </a:pPr>
            <a:endParaRPr lang="en-CA" sz="1800" b="0" u="none"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CA" sz="1800" b="0" u="none" dirty="0">
                <a:effectLst/>
                <a:latin typeface="Calibri" panose="020F0502020204030204" pitchFamily="34" charset="0"/>
                <a:ea typeface="Calibri" panose="020F0502020204030204" pitchFamily="34" charset="0"/>
                <a:cs typeface="Calibri" panose="020F0502020204030204" pitchFamily="34" charset="0"/>
              </a:rPr>
              <a:t>Les </a:t>
            </a:r>
            <a:r>
              <a:rPr lang="fr-CA" sz="1800" dirty="0">
                <a:effectLst/>
                <a:latin typeface="Calibri" panose="020F0502020204030204" pitchFamily="34" charset="0"/>
                <a:ea typeface="Calibri" panose="020F0502020204030204" pitchFamily="34" charset="0"/>
                <a:cs typeface="Calibri" panose="020F0502020204030204" pitchFamily="34" charset="0"/>
              </a:rPr>
              <a:t>«nouvelles entrées dans l’itinérance»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sont</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définies</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comme</a:t>
            </a:r>
            <a:r>
              <a:rPr lang="en-CA" sz="1800" b="0" u="none" dirty="0">
                <a:effectLst/>
                <a:latin typeface="Calibri" panose="020F0502020204030204" pitchFamily="34" charset="0"/>
                <a:ea typeface="Calibri" panose="020F0502020204030204" pitchFamily="34" charset="0"/>
                <a:cs typeface="Calibri" panose="020F0502020204030204" pitchFamily="34" charset="0"/>
              </a:rPr>
              <a:t> suit :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une</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personne</a:t>
            </a:r>
            <a:r>
              <a:rPr lang="en-CA" sz="1800" b="0" u="none" dirty="0">
                <a:effectLst/>
                <a:latin typeface="Calibri" panose="020F0502020204030204" pitchFamily="34" charset="0"/>
                <a:ea typeface="Calibri" panose="020F0502020204030204" pitchFamily="34" charset="0"/>
                <a:cs typeface="Calibri" panose="020F0502020204030204" pitchFamily="34" charset="0"/>
              </a:rPr>
              <a:t> qui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n’a</a:t>
            </a:r>
            <a:r>
              <a:rPr lang="en-CA" sz="1800" b="0" u="none" dirty="0">
                <a:effectLst/>
                <a:latin typeface="Calibri" panose="020F0502020204030204" pitchFamily="34" charset="0"/>
                <a:ea typeface="Calibri" panose="020F0502020204030204" pitchFamily="34" charset="0"/>
                <a:cs typeface="Calibri" panose="020F0502020204030204" pitchFamily="34" charset="0"/>
              </a:rPr>
              <a:t> pas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d’expérience</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antérieure</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d’itinérance</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avant</a:t>
            </a:r>
            <a:r>
              <a:rPr lang="en-CA" sz="1800" b="0" u="none" dirty="0">
                <a:effectLst/>
                <a:latin typeface="Calibri" panose="020F0502020204030204" pitchFamily="34" charset="0"/>
                <a:ea typeface="Calibri" panose="020F0502020204030204" pitchFamily="34" charset="0"/>
                <a:cs typeface="Calibri" panose="020F0502020204030204" pitchFamily="34" charset="0"/>
              </a:rPr>
              <a:t> son entrée pendant la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période</a:t>
            </a:r>
            <a:r>
              <a:rPr lang="en-CA" sz="1800" b="0" u="none" dirty="0">
                <a:effectLst/>
                <a:latin typeface="Calibri" panose="020F0502020204030204" pitchFamily="34" charset="0"/>
                <a:ea typeface="Calibri" panose="020F0502020204030204" pitchFamily="34" charset="0"/>
                <a:cs typeface="Calibri" panose="020F0502020204030204" pitchFamily="34" charset="0"/>
              </a:rPr>
              <a:t> de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déflation</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0"/>
              </a:spcBef>
              <a:spcAft>
                <a:spcPts val="800"/>
              </a:spcAft>
            </a:pPr>
            <a:r>
              <a:rPr lang="en-CA" sz="1800" b="0" u="none" dirty="0" err="1">
                <a:effectLst/>
                <a:latin typeface="Calibri" panose="020F0502020204030204" pitchFamily="34" charset="0"/>
                <a:ea typeface="Calibri" panose="020F0502020204030204" pitchFamily="34" charset="0"/>
                <a:cs typeface="Calibri" panose="020F0502020204030204" pitchFamily="34" charset="0"/>
              </a:rPr>
              <a:t>Cela</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signifie</a:t>
            </a:r>
            <a:r>
              <a:rPr lang="en-CA" sz="1800" b="0" u="none" dirty="0">
                <a:effectLst/>
                <a:latin typeface="Calibri" panose="020F0502020204030204" pitchFamily="34" charset="0"/>
                <a:ea typeface="Calibri" panose="020F0502020204030204" pitchFamily="34" charset="0"/>
                <a:cs typeface="Calibri" panose="020F0502020204030204" pitchFamily="34" charset="0"/>
              </a:rPr>
              <a:t> que la première date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selon</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laquelle</a:t>
            </a:r>
            <a:r>
              <a:rPr lang="en-CA" sz="1800" b="0" u="none" dirty="0">
                <a:effectLst/>
                <a:latin typeface="Calibri" panose="020F0502020204030204" pitchFamily="34" charset="0"/>
                <a:ea typeface="Calibri" panose="020F0502020204030204" pitchFamily="34" charset="0"/>
                <a:cs typeface="Calibri" panose="020F0502020204030204" pitchFamily="34" charset="0"/>
              </a:rPr>
              <a:t> le client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était</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actif</a:t>
            </a:r>
            <a:r>
              <a:rPr lang="en-CA" sz="1800" b="0" u="none" dirty="0">
                <a:effectLst/>
                <a:latin typeface="Calibri" panose="020F0502020204030204" pitchFamily="34" charset="0"/>
                <a:ea typeface="Calibri" panose="020F0502020204030204" pitchFamily="34" charset="0"/>
                <a:cs typeface="Calibri" panose="020F0502020204030204" pitchFamily="34" charset="0"/>
              </a:rPr>
              <a:t> et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en</a:t>
            </a:r>
            <a:r>
              <a:rPr lang="en-CA" sz="1800" b="0" u="none" dirty="0">
                <a:effectLst/>
                <a:latin typeface="Calibri" panose="020F0502020204030204" pitchFamily="34" charset="0"/>
                <a:ea typeface="Calibri" panose="020F0502020204030204" pitchFamily="34" charset="0"/>
                <a:cs typeface="Calibri" panose="020F0502020204030204" pitchFamily="34" charset="0"/>
              </a:rPr>
              <a:t> situation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d’itinérance</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ou</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en</a:t>
            </a:r>
            <a:r>
              <a:rPr lang="en-CA" sz="1800" b="0" u="none" dirty="0">
                <a:effectLst/>
                <a:latin typeface="Calibri" panose="020F0502020204030204" pitchFamily="34" charset="0"/>
                <a:ea typeface="Calibri" panose="020F0502020204030204" pitchFamily="34" charset="0"/>
                <a:cs typeface="Calibri" panose="020F0502020204030204" pitchFamily="34" charset="0"/>
              </a:rPr>
              <a:t> situation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d’itinérance</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r>
              <a:rPr lang="en-CA" sz="1800" b="0" u="none" dirty="0" err="1">
                <a:effectLst/>
                <a:latin typeface="Calibri" panose="020F0502020204030204" pitchFamily="34" charset="0"/>
                <a:ea typeface="Calibri" panose="020F0502020204030204" pitchFamily="34" charset="0"/>
                <a:cs typeface="Calibri" panose="020F0502020204030204" pitchFamily="34" charset="0"/>
              </a:rPr>
              <a:t>chronique</a:t>
            </a:r>
            <a:r>
              <a:rPr lang="en-CA" sz="1800" b="0" u="none" dirty="0">
                <a:effectLst/>
                <a:latin typeface="Calibri" panose="020F0502020204030204" pitchFamily="34" charset="0"/>
                <a:ea typeface="Calibri" panose="020F0502020204030204" pitchFamily="34" charset="0"/>
                <a:cs typeface="Calibri" panose="020F0502020204030204" pitchFamily="34" charset="0"/>
              </a:rPr>
              <a:t>. </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5176B890-8CE0-450B-8AF2-EEBE27D71946}" type="slidenum">
              <a:rPr lang="en-US" altLang="en-US" smtClean="0"/>
              <a:pPr>
                <a:defRPr/>
              </a:pPr>
              <a:t>9</a:t>
            </a:fld>
            <a:endParaRPr lang="en-US" altLang="en-US"/>
          </a:p>
        </p:txBody>
      </p:sp>
    </p:spTree>
    <p:extLst>
      <p:ext uri="{BB962C8B-B14F-4D97-AF65-F5344CB8AC3E}">
        <p14:creationId xmlns:p14="http://schemas.microsoft.com/office/powerpoint/2010/main" val="3356420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half image">
    <p:spTree>
      <p:nvGrpSpPr>
        <p:cNvPr id="1" name=""/>
        <p:cNvGrpSpPr/>
        <p:nvPr/>
      </p:nvGrpSpPr>
      <p:grpSpPr>
        <a:xfrm>
          <a:off x="0" y="0"/>
          <a:ext cx="0" cy="0"/>
          <a:chOff x="0" y="0"/>
          <a:chExt cx="0" cy="0"/>
        </a:xfrm>
      </p:grpSpPr>
      <p:sp>
        <p:nvSpPr>
          <p:cNvPr id="5" name="Rectangle 4"/>
          <p:cNvSpPr/>
          <p:nvPr userDrawn="1"/>
        </p:nvSpPr>
        <p:spPr>
          <a:xfrm>
            <a:off x="0" y="0"/>
            <a:ext cx="9144000" cy="68119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a:p>
        </p:txBody>
      </p:sp>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544513"/>
            <a:ext cx="8154988"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canda-wordmark.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523163" y="6345238"/>
            <a:ext cx="1198562"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pic>
        <p:nvPicPr>
          <p:cNvPr id="9" name="Picture 7"/>
          <p:cNvPicPr>
            <a:picLocks/>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0063" y="3232150"/>
            <a:ext cx="3827462"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FS-NCR-400\Restricted\PC-PC\COMMS\E-COMMS\RESOURCE\STANDARDS\FIP\GRAPHICS\Infrastructure Signature\059-65.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57200" y="206375"/>
            <a:ext cx="1306513"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p:cNvSpPr>
            <a:spLocks noGrp="1"/>
          </p:cNvSpPr>
          <p:nvPr>
            <p:ph idx="11"/>
          </p:nvPr>
        </p:nvSpPr>
        <p:spPr>
          <a:xfrm>
            <a:off x="4694296" y="753534"/>
            <a:ext cx="3992504" cy="5436540"/>
          </a:xfrm>
        </p:spPr>
        <p:txBody>
          <a:bodyPr/>
          <a:lstStyle>
            <a:lvl1pPr marL="0" indent="0">
              <a:buNone/>
              <a:defRPr>
                <a:latin typeface="Century Gothic" pitchFamily="34" charset="0"/>
              </a:defRPr>
            </a:lvl1pPr>
          </a:lstStyle>
          <a:p>
            <a:pPr lvl="0"/>
            <a:endParaRPr lang="en-US"/>
          </a:p>
        </p:txBody>
      </p:sp>
      <p:sp>
        <p:nvSpPr>
          <p:cNvPr id="2" name="Title 1"/>
          <p:cNvSpPr>
            <a:spLocks noGrp="1"/>
          </p:cNvSpPr>
          <p:nvPr>
            <p:ph type="ctrTitle"/>
          </p:nvPr>
        </p:nvSpPr>
        <p:spPr>
          <a:xfrm>
            <a:off x="487969" y="753535"/>
            <a:ext cx="3792400" cy="2376252"/>
          </a:xfrm>
        </p:spPr>
        <p:txBody>
          <a:bodyPr>
            <a:normAutofit/>
          </a:bodyPr>
          <a:lstStyle>
            <a:lvl1pPr algn="l">
              <a:defRPr sz="4000" b="0" i="0">
                <a:solidFill>
                  <a:srgbClr val="BA2E34"/>
                </a:solidFill>
                <a:latin typeface="Century Gothic" pitchFamily="34" charset="0"/>
                <a:cs typeface="Century Gothic" pitchFamily="34" charset="0"/>
              </a:defRPr>
            </a:lvl1pPr>
          </a:lstStyle>
          <a:p>
            <a:r>
              <a:rPr lang="en-US"/>
              <a:t>Click to edit Master title style</a:t>
            </a:r>
          </a:p>
        </p:txBody>
      </p:sp>
      <p:sp>
        <p:nvSpPr>
          <p:cNvPr id="3" name="Subtitle 2"/>
          <p:cNvSpPr>
            <a:spLocks noGrp="1"/>
          </p:cNvSpPr>
          <p:nvPr>
            <p:ph type="subTitle" idx="1"/>
          </p:nvPr>
        </p:nvSpPr>
        <p:spPr>
          <a:xfrm>
            <a:off x="487968" y="3336749"/>
            <a:ext cx="3792401" cy="1752600"/>
          </a:xfrm>
        </p:spPr>
        <p:txBody>
          <a:bodyPr>
            <a:normAutofit/>
          </a:bodyPr>
          <a:lstStyle>
            <a:lvl1pPr marL="0" indent="0" algn="l">
              <a:buNone/>
              <a:defRPr sz="2400" b="0" i="0" baseline="0">
                <a:solidFill>
                  <a:srgbClr val="595959"/>
                </a:solidFill>
                <a:latin typeface="Century Gothic" pitchFamily="34" charset="0"/>
                <a:cs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12" name="Slide Number Placeholder 5"/>
          <p:cNvSpPr>
            <a:spLocks noGrp="1"/>
          </p:cNvSpPr>
          <p:nvPr>
            <p:ph type="sldNum" sz="quarter" idx="12"/>
          </p:nvPr>
        </p:nvSpPr>
        <p:spPr/>
        <p:txBody>
          <a:bodyPr/>
          <a:lstStyle>
            <a:lvl1pPr>
              <a:defRPr/>
            </a:lvl1pPr>
          </a:lstStyle>
          <a:p>
            <a:pPr>
              <a:defRPr/>
            </a:pPr>
            <a:fld id="{8532CD65-63EF-46DE-BBF5-F97C75F712C7}" type="slidenum">
              <a:rPr lang="en-US" altLang="en-US"/>
              <a:pPr>
                <a:defRPr/>
              </a:pPr>
              <a:t>‹#›</a:t>
            </a:fld>
            <a:endParaRPr lang="en-US" altLang="en-US"/>
          </a:p>
        </p:txBody>
      </p:sp>
    </p:spTree>
    <p:extLst>
      <p:ext uri="{BB962C8B-B14F-4D97-AF65-F5344CB8AC3E}">
        <p14:creationId xmlns:p14="http://schemas.microsoft.com/office/powerpoint/2010/main" val="2583484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descr="maple_leaf.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18200" y="2697163"/>
            <a:ext cx="3211513"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BA2E34"/>
                </a:solidFill>
              </a:defRPr>
            </a:lvl1pPr>
          </a:lstStyle>
          <a:p>
            <a:r>
              <a:rPr lang="en-CA"/>
              <a:t>Click to edit Master title style</a:t>
            </a:r>
            <a:endParaRPr lang="en-US"/>
          </a:p>
        </p:txBody>
      </p:sp>
      <p:sp>
        <p:nvSpPr>
          <p:cNvPr id="5" name="Slide Number Placeholder 5"/>
          <p:cNvSpPr>
            <a:spLocks noGrp="1"/>
          </p:cNvSpPr>
          <p:nvPr>
            <p:ph type="sldNum" sz="quarter" idx="10"/>
          </p:nvPr>
        </p:nvSpPr>
        <p:spPr/>
        <p:txBody>
          <a:bodyPr/>
          <a:lstStyle>
            <a:lvl1pPr>
              <a:defRPr/>
            </a:lvl1pPr>
          </a:lstStyle>
          <a:p>
            <a:pPr>
              <a:defRPr/>
            </a:pPr>
            <a:fld id="{C758774F-4179-42F7-AF48-A9D8F2CF1E92}" type="slidenum">
              <a:rPr lang="en-US" altLang="en-US"/>
              <a:pPr>
                <a:defRPr/>
              </a:pPr>
              <a:t>‹#›</a:t>
            </a:fld>
            <a:endParaRPr lang="en-US" altLang="en-US"/>
          </a:p>
        </p:txBody>
      </p:sp>
    </p:spTree>
    <p:extLst>
      <p:ext uri="{BB962C8B-B14F-4D97-AF65-F5344CB8AC3E}">
        <p14:creationId xmlns:p14="http://schemas.microsoft.com/office/powerpoint/2010/main" val="586342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7" descr="maple_leaf.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18200" y="2697163"/>
            <a:ext cx="3211513"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4" name="Slide Number Placeholder 5"/>
          <p:cNvSpPr>
            <a:spLocks noGrp="1"/>
          </p:cNvSpPr>
          <p:nvPr>
            <p:ph type="sldNum" sz="quarter" idx="10"/>
          </p:nvPr>
        </p:nvSpPr>
        <p:spPr/>
        <p:txBody>
          <a:bodyPr/>
          <a:lstStyle>
            <a:lvl1pPr>
              <a:defRPr/>
            </a:lvl1pPr>
          </a:lstStyle>
          <a:p>
            <a:pPr>
              <a:defRPr/>
            </a:pPr>
            <a:fld id="{CA3AC306-1C04-4DF3-90B1-3B38FD28E6A8}" type="slidenum">
              <a:rPr lang="en-US" altLang="en-US"/>
              <a:pPr>
                <a:defRPr/>
              </a:pPr>
              <a:t>‹#›</a:t>
            </a:fld>
            <a:endParaRPr lang="en-US" altLang="en-US"/>
          </a:p>
        </p:txBody>
      </p:sp>
    </p:spTree>
    <p:extLst>
      <p:ext uri="{BB962C8B-B14F-4D97-AF65-F5344CB8AC3E}">
        <p14:creationId xmlns:p14="http://schemas.microsoft.com/office/powerpoint/2010/main" val="223613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maple_leaf.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18200" y="2697163"/>
            <a:ext cx="3211513"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273050"/>
            <a:ext cx="3008313" cy="1162050"/>
          </a:xfrm>
        </p:spPr>
        <p:txBody>
          <a:bodyPr/>
          <a:lstStyle>
            <a:lvl1pPr algn="l">
              <a:defRPr sz="2000" b="0">
                <a:solidFill>
                  <a:srgbClr val="BA2E34"/>
                </a:solidFill>
              </a:defRPr>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buClr>
                <a:srgbClr val="BA2E34"/>
              </a:buClr>
              <a:defRPr sz="2600"/>
            </a:lvl1pPr>
            <a:lvl2pPr>
              <a:buClr>
                <a:srgbClr val="BA2E34"/>
              </a:buClr>
              <a:defRPr sz="2400"/>
            </a:lvl2pPr>
            <a:lvl3pPr>
              <a:buClr>
                <a:srgbClr val="BA2E34"/>
              </a:buClr>
              <a:defRPr sz="2200"/>
            </a:lvl3pPr>
            <a:lvl4pPr>
              <a:buClr>
                <a:srgbClr val="BA2E34"/>
              </a:buClr>
              <a:defRPr sz="2000"/>
            </a:lvl4pPr>
            <a:lvl5pPr>
              <a:buClr>
                <a:srgbClr val="BA2E34"/>
              </a:buClr>
              <a:defRPr sz="18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7" name="Slide Number Placeholder 5"/>
          <p:cNvSpPr>
            <a:spLocks noGrp="1"/>
          </p:cNvSpPr>
          <p:nvPr>
            <p:ph type="sldNum" sz="quarter" idx="10"/>
          </p:nvPr>
        </p:nvSpPr>
        <p:spPr/>
        <p:txBody>
          <a:bodyPr/>
          <a:lstStyle>
            <a:lvl1pPr>
              <a:defRPr/>
            </a:lvl1pPr>
          </a:lstStyle>
          <a:p>
            <a:pPr>
              <a:defRPr/>
            </a:pPr>
            <a:fld id="{44A55689-28FD-4DFF-8B9B-5BB0764C9ED3}" type="slidenum">
              <a:rPr lang="en-US" altLang="en-US"/>
              <a:pPr>
                <a:defRPr/>
              </a:pPr>
              <a:t>‹#›</a:t>
            </a:fld>
            <a:endParaRPr lang="en-US" altLang="en-US"/>
          </a:p>
        </p:txBody>
      </p:sp>
    </p:spTree>
    <p:extLst>
      <p:ext uri="{BB962C8B-B14F-4D97-AF65-F5344CB8AC3E}">
        <p14:creationId xmlns:p14="http://schemas.microsoft.com/office/powerpoint/2010/main" val="2459511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cxnSp>
        <p:nvCxnSpPr>
          <p:cNvPr id="5" name="Straight Connector 4"/>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792288" y="4800600"/>
            <a:ext cx="5486400" cy="566738"/>
          </a:xfrm>
        </p:spPr>
        <p:txBody>
          <a:bodyPr/>
          <a:lstStyle>
            <a:lvl1pPr algn="l">
              <a:defRPr sz="2000" b="0">
                <a:solidFill>
                  <a:srgbClr val="595959"/>
                </a:solidFill>
              </a:defRPr>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solidFill>
                  <a:srgbClr val="595959"/>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59595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6" name="Slide Number Placeholder 5"/>
          <p:cNvSpPr>
            <a:spLocks noGrp="1"/>
          </p:cNvSpPr>
          <p:nvPr>
            <p:ph type="sldNum" sz="quarter" idx="10"/>
          </p:nvPr>
        </p:nvSpPr>
        <p:spPr/>
        <p:txBody>
          <a:bodyPr/>
          <a:lstStyle>
            <a:lvl1pPr>
              <a:defRPr/>
            </a:lvl1pPr>
          </a:lstStyle>
          <a:p>
            <a:pPr>
              <a:defRPr/>
            </a:pPr>
            <a:fld id="{5DF9BF8A-1866-448A-A4A1-C850E95E8D67}" type="slidenum">
              <a:rPr lang="en-US" altLang="en-US"/>
              <a:pPr>
                <a:defRPr/>
              </a:pPr>
              <a:t>‹#›</a:t>
            </a:fld>
            <a:endParaRPr lang="en-US" altLang="en-US"/>
          </a:p>
        </p:txBody>
      </p:sp>
    </p:spTree>
    <p:extLst>
      <p:ext uri="{BB962C8B-B14F-4D97-AF65-F5344CB8AC3E}">
        <p14:creationId xmlns:p14="http://schemas.microsoft.com/office/powerpoint/2010/main" val="1047681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BA2E34"/>
                </a:solidFill>
              </a:defRPr>
            </a:lvl1p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lvl1pPr>
              <a:buClr>
                <a:srgbClr val="BA2E34"/>
              </a:buClr>
              <a:defRPr/>
            </a:lvl1pPr>
            <a:lvl2pPr>
              <a:buClr>
                <a:srgbClr val="BA2E34"/>
              </a:buClr>
              <a:defRPr/>
            </a:lvl2pPr>
            <a:lvl3pPr>
              <a:buClr>
                <a:srgbClr val="BA2E34"/>
              </a:buClr>
              <a:defRPr/>
            </a:lvl3pPr>
            <a:lvl4pPr>
              <a:buClr>
                <a:srgbClr val="BA2E34"/>
              </a:buClr>
              <a:defRPr/>
            </a:lvl4pPr>
            <a:lvl5pPr>
              <a:buClr>
                <a:srgbClr val="BA2E34"/>
              </a:buCl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56784954-CF85-420F-97E2-31F021F9909F}" type="slidenum">
              <a:rPr lang="en-US" altLang="en-US"/>
              <a:pPr>
                <a:defRPr/>
              </a:pPr>
              <a:t>‹#›</a:t>
            </a:fld>
            <a:endParaRPr lang="en-US" altLang="en-US"/>
          </a:p>
        </p:txBody>
      </p:sp>
    </p:spTree>
    <p:extLst>
      <p:ext uri="{BB962C8B-B14F-4D97-AF65-F5344CB8AC3E}">
        <p14:creationId xmlns:p14="http://schemas.microsoft.com/office/powerpoint/2010/main" val="36609691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cxnSp>
        <p:nvCxnSpPr>
          <p:cNvPr id="3" name="Straight Connector 2"/>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BA2E34"/>
                </a:solidFill>
              </a:defRPr>
            </a:lvl1pPr>
          </a:lstStyle>
          <a:p>
            <a:r>
              <a:rPr lang="en-US"/>
              <a:t>Click to edit Master title style</a:t>
            </a:r>
            <a:endParaRPr lang="en-CA"/>
          </a:p>
        </p:txBody>
      </p:sp>
      <p:sp>
        <p:nvSpPr>
          <p:cNvPr id="4" name="Slide Number Placeholder 2"/>
          <p:cNvSpPr>
            <a:spLocks noGrp="1"/>
          </p:cNvSpPr>
          <p:nvPr>
            <p:ph type="sldNum" sz="quarter" idx="10"/>
          </p:nvPr>
        </p:nvSpPr>
        <p:spPr/>
        <p:txBody>
          <a:bodyPr/>
          <a:lstStyle>
            <a:lvl1pPr>
              <a:defRPr/>
            </a:lvl1pPr>
          </a:lstStyle>
          <a:p>
            <a:pPr>
              <a:defRPr/>
            </a:pPr>
            <a:fld id="{7A8AAD99-BA66-4F6A-AB7E-60899851B859}" type="slidenum">
              <a:rPr lang="en-US" altLang="en-US"/>
              <a:pPr>
                <a:defRPr/>
              </a:pPr>
              <a:t>‹#›</a:t>
            </a:fld>
            <a:endParaRPr lang="en-US" altLang="en-US"/>
          </a:p>
        </p:txBody>
      </p:sp>
    </p:spTree>
    <p:extLst>
      <p:ext uri="{BB962C8B-B14F-4D97-AF65-F5344CB8AC3E}">
        <p14:creationId xmlns:p14="http://schemas.microsoft.com/office/powerpoint/2010/main" val="17039670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pic>
        <p:nvPicPr>
          <p:cNvPr id="7" name="Picture 7" descr="maple_leaf.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18200" y="2697163"/>
            <a:ext cx="3211513"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BA2E34"/>
                </a:solidFill>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buClr>
                <a:srgbClr val="BA2E34"/>
              </a:buClr>
              <a:defRPr sz="2400"/>
            </a:lvl1pPr>
            <a:lvl2pPr>
              <a:buClr>
                <a:srgbClr val="BA2E34"/>
              </a:buClr>
              <a:defRPr sz="2000"/>
            </a:lvl2pPr>
            <a:lvl3pPr>
              <a:buClr>
                <a:srgbClr val="BA2E34"/>
              </a:buClr>
              <a:defRPr sz="1800"/>
            </a:lvl3pPr>
            <a:lvl4pPr>
              <a:buClr>
                <a:srgbClr val="BA2E34"/>
              </a:buClr>
              <a:defRPr sz="1600"/>
            </a:lvl4pPr>
            <a:lvl5pPr>
              <a:buClr>
                <a:srgbClr val="BA2E34"/>
              </a:buCl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buClr>
                <a:srgbClr val="BA2E34"/>
              </a:buClr>
              <a:defRPr sz="2400"/>
            </a:lvl1pPr>
            <a:lvl2pPr>
              <a:buClr>
                <a:srgbClr val="BA2E34"/>
              </a:buClr>
              <a:defRPr sz="2000"/>
            </a:lvl2pPr>
            <a:lvl3pPr>
              <a:buClr>
                <a:srgbClr val="BA2E34"/>
              </a:buClr>
              <a:defRPr sz="1800"/>
            </a:lvl3pPr>
            <a:lvl4pPr>
              <a:buClr>
                <a:srgbClr val="BA2E34"/>
              </a:buClr>
              <a:defRPr sz="1600"/>
            </a:lvl4pPr>
            <a:lvl5pPr>
              <a:buClr>
                <a:srgbClr val="BA2E34"/>
              </a:buCl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9" name="Slide Number Placeholder 5"/>
          <p:cNvSpPr>
            <a:spLocks noGrp="1"/>
          </p:cNvSpPr>
          <p:nvPr>
            <p:ph type="sldNum" sz="quarter" idx="10"/>
          </p:nvPr>
        </p:nvSpPr>
        <p:spPr/>
        <p:txBody>
          <a:bodyPr/>
          <a:lstStyle>
            <a:lvl1pPr>
              <a:defRPr/>
            </a:lvl1pPr>
          </a:lstStyle>
          <a:p>
            <a:pPr>
              <a:defRPr/>
            </a:pPr>
            <a:fld id="{3EA517B4-8100-4E13-901B-DE5A2B24B41E}" type="slidenum">
              <a:rPr lang="en-US" altLang="en-US"/>
              <a:pPr>
                <a:defRPr/>
              </a:pPr>
              <a:t>‹#›</a:t>
            </a:fld>
            <a:endParaRPr lang="en-US" altLang="en-US"/>
          </a:p>
        </p:txBody>
      </p:sp>
    </p:spTree>
    <p:extLst>
      <p:ext uri="{BB962C8B-B14F-4D97-AF65-F5344CB8AC3E}">
        <p14:creationId xmlns:p14="http://schemas.microsoft.com/office/powerpoint/2010/main" val="16486153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pic>
        <p:nvPicPr>
          <p:cNvPr id="2" name="Picture 7" descr="maple_leaf.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18200" y="2697163"/>
            <a:ext cx="3211513"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a:p>
        </p:txBody>
      </p:sp>
      <p:pic>
        <p:nvPicPr>
          <p:cNvPr id="4" name="Picture 2" descr="S:\CMB_NEW\0400-Comms Svcs\480 - Publishing and Production\! IC brand TEMPLATES\FIPs\canada_2color.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128838" y="2689225"/>
            <a:ext cx="4886325"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282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maple_leaf.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18200" y="2697163"/>
            <a:ext cx="3211513"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a:defRPr sz="3600" b="0" i="0">
                <a:solidFill>
                  <a:srgbClr val="BA2E34"/>
                </a:solidFill>
                <a:latin typeface="Century Gothic" pitchFamily="34" charset="0"/>
                <a:cs typeface="Century Gothic" pitchFamily="34" charset="0"/>
              </a:defRPr>
            </a:lvl1pPr>
          </a:lstStyle>
          <a:p>
            <a:r>
              <a:rPr lang="en-CA"/>
              <a:t>Click to edit Master title style</a:t>
            </a:r>
            <a:endParaRPr lang="en-US"/>
          </a:p>
        </p:txBody>
      </p:sp>
      <p:sp>
        <p:nvSpPr>
          <p:cNvPr id="3" name="Content Placeholder 2"/>
          <p:cNvSpPr>
            <a:spLocks noGrp="1"/>
          </p:cNvSpPr>
          <p:nvPr>
            <p:ph idx="1"/>
          </p:nvPr>
        </p:nvSpPr>
        <p:spPr/>
        <p:txBody>
          <a:bodyPr/>
          <a:lstStyle>
            <a:lvl1pPr marL="342900" indent="-342900">
              <a:buClr>
                <a:srgbClr val="BA2E34"/>
              </a:buClr>
              <a:buFont typeface="Arial"/>
              <a:buChar char="•"/>
              <a:defRPr sz="2600" b="0" i="0">
                <a:solidFill>
                  <a:srgbClr val="595959"/>
                </a:solidFill>
                <a:latin typeface="Century Gothic" pitchFamily="34" charset="0"/>
                <a:cs typeface="Century Gothic" pitchFamily="34" charset="0"/>
              </a:defRPr>
            </a:lvl1pPr>
            <a:lvl2pPr marL="742950" indent="-285750">
              <a:buClr>
                <a:srgbClr val="BA2E34"/>
              </a:buClr>
              <a:buFont typeface="Arial"/>
              <a:buChar char="•"/>
              <a:defRPr sz="2400" b="0" i="0">
                <a:solidFill>
                  <a:srgbClr val="595959"/>
                </a:solidFill>
                <a:latin typeface="Century Gothic" pitchFamily="34" charset="0"/>
                <a:cs typeface="Century Gothic" pitchFamily="34" charset="0"/>
              </a:defRPr>
            </a:lvl2pPr>
            <a:lvl3pPr marL="1143000" indent="-228600">
              <a:buClr>
                <a:srgbClr val="BA2E34"/>
              </a:buClr>
              <a:buFont typeface="Arial"/>
              <a:buChar char="•"/>
              <a:defRPr sz="2200" b="0" i="0">
                <a:solidFill>
                  <a:srgbClr val="595959"/>
                </a:solidFill>
                <a:latin typeface="Century Gothic" pitchFamily="34" charset="0"/>
                <a:cs typeface="Century Gothic" pitchFamily="34" charset="0"/>
              </a:defRPr>
            </a:lvl3pPr>
            <a:lvl4pPr marL="1600200" indent="-228600">
              <a:buClr>
                <a:srgbClr val="BA2E34"/>
              </a:buClr>
              <a:buFont typeface="Arial"/>
              <a:buChar char="•"/>
              <a:defRPr sz="2000" b="0" i="0">
                <a:solidFill>
                  <a:srgbClr val="595959"/>
                </a:solidFill>
                <a:latin typeface="Century Gothic" pitchFamily="34" charset="0"/>
                <a:cs typeface="Century Gothic" pitchFamily="34" charset="0"/>
              </a:defRPr>
            </a:lvl4pPr>
            <a:lvl5pPr marL="2057400" indent="-228600">
              <a:buClr>
                <a:srgbClr val="BA2E34"/>
              </a:buClr>
              <a:buFont typeface="Arial"/>
              <a:buChar char="•"/>
              <a:defRPr sz="1800" b="0" i="0">
                <a:solidFill>
                  <a:srgbClr val="595959"/>
                </a:solidFill>
                <a:latin typeface="Century Gothic" pitchFamily="34" charset="0"/>
                <a:cs typeface="Century Gothic" pitchFamily="34" charset="0"/>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Slide Number Placeholder 5"/>
          <p:cNvSpPr>
            <a:spLocks noGrp="1"/>
          </p:cNvSpPr>
          <p:nvPr>
            <p:ph type="sldNum" sz="quarter" idx="10"/>
          </p:nvPr>
        </p:nvSpPr>
        <p:spPr/>
        <p:txBody>
          <a:bodyPr/>
          <a:lstStyle>
            <a:lvl1pPr>
              <a:defRPr/>
            </a:lvl1pPr>
          </a:lstStyle>
          <a:p>
            <a:pPr>
              <a:defRPr/>
            </a:pPr>
            <a:fld id="{3912AD07-733B-4EA3-86B5-C3CE92A81725}" type="slidenum">
              <a:rPr lang="en-US" altLang="en-US"/>
              <a:pPr>
                <a:defRPr/>
              </a:pPr>
              <a:t>‹#›</a:t>
            </a:fld>
            <a:endParaRPr lang="en-US" altLang="en-US"/>
          </a:p>
        </p:txBody>
      </p:sp>
    </p:spTree>
    <p:extLst>
      <p:ext uri="{BB962C8B-B14F-4D97-AF65-F5344CB8AC3E}">
        <p14:creationId xmlns:p14="http://schemas.microsoft.com/office/powerpoint/2010/main" val="3215388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full image">
    <p:spTree>
      <p:nvGrpSpPr>
        <p:cNvPr id="1" name=""/>
        <p:cNvGrpSpPr/>
        <p:nvPr/>
      </p:nvGrpSpPr>
      <p:grpSpPr>
        <a:xfrm>
          <a:off x="0" y="0"/>
          <a:ext cx="0" cy="0"/>
          <a:chOff x="0" y="0"/>
          <a:chExt cx="0" cy="0"/>
        </a:xfrm>
      </p:grpSpPr>
      <p:sp>
        <p:nvSpPr>
          <p:cNvPr id="4" name="Rectangle 3"/>
          <p:cNvSpPr/>
          <p:nvPr userDrawn="1"/>
        </p:nvSpPr>
        <p:spPr>
          <a:xfrm>
            <a:off x="0" y="0"/>
            <a:ext cx="9144000" cy="681196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a:p>
        </p:txBody>
      </p:sp>
      <p:pic>
        <p:nvPicPr>
          <p:cNvPr id="5" name="Picture 9" descr="canda-wordmar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23163" y="6294438"/>
            <a:ext cx="1198562"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66738" y="4424363"/>
            <a:ext cx="7307262"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 y="544513"/>
            <a:ext cx="8154988"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FS-NCR-400\Restricted\PC-PC\COMMS\E-COMMS\RESOURCE\STANDARDS\FIP\GRAPHICS\Infrastructure Signature\059-65.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57200" y="206375"/>
            <a:ext cx="1306513"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68867" y="1941161"/>
            <a:ext cx="7112000" cy="2376252"/>
          </a:xfrm>
        </p:spPr>
        <p:txBody>
          <a:bodyPr>
            <a:normAutofit/>
          </a:bodyPr>
          <a:lstStyle>
            <a:lvl1pPr algn="l">
              <a:defRPr sz="4000" b="0" i="0">
                <a:solidFill>
                  <a:srgbClr val="BA2E34"/>
                </a:solidFill>
                <a:latin typeface="Century Gothic" pitchFamily="34" charset="0"/>
                <a:cs typeface="Century Gothic" pitchFamily="34" charset="0"/>
              </a:defRPr>
            </a:lvl1pPr>
          </a:lstStyle>
          <a:p>
            <a:r>
              <a:rPr lang="en-US"/>
              <a:t>Click to edit Master title style</a:t>
            </a:r>
          </a:p>
        </p:txBody>
      </p:sp>
      <p:sp>
        <p:nvSpPr>
          <p:cNvPr id="3" name="Subtitle 2"/>
          <p:cNvSpPr>
            <a:spLocks noGrp="1"/>
          </p:cNvSpPr>
          <p:nvPr>
            <p:ph type="subTitle" idx="1"/>
          </p:nvPr>
        </p:nvSpPr>
        <p:spPr>
          <a:xfrm>
            <a:off x="668866" y="4524375"/>
            <a:ext cx="7112001" cy="1752600"/>
          </a:xfrm>
        </p:spPr>
        <p:txBody>
          <a:bodyPr>
            <a:normAutofit/>
          </a:bodyPr>
          <a:lstStyle>
            <a:lvl1pPr marL="0" indent="0" algn="l">
              <a:buNone/>
              <a:defRPr sz="2400" b="0" i="0">
                <a:solidFill>
                  <a:srgbClr val="595959"/>
                </a:solidFill>
                <a:latin typeface="Century Gothic" pitchFamily="34" charset="0"/>
                <a:cs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9" name="Slide Number Placeholder 5"/>
          <p:cNvSpPr>
            <a:spLocks noGrp="1"/>
          </p:cNvSpPr>
          <p:nvPr>
            <p:ph type="sldNum" sz="quarter" idx="10"/>
          </p:nvPr>
        </p:nvSpPr>
        <p:spPr/>
        <p:txBody>
          <a:bodyPr/>
          <a:lstStyle>
            <a:lvl1pPr>
              <a:defRPr/>
            </a:lvl1pPr>
          </a:lstStyle>
          <a:p>
            <a:pPr>
              <a:defRPr/>
            </a:pPr>
            <a:fld id="{98866DC0-3485-4FE6-B7F8-236793ECA51D}" type="slidenum">
              <a:rPr lang="en-US" altLang="en-US"/>
              <a:pPr>
                <a:defRPr/>
              </a:pPr>
              <a:t>‹#›</a:t>
            </a:fld>
            <a:endParaRPr lang="en-US" altLang="en-US"/>
          </a:p>
        </p:txBody>
      </p:sp>
    </p:spTree>
    <p:extLst>
      <p:ext uri="{BB962C8B-B14F-4D97-AF65-F5344CB8AC3E}">
        <p14:creationId xmlns:p14="http://schemas.microsoft.com/office/powerpoint/2010/main" val="1179140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7" descr="maple_leaf.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18200" y="2697163"/>
            <a:ext cx="3211513"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722313" y="4406900"/>
            <a:ext cx="7772400" cy="1362075"/>
          </a:xfrm>
        </p:spPr>
        <p:txBody>
          <a:bodyPr anchor="t"/>
          <a:lstStyle>
            <a:lvl1pPr algn="l">
              <a:defRPr sz="4000" b="0" cap="all">
                <a:solidFill>
                  <a:srgbClr val="BA2E34"/>
                </a:solidFill>
                <a:latin typeface="Century Gothic" pitchFamily="34" charset="0"/>
              </a:defRPr>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95959"/>
                </a:solidFill>
                <a:latin typeface="Century Gothic"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6" name="Slide Number Placeholder 5"/>
          <p:cNvSpPr>
            <a:spLocks noGrp="1"/>
          </p:cNvSpPr>
          <p:nvPr>
            <p:ph type="sldNum" sz="quarter" idx="10"/>
          </p:nvPr>
        </p:nvSpPr>
        <p:spPr/>
        <p:txBody>
          <a:bodyPr/>
          <a:lstStyle>
            <a:lvl1pPr>
              <a:defRPr/>
            </a:lvl1pPr>
          </a:lstStyle>
          <a:p>
            <a:pPr>
              <a:defRPr/>
            </a:pPr>
            <a:fld id="{82057950-78FE-4A3E-A85C-17B89F291374}" type="slidenum">
              <a:rPr lang="en-US" altLang="en-US"/>
              <a:pPr>
                <a:defRPr/>
              </a:pPr>
              <a:t>‹#›</a:t>
            </a:fld>
            <a:endParaRPr lang="en-US" altLang="en-US"/>
          </a:p>
        </p:txBody>
      </p:sp>
    </p:spTree>
    <p:extLst>
      <p:ext uri="{BB962C8B-B14F-4D97-AF65-F5344CB8AC3E}">
        <p14:creationId xmlns:p14="http://schemas.microsoft.com/office/powerpoint/2010/main" val="3640130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maple_leaf.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18200" y="2697163"/>
            <a:ext cx="3211513"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BA2E34"/>
                </a:solidFill>
              </a:defRPr>
            </a:lvl1p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buClr>
                <a:srgbClr val="BA2E34"/>
              </a:buClr>
              <a:defRPr sz="2800"/>
            </a:lvl1pPr>
            <a:lvl2pPr>
              <a:buClr>
                <a:srgbClr val="BA2E34"/>
              </a:buClr>
              <a:defRPr sz="2400"/>
            </a:lvl2pPr>
            <a:lvl3pPr>
              <a:buClr>
                <a:srgbClr val="BA2E34"/>
              </a:buClr>
              <a:defRPr sz="2000"/>
            </a:lvl3pPr>
            <a:lvl4pPr>
              <a:buClr>
                <a:srgbClr val="BA2E34"/>
              </a:buClr>
              <a:defRPr sz="1800"/>
            </a:lvl4pPr>
            <a:lvl5pPr>
              <a:buClr>
                <a:srgbClr val="BA2E34"/>
              </a:buCl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buClr>
                <a:srgbClr val="BA2E34"/>
              </a:buClr>
              <a:defRPr sz="2800"/>
            </a:lvl1pPr>
            <a:lvl2pPr>
              <a:buClr>
                <a:srgbClr val="BA2E34"/>
              </a:buClr>
              <a:defRPr sz="2400"/>
            </a:lvl2pPr>
            <a:lvl3pPr>
              <a:buClr>
                <a:srgbClr val="BA2E34"/>
              </a:buClr>
              <a:defRPr sz="2000"/>
            </a:lvl3pPr>
            <a:lvl4pPr>
              <a:buClr>
                <a:srgbClr val="BA2E34"/>
              </a:buClr>
              <a:defRPr sz="1800"/>
            </a:lvl4pPr>
            <a:lvl5pPr>
              <a:buClr>
                <a:srgbClr val="BA2E34"/>
              </a:buCl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Slide Number Placeholder 5"/>
          <p:cNvSpPr>
            <a:spLocks noGrp="1"/>
          </p:cNvSpPr>
          <p:nvPr>
            <p:ph type="sldNum" sz="quarter" idx="10"/>
          </p:nvPr>
        </p:nvSpPr>
        <p:spPr/>
        <p:txBody>
          <a:bodyPr/>
          <a:lstStyle>
            <a:lvl1pPr>
              <a:defRPr/>
            </a:lvl1pPr>
          </a:lstStyle>
          <a:p>
            <a:pPr>
              <a:defRPr/>
            </a:pPr>
            <a:fld id="{E1520571-55F8-4281-A5D6-3CB139FD93F3}" type="slidenum">
              <a:rPr lang="en-US" altLang="en-US"/>
              <a:pPr>
                <a:defRPr/>
              </a:pPr>
              <a:t>‹#›</a:t>
            </a:fld>
            <a:endParaRPr lang="en-US" altLang="en-US"/>
          </a:p>
        </p:txBody>
      </p:sp>
    </p:spTree>
    <p:extLst>
      <p:ext uri="{BB962C8B-B14F-4D97-AF65-F5344CB8AC3E}">
        <p14:creationId xmlns:p14="http://schemas.microsoft.com/office/powerpoint/2010/main" val="236732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pic>
        <p:nvPicPr>
          <p:cNvPr id="5" name="Picture 7" descr="maple_leaf.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18200" y="2697163"/>
            <a:ext cx="3211513"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4922838" y="2805113"/>
            <a:ext cx="4221162" cy="3119437"/>
          </a:xfrm>
          <a:prstGeom prst="rect">
            <a:avLst/>
          </a:prstGeom>
          <a:solidFill>
            <a:srgbClr val="ECEC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a:p>
        </p:txBody>
      </p:sp>
      <p:sp>
        <p:nvSpPr>
          <p:cNvPr id="7" name="Rectangle 6"/>
          <p:cNvSpPr/>
          <p:nvPr userDrawn="1"/>
        </p:nvSpPr>
        <p:spPr>
          <a:xfrm>
            <a:off x="9029700" y="2805113"/>
            <a:ext cx="114300" cy="3119437"/>
          </a:xfrm>
          <a:prstGeom prst="rect">
            <a:avLst/>
          </a:prstGeom>
          <a:solidFill>
            <a:srgbClr val="BA2E3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a:p>
        </p:txBody>
      </p:sp>
      <p:cxnSp>
        <p:nvCxnSpPr>
          <p:cNvPr id="8" name="Straight Connector 7"/>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BA2E34"/>
                </a:solidFill>
              </a:defRPr>
            </a:lvl1p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buClr>
                <a:srgbClr val="BA2E34"/>
              </a:buClr>
              <a:defRPr sz="2800"/>
            </a:lvl1pPr>
            <a:lvl2pPr>
              <a:buClr>
                <a:srgbClr val="BA2E34"/>
              </a:buClr>
              <a:defRPr sz="2400"/>
            </a:lvl2pPr>
            <a:lvl3pPr>
              <a:buClr>
                <a:srgbClr val="BA2E34"/>
              </a:buClr>
              <a:defRPr sz="2000"/>
            </a:lvl3pPr>
            <a:lvl4pPr>
              <a:buClr>
                <a:srgbClr val="BA2E34"/>
              </a:buClr>
              <a:defRPr sz="1800"/>
            </a:lvl4pPr>
            <a:lvl5pPr>
              <a:buClr>
                <a:srgbClr val="BA2E34"/>
              </a:buCl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10" name="Content Placeholder 2"/>
          <p:cNvSpPr>
            <a:spLocks noGrp="1"/>
          </p:cNvSpPr>
          <p:nvPr>
            <p:ph sz="half" idx="12"/>
          </p:nvPr>
        </p:nvSpPr>
        <p:spPr>
          <a:xfrm>
            <a:off x="5177693" y="3057770"/>
            <a:ext cx="3651494" cy="2668344"/>
          </a:xfrm>
        </p:spPr>
        <p:txBody>
          <a:bodyPr/>
          <a:lstStyle>
            <a:lvl1pPr marL="0" indent="0">
              <a:buNone/>
              <a:defRPr sz="1800" i="1">
                <a:solidFill>
                  <a:srgbClr val="595959"/>
                </a:solidFill>
              </a:defRPr>
            </a:lvl1pPr>
            <a:lvl2pPr>
              <a:defRPr sz="2400" i="1"/>
            </a:lvl2pPr>
            <a:lvl3pPr>
              <a:defRPr sz="2000" i="1"/>
            </a:lvl3pPr>
            <a:lvl4pPr>
              <a:defRPr sz="1800" i="1"/>
            </a:lvl4pPr>
            <a:lvl5pPr>
              <a:defRPr sz="1800" i="1"/>
            </a:lvl5pPr>
            <a:lvl6pPr>
              <a:defRPr sz="1800"/>
            </a:lvl6pPr>
            <a:lvl7pPr>
              <a:defRPr sz="1800"/>
            </a:lvl7pPr>
            <a:lvl8pPr>
              <a:defRPr sz="1800"/>
            </a:lvl8pPr>
            <a:lvl9pPr>
              <a:defRPr sz="1800"/>
            </a:lvl9pPr>
          </a:lstStyle>
          <a:p>
            <a:pPr lvl="0"/>
            <a:r>
              <a:rPr lang="en-CA"/>
              <a:t>Click to edit Master text styles</a:t>
            </a:r>
          </a:p>
        </p:txBody>
      </p:sp>
      <p:sp>
        <p:nvSpPr>
          <p:cNvPr id="9" name="Slide Number Placeholder 5"/>
          <p:cNvSpPr>
            <a:spLocks noGrp="1"/>
          </p:cNvSpPr>
          <p:nvPr>
            <p:ph type="sldNum" sz="quarter" idx="13"/>
          </p:nvPr>
        </p:nvSpPr>
        <p:spPr/>
        <p:txBody>
          <a:bodyPr/>
          <a:lstStyle>
            <a:lvl1pPr>
              <a:defRPr/>
            </a:lvl1pPr>
          </a:lstStyle>
          <a:p>
            <a:pPr>
              <a:defRPr/>
            </a:pPr>
            <a:fld id="{A56C7669-02B4-43EE-B96A-34E3C2B668A0}" type="slidenum">
              <a:rPr lang="en-US" altLang="en-US"/>
              <a:pPr>
                <a:defRPr/>
              </a:pPr>
              <a:t>‹#›</a:t>
            </a:fld>
            <a:endParaRPr lang="en-US" altLang="en-US"/>
          </a:p>
        </p:txBody>
      </p:sp>
    </p:spTree>
    <p:extLst>
      <p:ext uri="{BB962C8B-B14F-4D97-AF65-F5344CB8AC3E}">
        <p14:creationId xmlns:p14="http://schemas.microsoft.com/office/powerpoint/2010/main" val="2688406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5" name="Rectangle 4"/>
          <p:cNvSpPr/>
          <p:nvPr userDrawn="1"/>
        </p:nvSpPr>
        <p:spPr>
          <a:xfrm>
            <a:off x="4922838" y="1600200"/>
            <a:ext cx="3798887" cy="4525963"/>
          </a:xfrm>
          <a:prstGeom prst="rect">
            <a:avLst/>
          </a:prstGeom>
          <a:solidFill>
            <a:srgbClr val="ECEC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a:solidFill>
                <a:srgbClr val="ECECEC"/>
              </a:solidFill>
            </a:endParaRPr>
          </a:p>
        </p:txBody>
      </p:sp>
      <p:cxnSp>
        <p:nvCxnSpPr>
          <p:cNvPr id="6" name="Straight Connector 5"/>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pic>
        <p:nvPicPr>
          <p:cNvPr id="7" name="Picture 7"/>
          <p:cNvPicPr>
            <a:picLocks/>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26063" y="5865813"/>
            <a:ext cx="3827462"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l">
              <a:defRPr>
                <a:solidFill>
                  <a:srgbClr val="BA2E34"/>
                </a:solidFill>
              </a:defRPr>
            </a:lvl1p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buClr>
                <a:srgbClr val="BA2E34"/>
              </a:buClr>
              <a:defRPr sz="2800"/>
            </a:lvl1pPr>
            <a:lvl2pPr>
              <a:buClr>
                <a:srgbClr val="BA2E34"/>
              </a:buClr>
              <a:defRPr sz="2400"/>
            </a:lvl2pPr>
            <a:lvl3pPr>
              <a:buClr>
                <a:srgbClr val="BA2E34"/>
              </a:buClr>
              <a:defRPr sz="2000"/>
            </a:lvl3pPr>
            <a:lvl4pPr>
              <a:buClr>
                <a:srgbClr val="BA2E34"/>
              </a:buClr>
              <a:defRPr sz="1800"/>
            </a:lvl4pPr>
            <a:lvl5pPr>
              <a:buClr>
                <a:srgbClr val="BA2E34"/>
              </a:buCl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10" name="Content Placeholder 2"/>
          <p:cNvSpPr>
            <a:spLocks noGrp="1"/>
          </p:cNvSpPr>
          <p:nvPr>
            <p:ph sz="half" idx="12"/>
          </p:nvPr>
        </p:nvSpPr>
        <p:spPr>
          <a:xfrm>
            <a:off x="5167923" y="1944078"/>
            <a:ext cx="3553802" cy="3782036"/>
          </a:xfrm>
        </p:spPr>
        <p:txBody>
          <a:bodyPr/>
          <a:lstStyle>
            <a:lvl1pPr marL="0" indent="0">
              <a:buNone/>
              <a:defRPr sz="1800" i="1">
                <a:solidFill>
                  <a:srgbClr val="595959"/>
                </a:solidFill>
              </a:defRPr>
            </a:lvl1pPr>
            <a:lvl2pPr>
              <a:defRPr sz="2400" i="1"/>
            </a:lvl2pPr>
            <a:lvl3pPr>
              <a:defRPr sz="2000" i="1"/>
            </a:lvl3pPr>
            <a:lvl4pPr>
              <a:defRPr sz="1800" i="1"/>
            </a:lvl4pPr>
            <a:lvl5pPr>
              <a:defRPr sz="1800" i="1"/>
            </a:lvl5pPr>
            <a:lvl6pPr>
              <a:defRPr sz="1800"/>
            </a:lvl6pPr>
            <a:lvl7pPr>
              <a:defRPr sz="1800"/>
            </a:lvl7pPr>
            <a:lvl8pPr>
              <a:defRPr sz="1800"/>
            </a:lvl8pPr>
            <a:lvl9pPr>
              <a:defRPr sz="1800"/>
            </a:lvl9pPr>
          </a:lstStyle>
          <a:p>
            <a:pPr lvl="0"/>
            <a:r>
              <a:rPr lang="en-CA"/>
              <a:t>Click to edit Master text styles</a:t>
            </a:r>
          </a:p>
        </p:txBody>
      </p:sp>
      <p:sp>
        <p:nvSpPr>
          <p:cNvPr id="8" name="Slide Number Placeholder 5"/>
          <p:cNvSpPr>
            <a:spLocks noGrp="1"/>
          </p:cNvSpPr>
          <p:nvPr>
            <p:ph type="sldNum" sz="quarter" idx="13"/>
          </p:nvPr>
        </p:nvSpPr>
        <p:spPr/>
        <p:txBody>
          <a:bodyPr/>
          <a:lstStyle>
            <a:lvl1pPr>
              <a:defRPr/>
            </a:lvl1pPr>
          </a:lstStyle>
          <a:p>
            <a:pPr>
              <a:defRPr/>
            </a:pPr>
            <a:fld id="{7E806741-C51C-4BCB-ABEB-9108F3C72AAB}" type="slidenum">
              <a:rPr lang="en-US" altLang="en-US"/>
              <a:pPr>
                <a:defRPr/>
              </a:pPr>
              <a:t>‹#›</a:t>
            </a:fld>
            <a:endParaRPr lang="en-US" altLang="en-US"/>
          </a:p>
        </p:txBody>
      </p:sp>
    </p:spTree>
    <p:extLst>
      <p:ext uri="{BB962C8B-B14F-4D97-AF65-F5344CB8AC3E}">
        <p14:creationId xmlns:p14="http://schemas.microsoft.com/office/powerpoint/2010/main" val="2284798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pic>
        <p:nvPicPr>
          <p:cNvPr id="5" name="Picture 7" descr="maple_leaf.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18200" y="2697163"/>
            <a:ext cx="3211513"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457200" y="3995738"/>
            <a:ext cx="8264525" cy="1928812"/>
          </a:xfrm>
          <a:prstGeom prst="rect">
            <a:avLst/>
          </a:prstGeom>
          <a:solidFill>
            <a:srgbClr val="ECEC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a:solidFill>
                <a:srgbClr val="ECECEC"/>
              </a:solidFill>
            </a:endParaRPr>
          </a:p>
        </p:txBody>
      </p:sp>
      <p:cxnSp>
        <p:nvCxnSpPr>
          <p:cNvPr id="7" name="Straight Connector 6"/>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pic>
        <p:nvPicPr>
          <p:cNvPr id="8" name="Picture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08063" y="5649913"/>
            <a:ext cx="8154987"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l">
              <a:defRPr>
                <a:solidFill>
                  <a:srgbClr val="BA2E34"/>
                </a:solidFill>
              </a:defRPr>
            </a:lvl1pPr>
          </a:lstStyle>
          <a:p>
            <a:r>
              <a:rPr lang="en-CA"/>
              <a:t>Click to edit Master title style</a:t>
            </a:r>
            <a:endParaRPr lang="en-US"/>
          </a:p>
        </p:txBody>
      </p:sp>
      <p:sp>
        <p:nvSpPr>
          <p:cNvPr id="3" name="Content Placeholder 2"/>
          <p:cNvSpPr>
            <a:spLocks noGrp="1"/>
          </p:cNvSpPr>
          <p:nvPr>
            <p:ph sz="half" idx="1"/>
          </p:nvPr>
        </p:nvSpPr>
        <p:spPr>
          <a:xfrm>
            <a:off x="457200" y="1600201"/>
            <a:ext cx="8229600" cy="2157607"/>
          </a:xfrm>
        </p:spPr>
        <p:txBody>
          <a:bodyPr/>
          <a:lstStyle>
            <a:lvl1pPr>
              <a:buClr>
                <a:srgbClr val="BA2E34"/>
              </a:buClr>
              <a:defRPr sz="2800"/>
            </a:lvl1pPr>
            <a:lvl2pPr>
              <a:buClr>
                <a:srgbClr val="BA2E34"/>
              </a:buClr>
              <a:defRPr sz="2400"/>
            </a:lvl2pPr>
            <a:lvl3pPr>
              <a:buClr>
                <a:srgbClr val="BA2E34"/>
              </a:buClr>
              <a:defRPr sz="2000"/>
            </a:lvl3pPr>
            <a:lvl4pPr>
              <a:buClr>
                <a:srgbClr val="BA2E34"/>
              </a:buClr>
              <a:defRPr sz="1800"/>
            </a:lvl4pPr>
            <a:lvl5pPr>
              <a:buClr>
                <a:srgbClr val="BA2E34"/>
              </a:buCl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10" name="Content Placeholder 2"/>
          <p:cNvSpPr>
            <a:spLocks noGrp="1"/>
          </p:cNvSpPr>
          <p:nvPr>
            <p:ph sz="half" idx="12"/>
          </p:nvPr>
        </p:nvSpPr>
        <p:spPr>
          <a:xfrm>
            <a:off x="605692" y="4140741"/>
            <a:ext cx="8116033" cy="1332960"/>
          </a:xfrm>
          <a:solidFill>
            <a:srgbClr val="ECECEC"/>
          </a:solidFill>
        </p:spPr>
        <p:txBody>
          <a:bodyPr/>
          <a:lstStyle>
            <a:lvl1pPr marL="0" indent="0">
              <a:buNone/>
              <a:defRPr sz="1800" i="1"/>
            </a:lvl1pPr>
            <a:lvl2pPr>
              <a:defRPr sz="2400" i="1"/>
            </a:lvl2pPr>
            <a:lvl3pPr>
              <a:defRPr sz="2000" i="1"/>
            </a:lvl3pPr>
            <a:lvl4pPr>
              <a:defRPr sz="1800" i="1"/>
            </a:lvl4pPr>
            <a:lvl5pPr>
              <a:defRPr sz="1800" i="1"/>
            </a:lvl5pPr>
            <a:lvl6pPr>
              <a:defRPr sz="1800"/>
            </a:lvl6pPr>
            <a:lvl7pPr>
              <a:defRPr sz="1800"/>
            </a:lvl7pPr>
            <a:lvl8pPr>
              <a:defRPr sz="1800"/>
            </a:lvl8pPr>
            <a:lvl9pPr>
              <a:defRPr sz="1800"/>
            </a:lvl9pPr>
          </a:lstStyle>
          <a:p>
            <a:pPr lvl="0"/>
            <a:r>
              <a:rPr lang="en-CA"/>
              <a:t>Click to edit Master text styles</a:t>
            </a:r>
          </a:p>
        </p:txBody>
      </p:sp>
      <p:sp>
        <p:nvSpPr>
          <p:cNvPr id="9" name="Slide Number Placeholder 5"/>
          <p:cNvSpPr>
            <a:spLocks noGrp="1"/>
          </p:cNvSpPr>
          <p:nvPr>
            <p:ph type="sldNum" sz="quarter" idx="13"/>
          </p:nvPr>
        </p:nvSpPr>
        <p:spPr/>
        <p:txBody>
          <a:bodyPr/>
          <a:lstStyle>
            <a:lvl1pPr>
              <a:defRPr/>
            </a:lvl1pPr>
          </a:lstStyle>
          <a:p>
            <a:pPr>
              <a:defRPr/>
            </a:pPr>
            <a:fld id="{933C12F9-AF10-4A8B-91AB-1312D188AF01}" type="slidenum">
              <a:rPr lang="en-US" altLang="en-US"/>
              <a:pPr>
                <a:defRPr/>
              </a:pPr>
              <a:t>‹#›</a:t>
            </a:fld>
            <a:endParaRPr lang="en-US" altLang="en-US"/>
          </a:p>
        </p:txBody>
      </p:sp>
    </p:spTree>
    <p:extLst>
      <p:ext uri="{BB962C8B-B14F-4D97-AF65-F5344CB8AC3E}">
        <p14:creationId xmlns:p14="http://schemas.microsoft.com/office/powerpoint/2010/main" val="2436699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7" descr="maple_leaf.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18200" y="2697163"/>
            <a:ext cx="3211513"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BA2E34"/>
                </a:solidFill>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buClr>
                <a:srgbClr val="BA2E34"/>
              </a:buClr>
              <a:defRPr sz="2400"/>
            </a:lvl1pPr>
            <a:lvl2pPr>
              <a:buClr>
                <a:srgbClr val="BA2E34"/>
              </a:buClr>
              <a:defRPr sz="2000"/>
            </a:lvl2pPr>
            <a:lvl3pPr>
              <a:buClr>
                <a:srgbClr val="BA2E34"/>
              </a:buClr>
              <a:defRPr sz="1800"/>
            </a:lvl3pPr>
            <a:lvl4pPr>
              <a:buClr>
                <a:srgbClr val="BA2E34"/>
              </a:buClr>
              <a:defRPr sz="1600"/>
            </a:lvl4pPr>
            <a:lvl5pPr>
              <a:buClr>
                <a:srgbClr val="BA2E34"/>
              </a:buCl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buClr>
                <a:srgbClr val="BA2E34"/>
              </a:buClr>
              <a:defRPr sz="2400"/>
            </a:lvl1pPr>
            <a:lvl2pPr>
              <a:buClr>
                <a:srgbClr val="BA2E34"/>
              </a:buClr>
              <a:defRPr sz="2000"/>
            </a:lvl2pPr>
            <a:lvl3pPr>
              <a:buClr>
                <a:srgbClr val="BA2E34"/>
              </a:buClr>
              <a:defRPr sz="1800"/>
            </a:lvl3pPr>
            <a:lvl4pPr>
              <a:buClr>
                <a:srgbClr val="BA2E34"/>
              </a:buClr>
              <a:defRPr sz="1600"/>
            </a:lvl4pPr>
            <a:lvl5pPr>
              <a:buClr>
                <a:srgbClr val="BA2E34"/>
              </a:buCl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9" name="Slide Number Placeholder 5"/>
          <p:cNvSpPr>
            <a:spLocks noGrp="1"/>
          </p:cNvSpPr>
          <p:nvPr>
            <p:ph type="sldNum" sz="quarter" idx="10"/>
          </p:nvPr>
        </p:nvSpPr>
        <p:spPr/>
        <p:txBody>
          <a:bodyPr/>
          <a:lstStyle>
            <a:lvl1pPr>
              <a:defRPr/>
            </a:lvl1pPr>
          </a:lstStyle>
          <a:p>
            <a:pPr>
              <a:defRPr/>
            </a:pPr>
            <a:fld id="{55762F4A-021F-4598-A085-BA2BD8782742}" type="slidenum">
              <a:rPr lang="en-US" altLang="en-US"/>
              <a:pPr>
                <a:defRPr/>
              </a:pPr>
              <a:t>‹#›</a:t>
            </a:fld>
            <a:endParaRPr lang="en-US" altLang="en-US"/>
          </a:p>
        </p:txBody>
      </p:sp>
    </p:spTree>
    <p:extLst>
      <p:ext uri="{BB962C8B-B14F-4D97-AF65-F5344CB8AC3E}">
        <p14:creationId xmlns:p14="http://schemas.microsoft.com/office/powerpoint/2010/main" val="900427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 descr="maple_leaf.jpg"/>
          <p:cNvPicPr>
            <a:picLocks noChangeAspect="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5918200" y="2697163"/>
            <a:ext cx="3211513"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CA" altLang="en-US"/>
              <a:t>Click to edit Master title style</a:t>
            </a:r>
            <a:endParaRPr lang="en-US" altLang="en-US"/>
          </a:p>
        </p:txBody>
      </p:sp>
      <p:sp>
        <p:nvSpPr>
          <p:cNvPr id="1028" name="Text Placeholder 2"/>
          <p:cNvSpPr>
            <a:spLocks noGrp="1"/>
          </p:cNvSpPr>
          <p:nvPr>
            <p:ph type="body" idx="1"/>
          </p:nvPr>
        </p:nvSpPr>
        <p:spPr bwMode="auto">
          <a:xfrm>
            <a:off x="457200" y="1436688"/>
            <a:ext cx="8229600" cy="468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a:t>Click to edit Master text styles</a:t>
            </a:r>
          </a:p>
          <a:p>
            <a:pPr lvl="1"/>
            <a:r>
              <a:rPr lang="en-CA" altLang="en-US"/>
              <a:t>Second level</a:t>
            </a:r>
          </a:p>
          <a:p>
            <a:pPr lvl="2"/>
            <a:r>
              <a:rPr lang="en-CA" altLang="en-US"/>
              <a:t>Third level</a:t>
            </a:r>
          </a:p>
          <a:p>
            <a:pPr lvl="3"/>
            <a:r>
              <a:rPr lang="en-CA" altLang="en-US"/>
              <a:t>Fourth level</a:t>
            </a:r>
          </a:p>
          <a:p>
            <a:pPr lvl="4"/>
            <a:r>
              <a:rPr lang="en-CA" altLang="en-US"/>
              <a:t>Fifth level</a:t>
            </a:r>
            <a:endParaRPr lang="en-US" altLang="en-US"/>
          </a:p>
        </p:txBody>
      </p:sp>
      <p:sp>
        <p:nvSpPr>
          <p:cNvPr id="6" name="Slide Number Placeholder 5"/>
          <p:cNvSpPr>
            <a:spLocks noGrp="1"/>
          </p:cNvSpPr>
          <p:nvPr>
            <p:ph type="sldNum" sz="quarter" idx="4"/>
          </p:nvPr>
        </p:nvSpPr>
        <p:spPr>
          <a:xfrm>
            <a:off x="457200" y="6356350"/>
            <a:ext cx="982663"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7F7F7F"/>
                </a:solidFill>
                <a:latin typeface="Century Gothic" panose="020B0502020202020204" pitchFamily="34" charset="0"/>
                <a:cs typeface="ヒラギノ角ゴ Pro W3"/>
              </a:defRPr>
            </a:lvl1pPr>
          </a:lstStyle>
          <a:p>
            <a:pPr>
              <a:defRPr/>
            </a:pPr>
            <a:fld id="{E94627BA-4B92-42D1-B76D-40C024D6B84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471" r:id="rId1"/>
    <p:sldLayoutId id="2147484472" r:id="rId2"/>
    <p:sldLayoutId id="2147484473" r:id="rId3"/>
    <p:sldLayoutId id="2147484474" r:id="rId4"/>
    <p:sldLayoutId id="2147484475" r:id="rId5"/>
    <p:sldLayoutId id="2147484476" r:id="rId6"/>
    <p:sldLayoutId id="2147484477" r:id="rId7"/>
    <p:sldLayoutId id="2147484478" r:id="rId8"/>
    <p:sldLayoutId id="2147484479" r:id="rId9"/>
    <p:sldLayoutId id="2147484480" r:id="rId10"/>
    <p:sldLayoutId id="2147484481" r:id="rId11"/>
    <p:sldLayoutId id="2147484482" r:id="rId12"/>
    <p:sldLayoutId id="2147484483" r:id="rId13"/>
    <p:sldLayoutId id="2147484484" r:id="rId14"/>
    <p:sldLayoutId id="2147484485" r:id="rId15"/>
    <p:sldLayoutId id="2147484486" r:id="rId16"/>
    <p:sldLayoutId id="2147484487" r:id="rId17"/>
  </p:sldLayoutIdLst>
  <p:hf hdr="0"/>
  <p:txStyles>
    <p:titleStyle>
      <a:lvl1pPr algn="l" defTabSz="457200" rtl="0" eaLnBrk="0" fontAlgn="base" hangingPunct="0">
        <a:spcBef>
          <a:spcPct val="0"/>
        </a:spcBef>
        <a:spcAft>
          <a:spcPct val="0"/>
        </a:spcAft>
        <a:defRPr lang="en-US" sz="3600" kern="1200" dirty="0">
          <a:solidFill>
            <a:srgbClr val="BA2E34"/>
          </a:solidFill>
          <a:latin typeface="Century Gothic" pitchFamily="34" charset="0"/>
          <a:ea typeface="ヒラギノ角ゴ Pro W3" pitchFamily="126" charset="-128"/>
          <a:cs typeface="Century Gothic" pitchFamily="34" charset="0"/>
        </a:defRPr>
      </a:lvl1pPr>
      <a:lvl2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2pPr>
      <a:lvl3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3pPr>
      <a:lvl4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4pPr>
      <a:lvl5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5pPr>
      <a:lvl6pPr marL="4572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6pPr>
      <a:lvl7pPr marL="9144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7pPr>
      <a:lvl8pPr marL="13716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8pPr>
      <a:lvl9pPr marL="18288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9pPr>
    </p:titleStyle>
    <p:bodyStyle>
      <a:lvl1pPr marL="342900" indent="-342900" algn="l" defTabSz="457200" rtl="0" eaLnBrk="0" fontAlgn="base" hangingPunct="0">
        <a:spcBef>
          <a:spcPct val="20000"/>
        </a:spcBef>
        <a:spcAft>
          <a:spcPct val="0"/>
        </a:spcAft>
        <a:buClr>
          <a:srgbClr val="BA2E34"/>
        </a:buClr>
        <a:buFont typeface="Arial" panose="020B0604020202020204" pitchFamily="34" charset="0"/>
        <a:buChar char="•"/>
        <a:defRPr lang="en-CA" sz="2600" kern="1200" dirty="0">
          <a:solidFill>
            <a:srgbClr val="595959"/>
          </a:solidFill>
          <a:latin typeface="Century Gothic" pitchFamily="34" charset="0"/>
          <a:ea typeface="ヒラギノ角ゴ Pro W3" pitchFamily="126" charset="-128"/>
          <a:cs typeface="Century Gothic" pitchFamily="34" charset="0"/>
        </a:defRPr>
      </a:lvl1pPr>
      <a:lvl2pPr marL="742950" indent="-285750" algn="l" defTabSz="457200" rtl="0" eaLnBrk="0" fontAlgn="base" hangingPunct="0">
        <a:spcBef>
          <a:spcPct val="20000"/>
        </a:spcBef>
        <a:spcAft>
          <a:spcPct val="0"/>
        </a:spcAft>
        <a:buClr>
          <a:srgbClr val="BA2E34"/>
        </a:buClr>
        <a:buFont typeface="Arial" panose="020B0604020202020204" pitchFamily="34" charset="0"/>
        <a:buChar char="•"/>
        <a:defRPr lang="en-CA" sz="2400" kern="1200" dirty="0">
          <a:solidFill>
            <a:srgbClr val="595959"/>
          </a:solidFill>
          <a:latin typeface="Century Gothic" pitchFamily="34" charset="0"/>
          <a:ea typeface="ヒラギノ角ゴ Pro W3" pitchFamily="126" charset="-128"/>
          <a:cs typeface="Century Gothic" pitchFamily="34" charset="0"/>
        </a:defRPr>
      </a:lvl2pPr>
      <a:lvl3pPr marL="1143000" indent="-228600" algn="l" defTabSz="457200" rtl="0" eaLnBrk="0" fontAlgn="base" hangingPunct="0">
        <a:spcBef>
          <a:spcPct val="20000"/>
        </a:spcBef>
        <a:spcAft>
          <a:spcPct val="0"/>
        </a:spcAft>
        <a:buClr>
          <a:srgbClr val="BA2E34"/>
        </a:buClr>
        <a:buFont typeface="Arial" panose="020B0604020202020204" pitchFamily="34" charset="0"/>
        <a:buChar char="•"/>
        <a:defRPr lang="en-CA" sz="2200" kern="1200" dirty="0">
          <a:solidFill>
            <a:srgbClr val="595959"/>
          </a:solidFill>
          <a:latin typeface="Century Gothic" pitchFamily="34" charset="0"/>
          <a:ea typeface="ヒラギノ角ゴ Pro W3" pitchFamily="126" charset="-128"/>
          <a:cs typeface="Century Gothic" pitchFamily="34" charset="0"/>
        </a:defRPr>
      </a:lvl3pPr>
      <a:lvl4pPr marL="1600200" indent="-228600" algn="l" defTabSz="457200" rtl="0" eaLnBrk="0" fontAlgn="base" hangingPunct="0">
        <a:spcBef>
          <a:spcPct val="20000"/>
        </a:spcBef>
        <a:spcAft>
          <a:spcPct val="0"/>
        </a:spcAft>
        <a:buClr>
          <a:srgbClr val="BA2E34"/>
        </a:buClr>
        <a:buFont typeface="Arial" panose="020B0604020202020204" pitchFamily="34" charset="0"/>
        <a:buChar char="•"/>
        <a:defRPr lang="en-CA" sz="2000" kern="1200" dirty="0">
          <a:solidFill>
            <a:srgbClr val="595959"/>
          </a:solidFill>
          <a:latin typeface="Century Gothic" pitchFamily="34" charset="0"/>
          <a:ea typeface="ヒラギノ角ゴ Pro W3" pitchFamily="126" charset="-128"/>
          <a:cs typeface="Century Gothic" pitchFamily="34" charset="0"/>
        </a:defRPr>
      </a:lvl4pPr>
      <a:lvl5pPr marL="2057400" indent="-228600" algn="l" defTabSz="457200" rtl="0" eaLnBrk="0" fontAlgn="base" hangingPunct="0">
        <a:spcBef>
          <a:spcPct val="20000"/>
        </a:spcBef>
        <a:spcAft>
          <a:spcPct val="0"/>
        </a:spcAft>
        <a:buClr>
          <a:srgbClr val="BA2E34"/>
        </a:buClr>
        <a:buFont typeface="Arial" panose="020B0604020202020204" pitchFamily="34" charset="0"/>
        <a:buChar char="•"/>
        <a:defRPr lang="en-US" kern="1200" dirty="0">
          <a:solidFill>
            <a:srgbClr val="595959"/>
          </a:solidFill>
          <a:latin typeface="Century Gothic" pitchFamily="34" charset="0"/>
          <a:ea typeface="ヒラギノ角ゴ Pro W3" pitchFamily="126" charset="-128"/>
          <a:cs typeface="Century Gothic"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4.xml"/><Relationship Id="rId7" Type="http://schemas.openxmlformats.org/officeDocument/2006/relationships/slideLayout" Target="../slideLayouts/slideLayout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10" Type="http://schemas.openxmlformats.org/officeDocument/2006/relationships/image" Target="../media/image2.jpeg"/><Relationship Id="rId4" Type="http://schemas.openxmlformats.org/officeDocument/2006/relationships/tags" Target="../tags/tag5.xml"/><Relationship Id="rId9"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notesSlide" Target="../notesSlides/notesSlide10.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notesSlide" Target="../notesSlides/notesSlide11.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5" Type="http://schemas.openxmlformats.org/officeDocument/2006/relationships/notesSlide" Target="../notesSlides/notesSlide12.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notesSlide" Target="../notesSlides/notesSlide13.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demo.sisa.ca/" TargetMode="External"/><Relationship Id="rId3" Type="http://schemas.openxmlformats.org/officeDocument/2006/relationships/tags" Target="../tags/tag55.xml"/><Relationship Id="rId7" Type="http://schemas.openxmlformats.org/officeDocument/2006/relationships/hyperlink" Target="http://www.sisa.ca/" TargetMode="Externa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hyperlink" Target="https://plateformeapprentissageitinerance.ca/bibliotheque/ressources/rapport-communautaire-en-matiere-ditinerance-rapport-sisa/" TargetMode="External"/><Relationship Id="rId11" Type="http://schemas.openxmlformats.org/officeDocument/2006/relationships/hyperlink" Target="mailto:soutien@sisa.ca" TargetMode="External"/><Relationship Id="rId5" Type="http://schemas.openxmlformats.org/officeDocument/2006/relationships/notesSlide" Target="../notesSlides/notesSlide14.xml"/><Relationship Id="rId10" Type="http://schemas.openxmlformats.org/officeDocument/2006/relationships/hyperlink" Target="plateformeapprentissageitinerance.ca" TargetMode="External"/><Relationship Id="rId4" Type="http://schemas.openxmlformats.org/officeDocument/2006/relationships/slideLayout" Target="../slideLayouts/slideLayout2.xml"/><Relationship Id="rId9" Type="http://schemas.openxmlformats.org/officeDocument/2006/relationships/hyperlink" Target="mailto:info@sisa.ca" TargetMode="External"/></Relationships>
</file>

<file path=ppt/slides/_rels/slide15.xml.rels><?xml version="1.0" encoding="UTF-8" standalone="yes"?>
<Relationships xmlns="http://schemas.openxmlformats.org/package/2006/relationships"><Relationship Id="rId3" Type="http://schemas.openxmlformats.org/officeDocument/2006/relationships/tags" Target="../tags/tag58.xml"/><Relationship Id="rId7" Type="http://schemas.openxmlformats.org/officeDocument/2006/relationships/image" Target="../media/image7.png"/><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notesSlide" Target="../notesSlides/notesSlide15.xml"/><Relationship Id="rId5" Type="http://schemas.openxmlformats.org/officeDocument/2006/relationships/slideLayout" Target="../slideLayouts/slideLayout2.xml"/><Relationship Id="rId4" Type="http://schemas.openxmlformats.org/officeDocument/2006/relationships/tags" Target="../tags/tag59.xml"/></Relationships>
</file>

<file path=ppt/slides/_rels/slide2.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7.pn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11.xml"/></Relationships>
</file>

<file path=ppt/slides/_rels/slide3.xml.rels><?xml version="1.0" encoding="UTF-8" standalone="yes"?>
<Relationships xmlns="http://schemas.openxmlformats.org/package/2006/relationships"><Relationship Id="rId8" Type="http://schemas.openxmlformats.org/officeDocument/2006/relationships/tags" Target="../tags/tag19.xml"/><Relationship Id="rId13" Type="http://schemas.microsoft.com/office/2007/relationships/hdphoto" Target="../media/hdphoto1.wdp"/><Relationship Id="rId3" Type="http://schemas.openxmlformats.org/officeDocument/2006/relationships/tags" Target="../tags/tag14.xml"/><Relationship Id="rId7" Type="http://schemas.openxmlformats.org/officeDocument/2006/relationships/tags" Target="../tags/tag18.xml"/><Relationship Id="rId12" Type="http://schemas.openxmlformats.org/officeDocument/2006/relationships/image" Target="../media/image9.png"/><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tags" Target="../tags/tag17.xml"/><Relationship Id="rId11" Type="http://schemas.openxmlformats.org/officeDocument/2006/relationships/image" Target="../media/image8.png"/><Relationship Id="rId5" Type="http://schemas.openxmlformats.org/officeDocument/2006/relationships/tags" Target="../tags/tag16.xml"/><Relationship Id="rId10" Type="http://schemas.openxmlformats.org/officeDocument/2006/relationships/notesSlide" Target="../notesSlides/notesSlide3.xml"/><Relationship Id="rId4" Type="http://schemas.openxmlformats.org/officeDocument/2006/relationships/tags" Target="../tags/tag15.xml"/><Relationship Id="rId9"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notesSlide" Target="../notesSlides/notesSlide4.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slideLayout" Target="../slideLayouts/slideLayout2.xml"/><Relationship Id="rId5" Type="http://schemas.openxmlformats.org/officeDocument/2006/relationships/tags" Target="../tags/tag24.xml"/><Relationship Id="rId4" Type="http://schemas.openxmlformats.org/officeDocument/2006/relationships/tags" Target="../tags/tag23.xml"/></Relationships>
</file>

<file path=ppt/slides/_rels/slide5.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notesSlide" Target="../notesSlides/notesSlide5.xml"/><Relationship Id="rId5" Type="http://schemas.openxmlformats.org/officeDocument/2006/relationships/slideLayout" Target="../slideLayouts/slideLayout2.xml"/><Relationship Id="rId4" Type="http://schemas.openxmlformats.org/officeDocument/2006/relationships/tags" Target="../tags/tag28.xml"/></Relationships>
</file>

<file path=ppt/slides/_rels/slide6.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hyperlink" Target="https://www.infrastructure.gc.ca/homelessness-sans-abri/directives-fra.html" TargetMode="External"/><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0">
            <a:extLst>
              <a:ext uri="{FF2B5EF4-FFF2-40B4-BE49-F238E27FC236}">
                <a16:creationId xmlns:a16="http://schemas.microsoft.com/office/drawing/2014/main" id="{618315A4-B648-46B6-B925-D8CB600F18B3}"/>
              </a:ext>
            </a:extLst>
          </p:cNvPr>
          <p:cNvPicPr>
            <a:picLocks noChangeAspect="1"/>
          </p:cNvPicPr>
          <p:nvPr>
            <p:custDataLst>
              <p:tags r:id="rId1"/>
            </p:custDataLst>
          </p:nvPr>
        </p:nvPicPr>
        <p:blipFill>
          <a:blip r:embed="rId9">
            <a:extLst>
              <a:ext uri="{28A0092B-C50C-407E-A947-70E740481C1C}">
                <a14:useLocalDpi xmlns:a14="http://schemas.microsoft.com/office/drawing/2010/main" val="0"/>
              </a:ext>
            </a:extLst>
          </a:blip>
          <a:srcRect t="128" b="128"/>
          <a:stretch>
            <a:fillRect/>
          </a:stretch>
        </p:blipFill>
        <p:spPr bwMode="auto">
          <a:xfrm>
            <a:off x="460375" y="674688"/>
            <a:ext cx="8166100" cy="556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074241FB-22A1-4E6E-A969-A1CDD7937445}"/>
              </a:ext>
            </a:extLst>
          </p:cNvPr>
          <p:cNvSpPr/>
          <p:nvPr>
            <p:custDataLst>
              <p:tags r:id="rId2"/>
            </p:custDataLst>
          </p:nvPr>
        </p:nvSpPr>
        <p:spPr>
          <a:xfrm>
            <a:off x="460375" y="3294063"/>
            <a:ext cx="7319963" cy="2046287"/>
          </a:xfrm>
          <a:prstGeom prst="rect">
            <a:avLst/>
          </a:prstGeom>
          <a:solidFill>
            <a:schemeClr val="bg1">
              <a:alpha val="67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sp>
        <p:nvSpPr>
          <p:cNvPr id="8196" name="Title 5">
            <a:extLst>
              <a:ext uri="{FF2B5EF4-FFF2-40B4-BE49-F238E27FC236}">
                <a16:creationId xmlns:a16="http://schemas.microsoft.com/office/drawing/2014/main" id="{341314F4-F9C5-413C-842D-89E191D60530}"/>
              </a:ext>
            </a:extLst>
          </p:cNvPr>
          <p:cNvSpPr>
            <a:spLocks noGrp="1"/>
          </p:cNvSpPr>
          <p:nvPr>
            <p:ph type="ctrTitle"/>
            <p:custDataLst>
              <p:tags r:id="rId3"/>
            </p:custDataLst>
          </p:nvPr>
        </p:nvSpPr>
        <p:spPr>
          <a:xfrm>
            <a:off x="668338" y="3912394"/>
            <a:ext cx="7112000" cy="1023937"/>
          </a:xfrm>
        </p:spPr>
        <p:txBody>
          <a:bodyPr>
            <a:normAutofit fontScale="90000"/>
          </a:bodyPr>
          <a:lstStyle/>
          <a:p>
            <a:br>
              <a:rPr lang="en-CA" sz="4000" dirty="0"/>
            </a:br>
            <a:br>
              <a:rPr lang="en-CA" sz="4000" dirty="0"/>
            </a:br>
            <a:r>
              <a:rPr lang="fr-FR" sz="4000" dirty="0"/>
              <a:t>Utilisation du SISA aux fins du Rapport communautaire en matière d’itinérance (RCMI)</a:t>
            </a:r>
            <a:br>
              <a:rPr lang="en-CA" sz="4000" b="0" dirty="0"/>
            </a:br>
            <a:endParaRPr lang="en-CA" altLang="en-US" dirty="0">
              <a:ea typeface="ヒラギノ角ゴ Pro W3"/>
            </a:endParaRPr>
          </a:p>
        </p:txBody>
      </p:sp>
      <p:sp>
        <p:nvSpPr>
          <p:cNvPr id="8197" name="Subtitle 6">
            <a:extLst>
              <a:ext uri="{FF2B5EF4-FFF2-40B4-BE49-F238E27FC236}">
                <a16:creationId xmlns:a16="http://schemas.microsoft.com/office/drawing/2014/main" id="{D15D0EC0-BE82-4247-9D41-7828089806DF}"/>
              </a:ext>
            </a:extLst>
          </p:cNvPr>
          <p:cNvSpPr>
            <a:spLocks noGrp="1"/>
          </p:cNvSpPr>
          <p:nvPr>
            <p:ph type="subTitle" idx="1"/>
            <p:custDataLst>
              <p:tags r:id="rId4"/>
            </p:custDataLst>
          </p:nvPr>
        </p:nvSpPr>
        <p:spPr>
          <a:xfrm>
            <a:off x="668338" y="4575175"/>
            <a:ext cx="6900862" cy="765175"/>
          </a:xfrm>
        </p:spPr>
        <p:txBody>
          <a:bodyPr>
            <a:normAutofit/>
          </a:bodyPr>
          <a:lstStyle/>
          <a:p>
            <a:r>
              <a:rPr lang="fr-FR" altLang="en-US" dirty="0">
                <a:ea typeface="ヒラギノ角ゴ Pro W3"/>
              </a:rPr>
              <a:t>Infrastructure Canada</a:t>
            </a:r>
            <a:br>
              <a:rPr lang="fr-FR" altLang="en-US" dirty="0">
                <a:ea typeface="ヒラギノ角ゴ Pro W3"/>
              </a:rPr>
            </a:br>
            <a:r>
              <a:rPr lang="fr-FR" altLang="en-US" sz="1600" dirty="0">
                <a:ea typeface="ヒラギノ角ゴ Pro W3"/>
              </a:rPr>
              <a:t>novembre 2022</a:t>
            </a:r>
          </a:p>
        </p:txBody>
      </p:sp>
      <p:pic>
        <p:nvPicPr>
          <p:cNvPr id="8199" name="Picture 7">
            <a:extLst>
              <a:ext uri="{FF2B5EF4-FFF2-40B4-BE49-F238E27FC236}">
                <a16:creationId xmlns:a16="http://schemas.microsoft.com/office/drawing/2014/main" id="{134A3513-47BE-4B6A-97DF-84E3762321EF}"/>
              </a:ext>
            </a:extLst>
          </p:cNvPr>
          <p:cNvPicPr>
            <a:picLocks/>
          </p:cNvPicPr>
          <p:nvPr>
            <p:custDataLst>
              <p:tags r:id="rId5"/>
            </p:custDataLst>
          </p:nvPr>
        </p:nvPicPr>
        <p:blipFill>
          <a:blip r:embed="rId10">
            <a:extLst>
              <a:ext uri="{28A0092B-C50C-407E-A947-70E740481C1C}">
                <a14:useLocalDpi xmlns:a14="http://schemas.microsoft.com/office/drawing/2010/main" val="0"/>
              </a:ext>
            </a:extLst>
          </a:blip>
          <a:srcRect/>
          <a:stretch>
            <a:fillRect/>
          </a:stretch>
        </p:blipFill>
        <p:spPr bwMode="auto">
          <a:xfrm>
            <a:off x="668338" y="4424363"/>
            <a:ext cx="6900862"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oneTexte 1">
            <a:extLst>
              <a:ext uri="{FF2B5EF4-FFF2-40B4-BE49-F238E27FC236}">
                <a16:creationId xmlns:a16="http://schemas.microsoft.com/office/drawing/2014/main" id="{E29E1C49-1C69-B8AC-1662-810C1029BF2D}"/>
              </a:ext>
            </a:extLst>
          </p:cNvPr>
          <p:cNvSpPr txBox="1"/>
          <p:nvPr>
            <p:custDataLst>
              <p:tags r:id="rId6"/>
            </p:custDataLst>
          </p:nvPr>
        </p:nvSpPr>
        <p:spPr>
          <a:xfrm>
            <a:off x="0" y="0"/>
            <a:ext cx="3810000" cy="1270000"/>
          </a:xfrm>
          <a:prstGeom prst="rect">
            <a:avLst/>
          </a:prstGeom>
          <a:noFill/>
        </p:spPr>
        <p:txBody>
          <a:bodyPr vert="horz" wrap="square" rtlCol="0">
            <a:spAutoFit/>
          </a:bodyPr>
          <a:lstStyle/>
          <a:p>
            <a:endParaRPr lang="fr-CA" dirty="0">
              <a:latin typeface="Century Gothic" panose="020B0502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Slide Number Placeholder 3"/>
          <p:cNvSpPr>
            <a:spLocks noGrp="1"/>
          </p:cNvSpPr>
          <p:nvPr>
            <p:ph type="sldNum" sz="quarter" idx="10"/>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3150B05E-1F1A-401D-9AEE-F501B640E7FD}" type="slidenum">
              <a:rPr lang="en-US" altLang="en-US" sz="1200" smtClean="0">
                <a:solidFill>
                  <a:srgbClr val="7F7F7F"/>
                </a:solidFill>
                <a:cs typeface="ヒラギノ角ゴ Pro W3"/>
              </a:rPr>
              <a:pPr>
                <a:spcBef>
                  <a:spcPct val="0"/>
                </a:spcBef>
                <a:buClrTx/>
                <a:buFontTx/>
                <a:buNone/>
              </a:pPr>
              <a:t>10</a:t>
            </a:fld>
            <a:endParaRPr lang="en-US" altLang="en-US" sz="1200">
              <a:solidFill>
                <a:srgbClr val="7F7F7F"/>
              </a:solidFill>
              <a:cs typeface="ヒラギノ角ゴ Pro W3"/>
            </a:endParaRPr>
          </a:p>
        </p:txBody>
      </p:sp>
      <p:sp>
        <p:nvSpPr>
          <p:cNvPr id="13" name="TextBox 12">
            <a:extLst>
              <a:ext uri="{FF2B5EF4-FFF2-40B4-BE49-F238E27FC236}">
                <a16:creationId xmlns:a16="http://schemas.microsoft.com/office/drawing/2014/main" id="{FA41DC47-D253-46E6-9758-9E72B8038600}"/>
              </a:ext>
            </a:extLst>
          </p:cNvPr>
          <p:cNvSpPr txBox="1"/>
          <p:nvPr>
            <p:custDataLst>
              <p:tags r:id="rId2"/>
            </p:custDataLst>
          </p:nvPr>
        </p:nvSpPr>
        <p:spPr>
          <a:xfrm>
            <a:off x="222504" y="1406125"/>
            <a:ext cx="8698992" cy="4144724"/>
          </a:xfrm>
          <a:prstGeom prst="rect">
            <a:avLst/>
          </a:prstGeom>
          <a:noFill/>
        </p:spPr>
        <p:txBody>
          <a:bodyPr wrap="square">
            <a:spAutoFit/>
          </a:bodyPr>
          <a:lstStyle/>
          <a:p>
            <a:pPr marL="0" marR="0">
              <a:lnSpc>
                <a:spcPct val="107000"/>
              </a:lnSpc>
              <a:spcBef>
                <a:spcPts val="0"/>
              </a:spcBef>
              <a:spcAft>
                <a:spcPts val="800"/>
              </a:spcAft>
            </a:pPr>
            <a:r>
              <a:rPr lang="fr-CA" sz="2400" b="1" dirty="0">
                <a:solidFill>
                  <a:schemeClr val="accent2"/>
                </a:solidFill>
                <a:effectLst/>
                <a:latin typeface="+mj-lt"/>
                <a:ea typeface="Calibri" panose="020F0502020204030204" pitchFamily="34" charset="0"/>
                <a:cs typeface="Calibri" panose="020F0502020204030204" pitchFamily="34" charset="0"/>
              </a:rPr>
              <a:t>Commen</a:t>
            </a:r>
            <a:r>
              <a:rPr lang="fr-CA" sz="2400" b="1" dirty="0">
                <a:solidFill>
                  <a:schemeClr val="accent2"/>
                </a:solidFill>
                <a:latin typeface="+mj-lt"/>
                <a:ea typeface="Calibri" panose="020F0502020204030204" pitchFamily="34" charset="0"/>
                <a:cs typeface="Calibri" panose="020F0502020204030204" pitchFamily="34" charset="0"/>
              </a:rPr>
              <a:t>t le Rapport définit-il chaque r</a:t>
            </a:r>
            <a:r>
              <a:rPr lang="fr-CA" sz="2400" b="1" dirty="0">
                <a:solidFill>
                  <a:schemeClr val="accent2"/>
                </a:solidFill>
                <a:effectLst/>
                <a:latin typeface="+mj-lt"/>
                <a:ea typeface="Calibri" panose="020F0502020204030204" pitchFamily="34" charset="0"/>
                <a:cs typeface="Calibri" panose="020F0502020204030204" pitchFamily="34" charset="0"/>
              </a:rPr>
              <a:t>ésultat?</a:t>
            </a:r>
          </a:p>
          <a:p>
            <a:pPr marL="0" marR="0">
              <a:lnSpc>
                <a:spcPct val="107000"/>
              </a:lnSpc>
              <a:spcBef>
                <a:spcPts val="0"/>
              </a:spcBef>
              <a:spcAft>
                <a:spcPts val="800"/>
              </a:spcAft>
            </a:pPr>
            <a:r>
              <a:rPr lang="fr-CA" sz="1800" b="1" dirty="0">
                <a:effectLst/>
                <a:latin typeface="Calibri" panose="020F0502020204030204" pitchFamily="34" charset="0"/>
                <a:ea typeface="Calibri" panose="020F0502020204030204" pitchFamily="34" charset="0"/>
                <a:cs typeface="Calibri" panose="020F0502020204030204" pitchFamily="34" charset="0"/>
              </a:rPr>
              <a:t>Résultat </a:t>
            </a:r>
            <a:r>
              <a:rPr lang="en-CA" b="1" i="0" dirty="0">
                <a:solidFill>
                  <a:srgbClr val="040C28"/>
                </a:solidFill>
                <a:effectLst/>
                <a:latin typeface="Google Sans"/>
              </a:rPr>
              <a:t>n</a:t>
            </a:r>
            <a:r>
              <a:rPr lang="en-CA" b="1" i="0" baseline="30000" dirty="0">
                <a:solidFill>
                  <a:srgbClr val="040C28"/>
                </a:solidFill>
                <a:effectLst/>
                <a:latin typeface="Google Sans"/>
              </a:rPr>
              <a:t>o</a:t>
            </a:r>
            <a:r>
              <a:rPr lang="en-CA" sz="1800" b="1" dirty="0">
                <a:effectLst/>
                <a:latin typeface="Calibri" panose="020F0502020204030204" pitchFamily="34" charset="0"/>
                <a:ea typeface="Calibri" panose="020F0502020204030204" pitchFamily="34" charset="0"/>
                <a:cs typeface="Calibri" panose="020F0502020204030204" pitchFamily="34" charset="0"/>
              </a:rPr>
              <a:t> 3 : </a:t>
            </a:r>
            <a:r>
              <a:rPr lang="en-CA" b="1" dirty="0" err="1">
                <a:ea typeface="Calibri" panose="020F0502020204030204" pitchFamily="34" charset="0"/>
                <a:cs typeface="Calibri" panose="020F0502020204030204" pitchFamily="34" charset="0"/>
              </a:rPr>
              <a:t>Moins</a:t>
            </a:r>
            <a:r>
              <a:rPr lang="en-CA" b="1" dirty="0">
                <a:ea typeface="Calibri" panose="020F0502020204030204" pitchFamily="34" charset="0"/>
                <a:cs typeface="Calibri" panose="020F0502020204030204" pitchFamily="34" charset="0"/>
              </a:rPr>
              <a:t> de </a:t>
            </a:r>
            <a:r>
              <a:rPr lang="en-CA" b="1" dirty="0" err="1">
                <a:ea typeface="Calibri" panose="020F0502020204030204" pitchFamily="34" charset="0"/>
                <a:cs typeface="Calibri" panose="020F0502020204030204" pitchFamily="34" charset="0"/>
              </a:rPr>
              <a:t>personnes</a:t>
            </a:r>
            <a:r>
              <a:rPr lang="en-CA" b="1" dirty="0">
                <a:ea typeface="Calibri" panose="020F0502020204030204" pitchFamily="34" charset="0"/>
                <a:cs typeface="Calibri" panose="020F0502020204030204" pitchFamily="34" charset="0"/>
              </a:rPr>
              <a:t> se </a:t>
            </a:r>
            <a:r>
              <a:rPr lang="en-CA" b="1" dirty="0" err="1">
                <a:ea typeface="Calibri" panose="020F0502020204030204" pitchFamily="34" charset="0"/>
                <a:cs typeface="Calibri" panose="020F0502020204030204" pitchFamily="34" charset="0"/>
              </a:rPr>
              <a:t>retrouvent</a:t>
            </a:r>
            <a:r>
              <a:rPr lang="en-CA" b="1" dirty="0">
                <a:ea typeface="Calibri" panose="020F0502020204030204" pitchFamily="34" charset="0"/>
                <a:cs typeface="Calibri" panose="020F0502020204030204" pitchFamily="34" charset="0"/>
              </a:rPr>
              <a:t> </a:t>
            </a:r>
            <a:r>
              <a:rPr lang="en-CA" b="1" dirty="0" err="1">
                <a:ea typeface="Calibri" panose="020F0502020204030204" pitchFamily="34" charset="0"/>
                <a:cs typeface="Calibri" panose="020F0502020204030204" pitchFamily="34" charset="0"/>
              </a:rPr>
              <a:t>en</a:t>
            </a:r>
            <a:r>
              <a:rPr lang="en-CA" b="1" dirty="0">
                <a:ea typeface="Calibri" panose="020F0502020204030204" pitchFamily="34" charset="0"/>
                <a:cs typeface="Calibri" panose="020F0502020204030204" pitchFamily="34" charset="0"/>
              </a:rPr>
              <a:t> situation </a:t>
            </a:r>
            <a:r>
              <a:rPr lang="en-CA" b="1" dirty="0" err="1">
                <a:ea typeface="Calibri" panose="020F0502020204030204" pitchFamily="34" charset="0"/>
                <a:cs typeface="Calibri" panose="020F0502020204030204" pitchFamily="34" charset="0"/>
              </a:rPr>
              <a:t>d’itinérance</a:t>
            </a:r>
            <a:r>
              <a:rPr lang="en-CA" b="1" dirty="0">
                <a:ea typeface="Calibri" panose="020F0502020204030204" pitchFamily="34" charset="0"/>
                <a:cs typeface="Calibri" panose="020F0502020204030204" pitchFamily="34" charset="0"/>
              </a:rPr>
              <a:t> après </a:t>
            </a:r>
            <a:r>
              <a:rPr lang="en-CA" b="1" dirty="0" err="1">
                <a:ea typeface="Calibri" panose="020F0502020204030204" pitchFamily="34" charset="0"/>
                <a:cs typeface="Calibri" panose="020F0502020204030204" pitchFamily="34" charset="0"/>
              </a:rPr>
              <a:t>avoir</a:t>
            </a:r>
            <a:r>
              <a:rPr lang="en-CA" b="1" dirty="0">
                <a:ea typeface="Calibri" panose="020F0502020204030204" pitchFamily="34" charset="0"/>
                <a:cs typeface="Calibri" panose="020F0502020204030204" pitchFamily="34" charset="0"/>
              </a:rPr>
              <a:t> trouvé un </a:t>
            </a:r>
            <a:r>
              <a:rPr lang="en-CA" b="1" dirty="0" err="1">
                <a:ea typeface="Calibri" panose="020F0502020204030204" pitchFamily="34" charset="0"/>
                <a:cs typeface="Calibri" panose="020F0502020204030204" pitchFamily="34" charset="0"/>
              </a:rPr>
              <a:t>logement</a:t>
            </a:r>
            <a:r>
              <a:rPr lang="en-CA" b="1" dirty="0">
                <a:ea typeface="Calibri" panose="020F0502020204030204" pitchFamily="34" charset="0"/>
                <a:cs typeface="Calibri" panose="020F0502020204030204" pitchFamily="34" charset="0"/>
              </a:rPr>
              <a:t> </a:t>
            </a:r>
            <a:r>
              <a:rPr lang="en-CA" b="1" dirty="0" err="1">
                <a:ea typeface="Calibri" panose="020F0502020204030204" pitchFamily="34" charset="0"/>
                <a:cs typeface="Calibri" panose="020F0502020204030204" pitchFamily="34" charset="0"/>
              </a:rPr>
              <a:t>ou</a:t>
            </a:r>
            <a:r>
              <a:rPr lang="en-CA" b="1" dirty="0">
                <a:ea typeface="Calibri" panose="020F0502020204030204" pitchFamily="34" charset="0"/>
                <a:cs typeface="Calibri" panose="020F0502020204030204" pitchFamily="34" charset="0"/>
              </a:rPr>
              <a:t> un </a:t>
            </a:r>
            <a:r>
              <a:rPr lang="en-CA" b="1" dirty="0" err="1">
                <a:ea typeface="Calibri" panose="020F0502020204030204" pitchFamily="34" charset="0"/>
                <a:cs typeface="Calibri" panose="020F0502020204030204" pitchFamily="34" charset="0"/>
              </a:rPr>
              <a:t>logement</a:t>
            </a:r>
            <a:r>
              <a:rPr lang="en-CA" b="1" dirty="0">
                <a:ea typeface="Calibri" panose="020F0502020204030204" pitchFamily="34" charset="0"/>
                <a:cs typeface="Calibri" panose="020F0502020204030204" pitchFamily="34" charset="0"/>
              </a:rPr>
              <a:t> de transition (l</a:t>
            </a:r>
            <a:r>
              <a:rPr lang="en-CA" sz="1800" b="1" dirty="0">
                <a:effectLst/>
                <a:latin typeface="Calibri" panose="020F0502020204030204" pitchFamily="34" charset="0"/>
                <a:ea typeface="Calibri" panose="020F0502020204030204" pitchFamily="34" charset="0"/>
                <a:cs typeface="Calibri" panose="020F0502020204030204" pitchFamily="34" charset="0"/>
              </a:rPr>
              <a:t>es retours à </a:t>
            </a:r>
            <a:r>
              <a:rPr lang="en-CA" sz="1800" b="1" dirty="0" err="1">
                <a:effectLst/>
                <a:latin typeface="Calibri" panose="020F0502020204030204" pitchFamily="34" charset="0"/>
                <a:ea typeface="Calibri" panose="020F0502020204030204" pitchFamily="34" charset="0"/>
                <a:cs typeface="Calibri" panose="020F0502020204030204" pitchFamily="34" charset="0"/>
              </a:rPr>
              <a:t>l’itinérance</a:t>
            </a:r>
            <a:r>
              <a:rPr lang="en-CA" sz="1800" b="1" dirty="0">
                <a:effectLst/>
                <a:latin typeface="Calibri" panose="020F0502020204030204" pitchFamily="34" charset="0"/>
                <a:ea typeface="Calibri" panose="020F0502020204030204" pitchFamily="34" charset="0"/>
                <a:cs typeface="Calibri" panose="020F0502020204030204" pitchFamily="34" charset="0"/>
              </a:rPr>
              <a:t> </a:t>
            </a:r>
            <a:r>
              <a:rPr lang="en-CA" sz="1800" b="1" dirty="0" err="1">
                <a:effectLst/>
                <a:latin typeface="Calibri" panose="020F0502020204030204" pitchFamily="34" charset="0"/>
                <a:ea typeface="Calibri" panose="020F0502020204030204" pitchFamily="34" charset="0"/>
                <a:cs typeface="Calibri" panose="020F0502020204030204" pitchFamily="34" charset="0"/>
              </a:rPr>
              <a:t>sont</a:t>
            </a:r>
            <a:r>
              <a:rPr lang="en-CA" sz="1800" b="1" dirty="0">
                <a:effectLst/>
                <a:latin typeface="Calibri" panose="020F0502020204030204" pitchFamily="34" charset="0"/>
                <a:ea typeface="Calibri" panose="020F0502020204030204" pitchFamily="34" charset="0"/>
                <a:cs typeface="Calibri" panose="020F0502020204030204" pitchFamily="34" charset="0"/>
              </a:rPr>
              <a:t> </a:t>
            </a:r>
            <a:r>
              <a:rPr lang="en-CA" sz="1800" b="1" dirty="0" err="1">
                <a:effectLst/>
                <a:latin typeface="Calibri" panose="020F0502020204030204" pitchFamily="34" charset="0"/>
                <a:ea typeface="Calibri" panose="020F0502020204030204" pitchFamily="34" charset="0"/>
                <a:cs typeface="Calibri" panose="020F0502020204030204" pitchFamily="34" charset="0"/>
              </a:rPr>
              <a:t>réduits</a:t>
            </a:r>
            <a:r>
              <a:rPr lang="en-CA" b="1" dirty="0">
                <a:ea typeface="Calibri" panose="020F0502020204030204" pitchFamily="34" charset="0"/>
                <a:cs typeface="Calibri" panose="020F0502020204030204" pitchFamily="34" charset="0"/>
              </a:rPr>
              <a:t>)</a:t>
            </a:r>
            <a:endParaRPr lang="en-CA" sz="1800" b="1"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CA" sz="1800" dirty="0">
                <a:effectLst/>
                <a:latin typeface="Calibri" panose="020F0502020204030204" pitchFamily="34" charset="0"/>
                <a:ea typeface="Calibri" panose="020F0502020204030204" pitchFamily="34" charset="0"/>
                <a:cs typeface="Calibri" panose="020F0502020204030204" pitchFamily="34" charset="0"/>
              </a:rPr>
              <a:t>Une </a:t>
            </a:r>
            <a:r>
              <a:rPr lang="en-CA" dirty="0" err="1">
                <a:ea typeface="Calibri" panose="020F0502020204030204" pitchFamily="34" charset="0"/>
                <a:cs typeface="Calibri" panose="020F0502020204030204" pitchFamily="34" charset="0"/>
              </a:rPr>
              <a:t>personne</a:t>
            </a:r>
            <a:r>
              <a:rPr lang="en-CA" dirty="0">
                <a:ea typeface="Calibri" panose="020F0502020204030204" pitchFamily="34" charset="0"/>
                <a:cs typeface="Calibri" panose="020F0502020204030204" pitchFamily="34" charset="0"/>
              </a:rPr>
              <a:t> se </a:t>
            </a:r>
            <a:r>
              <a:rPr lang="fr-CA" sz="1800" dirty="0">
                <a:effectLst/>
                <a:latin typeface="Calibri" panose="020F0502020204030204" pitchFamily="34" charset="0"/>
                <a:ea typeface="Calibri" panose="020F0502020204030204" pitchFamily="34" charset="0"/>
                <a:cs typeface="Calibri" panose="020F0502020204030204" pitchFamily="34" charset="0"/>
              </a:rPr>
              <a:t>«</a:t>
            </a:r>
            <a:r>
              <a:rPr lang="fr-CA" dirty="0">
                <a:ea typeface="Calibri" panose="020F0502020204030204" pitchFamily="34" charset="0"/>
                <a:cs typeface="Calibri" panose="020F0502020204030204" pitchFamily="34" charset="0"/>
              </a:rPr>
              <a:t>retrouva à nouveau en situation d’itinérance</a:t>
            </a:r>
            <a:r>
              <a:rPr lang="fr-CA" sz="1800" dirty="0">
                <a:effectLst/>
                <a:latin typeface="Calibri" panose="020F0502020204030204" pitchFamily="34" charset="0"/>
                <a:ea typeface="Calibri" panose="020F0502020204030204" pitchFamily="34" charset="0"/>
                <a:cs typeface="Calibri" panose="020F0502020204030204" pitchFamily="34" charset="0"/>
              </a:rPr>
              <a:t>» si elle :</a:t>
            </a:r>
            <a:endParaRPr lang="en-CA"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Calibri" panose="020F0502020204030204" pitchFamily="34" charset="0"/>
              <a:buChar char="•"/>
            </a:pP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avait</a:t>
            </a:r>
            <a:r>
              <a:rPr lang="en-CA" sz="1800" dirty="0">
                <a:effectLst/>
                <a:latin typeface="Calibri" panose="020F0502020204030204" pitchFamily="34" charset="0"/>
                <a:ea typeface="Calibri" panose="020F0502020204030204" pitchFamily="34" charset="0"/>
                <a:cs typeface="Calibri" panose="020F0502020204030204" pitchFamily="34" charset="0"/>
              </a:rPr>
              <a:t> au </a:t>
            </a:r>
            <a:r>
              <a:rPr lang="en-CA" sz="1800" dirty="0" err="1">
                <a:effectLst/>
                <a:latin typeface="Calibri" panose="020F0502020204030204" pitchFamily="34" charset="0"/>
                <a:ea typeface="Calibri" panose="020F0502020204030204" pitchFamily="34" charset="0"/>
                <a:cs typeface="Calibri" panose="020F0502020204030204" pitchFamily="34" charset="0"/>
              </a:rPr>
              <a:t>moins</a:t>
            </a:r>
            <a:r>
              <a:rPr lang="en-CA" sz="1800" dirty="0">
                <a:effectLst/>
                <a:latin typeface="Calibri" panose="020F0502020204030204" pitchFamily="34" charset="0"/>
                <a:ea typeface="Calibri" panose="020F0502020204030204" pitchFamily="34" charset="0"/>
                <a:cs typeface="Calibri" panose="020F0502020204030204" pitchFamily="34" charset="0"/>
              </a:rPr>
              <a:t> deux entrées de </a:t>
            </a:r>
            <a:r>
              <a:rPr lang="en-CA" sz="1800" b="1" dirty="0" err="1">
                <a:effectLst/>
                <a:latin typeface="Calibri" panose="020F0502020204030204" pitchFamily="34" charset="0"/>
                <a:ea typeface="Calibri" panose="020F0502020204030204" pitchFamily="34" charset="0"/>
                <a:cs typeface="Calibri" panose="020F0502020204030204" pitchFamily="34" charset="0"/>
              </a:rPr>
              <a:t>Statut</a:t>
            </a:r>
            <a:r>
              <a:rPr lang="en-CA" sz="1800" b="1" dirty="0">
                <a:effectLst/>
                <a:latin typeface="Calibri" panose="020F0502020204030204" pitchFamily="34" charset="0"/>
                <a:ea typeface="Calibri" panose="020F0502020204030204" pitchFamily="34" charset="0"/>
                <a:cs typeface="Calibri" panose="020F0502020204030204" pitchFamily="34" charset="0"/>
              </a:rPr>
              <a:t> de </a:t>
            </a:r>
            <a:r>
              <a:rPr lang="en-CA" sz="1800" b="1" dirty="0" err="1">
                <a:effectLst/>
                <a:latin typeface="Calibri" panose="020F0502020204030204" pitchFamily="34" charset="0"/>
                <a:ea typeface="Calibri" panose="020F0502020204030204" pitchFamily="34" charset="0"/>
                <a:cs typeface="Calibri" panose="020F0502020204030204" pitchFamily="34" charset="0"/>
              </a:rPr>
              <a:t>logement</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marqué</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comme</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étant</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b="1" dirty="0" err="1">
                <a:ea typeface="Calibri" panose="020F0502020204030204" pitchFamily="34" charset="0"/>
                <a:cs typeface="Calibri" panose="020F0502020204030204" pitchFamily="34" charset="0"/>
              </a:rPr>
              <a:t>e</a:t>
            </a:r>
            <a:r>
              <a:rPr lang="en-CA" sz="1800" b="1" dirty="0" err="1">
                <a:effectLst/>
                <a:latin typeface="Calibri" panose="020F0502020204030204" pitchFamily="34" charset="0"/>
                <a:ea typeface="Calibri" panose="020F0502020204030204" pitchFamily="34" charset="0"/>
                <a:cs typeface="Calibri" panose="020F0502020204030204" pitchFamily="34" charset="0"/>
              </a:rPr>
              <a:t>n</a:t>
            </a:r>
            <a:r>
              <a:rPr lang="en-CA" sz="1800" b="1" dirty="0">
                <a:effectLst/>
                <a:latin typeface="Calibri" panose="020F0502020204030204" pitchFamily="34" charset="0"/>
                <a:ea typeface="Calibri" panose="020F0502020204030204" pitchFamily="34" charset="0"/>
                <a:cs typeface="Calibri" panose="020F0502020204030204" pitchFamily="34" charset="0"/>
              </a:rPr>
              <a:t> situation </a:t>
            </a:r>
            <a:r>
              <a:rPr lang="en-CA" sz="1800" b="1" dirty="0" err="1">
                <a:effectLst/>
                <a:latin typeface="Calibri" panose="020F0502020204030204" pitchFamily="34" charset="0"/>
                <a:ea typeface="Calibri" panose="020F0502020204030204" pitchFamily="34" charset="0"/>
                <a:cs typeface="Calibri" panose="020F0502020204030204" pitchFamily="34" charset="0"/>
              </a:rPr>
              <a:t>d’itinérance</a:t>
            </a:r>
            <a:r>
              <a:rPr lang="en-CA" sz="1800" b="1" dirty="0">
                <a:effectLst/>
                <a:latin typeface="Calibri" panose="020F0502020204030204" pitchFamily="34" charset="0"/>
                <a:ea typeface="Calibri" panose="020F0502020204030204" pitchFamily="34" charset="0"/>
                <a:cs typeface="Calibri" panose="020F0502020204030204" pitchFamily="34" charset="0"/>
              </a:rPr>
              <a:t> </a:t>
            </a:r>
            <a:r>
              <a:rPr lang="en-CA" sz="1800" dirty="0">
                <a:effectLst/>
                <a:latin typeface="Calibri" panose="020F0502020204030204" pitchFamily="34" charset="0"/>
                <a:ea typeface="Calibri" panose="020F0502020204030204" pitchFamily="34" charset="0"/>
                <a:cs typeface="Calibri" panose="020F0502020204030204" pitchFamily="34" charset="0"/>
              </a:rPr>
              <a:t>(</a:t>
            </a:r>
            <a:r>
              <a:rPr lang="en-CA" sz="1800" dirty="0" err="1">
                <a:effectLst/>
                <a:latin typeface="Calibri" panose="020F0502020204030204" pitchFamily="34" charset="0"/>
                <a:ea typeface="Calibri" panose="020F0502020204030204" pitchFamily="34" charset="0"/>
                <a:cs typeface="Calibri" panose="020F0502020204030204" pitchFamily="34" charset="0"/>
              </a:rPr>
              <a:t>dont</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une</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exécutée</a:t>
            </a:r>
            <a:r>
              <a:rPr lang="en-CA" sz="1800" dirty="0">
                <a:effectLst/>
                <a:latin typeface="Calibri" panose="020F0502020204030204" pitchFamily="34" charset="0"/>
                <a:ea typeface="Calibri" panose="020F0502020204030204" pitchFamily="34" charset="0"/>
                <a:cs typeface="Calibri" panose="020F0502020204030204" pitchFamily="34" charset="0"/>
              </a:rPr>
              <a:t> dans la </a:t>
            </a:r>
            <a:r>
              <a:rPr lang="en-CA" sz="1800" dirty="0" err="1">
                <a:effectLst/>
                <a:latin typeface="Calibri" panose="020F0502020204030204" pitchFamily="34" charset="0"/>
                <a:ea typeface="Calibri" panose="020F0502020204030204" pitchFamily="34" charset="0"/>
                <a:cs typeface="Calibri" panose="020F0502020204030204" pitchFamily="34" charset="0"/>
              </a:rPr>
              <a:t>période</a:t>
            </a:r>
            <a:r>
              <a:rPr lang="en-CA" sz="1800" dirty="0">
                <a:effectLst/>
                <a:latin typeface="Calibri" panose="020F0502020204030204" pitchFamily="34" charset="0"/>
                <a:ea typeface="Calibri" panose="020F0502020204030204" pitchFamily="34" charset="0"/>
                <a:cs typeface="Calibri" panose="020F0502020204030204" pitchFamily="34" charset="0"/>
              </a:rPr>
              <a:t> de </a:t>
            </a:r>
            <a:r>
              <a:rPr lang="en-CA" sz="1800" dirty="0" err="1">
                <a:effectLst/>
                <a:latin typeface="Calibri" panose="020F0502020204030204" pitchFamily="34" charset="0"/>
                <a:ea typeface="Calibri" panose="020F0502020204030204" pitchFamily="34" charset="0"/>
                <a:cs typeface="Calibri" panose="020F0502020204030204" pitchFamily="34" charset="0"/>
              </a:rPr>
              <a:t>déclaration</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b="1" dirty="0">
                <a:effectLst/>
                <a:latin typeface="Calibri" panose="020F0502020204030204" pitchFamily="34" charset="0"/>
                <a:ea typeface="Calibri" panose="020F0502020204030204" pitchFamily="34" charset="0"/>
                <a:cs typeface="Calibri" panose="020F0502020204030204" pitchFamily="34" charset="0"/>
              </a:rPr>
              <a:t>et</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une</a:t>
            </a:r>
            <a:r>
              <a:rPr lang="en-CA" sz="1800" dirty="0">
                <a:effectLst/>
                <a:latin typeface="Calibri" panose="020F0502020204030204" pitchFamily="34" charset="0"/>
                <a:ea typeface="Calibri" panose="020F0502020204030204" pitchFamily="34" charset="0"/>
                <a:cs typeface="Calibri" panose="020F0502020204030204" pitchFamily="34" charset="0"/>
              </a:rPr>
              <a:t> entrée </a:t>
            </a:r>
            <a:r>
              <a:rPr lang="en-CA" sz="1800" dirty="0" err="1">
                <a:effectLst/>
                <a:latin typeface="Calibri" panose="020F0502020204030204" pitchFamily="34" charset="0"/>
                <a:ea typeface="Calibri" panose="020F0502020204030204" pitchFamily="34" charset="0"/>
                <a:cs typeface="Calibri" panose="020F0502020204030204" pitchFamily="34" charset="0"/>
              </a:rPr>
              <a:t>marquée</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comme</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b="1" dirty="0" err="1">
                <a:effectLst/>
                <a:latin typeface="Calibri" panose="020F0502020204030204" pitchFamily="34" charset="0"/>
                <a:ea typeface="Calibri" panose="020F0502020204030204" pitchFamily="34" charset="0"/>
                <a:cs typeface="Calibri" panose="020F0502020204030204" pitchFamily="34" charset="0"/>
              </a:rPr>
              <a:t>Logé</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ou</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b="1" dirty="0" err="1">
                <a:effectLst/>
                <a:latin typeface="Calibri" panose="020F0502020204030204" pitchFamily="34" charset="0"/>
                <a:ea typeface="Calibri" panose="020F0502020204030204" pitchFamily="34" charset="0"/>
                <a:cs typeface="Calibri" panose="020F0502020204030204" pitchFamily="34" charset="0"/>
              </a:rPr>
              <a:t>Logement</a:t>
            </a:r>
            <a:r>
              <a:rPr lang="en-CA" sz="1800" b="1" dirty="0">
                <a:effectLst/>
                <a:latin typeface="Calibri" panose="020F0502020204030204" pitchFamily="34" charset="0"/>
                <a:ea typeface="Calibri" panose="020F0502020204030204" pitchFamily="34" charset="0"/>
                <a:cs typeface="Calibri" panose="020F0502020204030204" pitchFamily="34" charset="0"/>
              </a:rPr>
              <a:t> </a:t>
            </a:r>
            <a:r>
              <a:rPr lang="en-CA" sz="1800" b="1" dirty="0" err="1">
                <a:effectLst/>
                <a:latin typeface="Calibri" panose="020F0502020204030204" pitchFamily="34" charset="0"/>
                <a:ea typeface="Calibri" panose="020F0502020204030204" pitchFamily="34" charset="0"/>
                <a:cs typeface="Calibri" panose="020F0502020204030204" pitchFamily="34" charset="0"/>
              </a:rPr>
              <a:t>transitoire</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immédiatement</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avant</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l’entrée</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b="1" dirty="0" err="1">
                <a:ea typeface="Calibri" panose="020F0502020204030204" pitchFamily="34" charset="0"/>
                <a:cs typeface="Calibri" panose="020F0502020204030204" pitchFamily="34" charset="0"/>
              </a:rPr>
              <a:t>e</a:t>
            </a:r>
            <a:r>
              <a:rPr lang="en-CA" sz="1800" b="1" dirty="0" err="1">
                <a:effectLst/>
                <a:latin typeface="Calibri" panose="020F0502020204030204" pitchFamily="34" charset="0"/>
                <a:ea typeface="Calibri" panose="020F0502020204030204" pitchFamily="34" charset="0"/>
                <a:cs typeface="Calibri" panose="020F0502020204030204" pitchFamily="34" charset="0"/>
              </a:rPr>
              <a:t>n</a:t>
            </a:r>
            <a:r>
              <a:rPr lang="en-CA" sz="1800" b="1" dirty="0">
                <a:effectLst/>
                <a:latin typeface="Calibri" panose="020F0502020204030204" pitchFamily="34" charset="0"/>
                <a:ea typeface="Calibri" panose="020F0502020204030204" pitchFamily="34" charset="0"/>
                <a:cs typeface="Calibri" panose="020F0502020204030204" pitchFamily="34" charset="0"/>
              </a:rPr>
              <a:t> situation </a:t>
            </a:r>
            <a:r>
              <a:rPr lang="en-CA" sz="1800" b="1" dirty="0" err="1">
                <a:effectLst/>
                <a:latin typeface="Calibri" panose="020F0502020204030204" pitchFamily="34" charset="0"/>
                <a:ea typeface="Calibri" panose="020F0502020204030204" pitchFamily="34" charset="0"/>
                <a:cs typeface="Calibri" panose="020F0502020204030204" pitchFamily="34" charset="0"/>
              </a:rPr>
              <a:t>d’itinérance</a:t>
            </a:r>
            <a:r>
              <a:rPr lang="en-CA" sz="1800" dirty="0">
                <a:effectLst/>
                <a:latin typeface="Calibri" panose="020F0502020204030204" pitchFamily="34" charset="0"/>
                <a:ea typeface="Calibri" panose="020F0502020204030204" pitchFamily="34" charset="0"/>
                <a:cs typeface="Calibri" panose="020F0502020204030204" pitchFamily="34" charset="0"/>
              </a:rPr>
              <a:t> dans la </a:t>
            </a:r>
            <a:r>
              <a:rPr lang="en-CA" sz="1800" dirty="0" err="1">
                <a:effectLst/>
                <a:latin typeface="Calibri" panose="020F0502020204030204" pitchFamily="34" charset="0"/>
                <a:ea typeface="Calibri" panose="020F0502020204030204" pitchFamily="34" charset="0"/>
                <a:cs typeface="Calibri" panose="020F0502020204030204" pitchFamily="34" charset="0"/>
              </a:rPr>
              <a:t>période</a:t>
            </a:r>
            <a:r>
              <a:rPr lang="en-CA" sz="1800" dirty="0">
                <a:effectLst/>
                <a:latin typeface="Calibri" panose="020F0502020204030204" pitchFamily="34" charset="0"/>
                <a:ea typeface="Calibri" panose="020F0502020204030204" pitchFamily="34" charset="0"/>
                <a:cs typeface="Calibri" panose="020F0502020204030204" pitchFamily="34" charset="0"/>
              </a:rPr>
              <a:t> de </a:t>
            </a:r>
            <a:r>
              <a:rPr lang="en-CA" sz="1800" dirty="0" err="1">
                <a:effectLst/>
                <a:latin typeface="Calibri" panose="020F0502020204030204" pitchFamily="34" charset="0"/>
                <a:ea typeface="Calibri" panose="020F0502020204030204" pitchFamily="34" charset="0"/>
                <a:cs typeface="Calibri" panose="020F0502020204030204" pitchFamily="34" charset="0"/>
              </a:rPr>
              <a:t>déclaration</a:t>
            </a:r>
            <a:r>
              <a:rPr lang="en-CA" sz="1800" dirty="0">
                <a:effectLst/>
                <a:latin typeface="Calibri" panose="020F0502020204030204" pitchFamily="34" charset="0"/>
                <a:ea typeface="Calibri" panose="020F0502020204030204" pitchFamily="34" charset="0"/>
                <a:cs typeface="Calibri" panose="020F0502020204030204" pitchFamily="34" charset="0"/>
              </a:rPr>
              <a:t>. </a:t>
            </a:r>
            <a:endParaRPr lang="en-CA" dirty="0">
              <a:ea typeface="Calibri" panose="020F0502020204030204" pitchFamily="34" charset="0"/>
              <a:cs typeface="Arial" panose="020B0604020202020204" pitchFamily="34" charset="0"/>
            </a:endParaRPr>
          </a:p>
          <a:p>
            <a:pPr>
              <a:lnSpc>
                <a:spcPct val="107000"/>
              </a:lnSpc>
              <a:spcBef>
                <a:spcPts val="0"/>
              </a:spcBef>
              <a:spcAft>
                <a:spcPts val="800"/>
              </a:spcAft>
            </a:pPr>
            <a:r>
              <a:rPr lang="en-CA" sz="1800" dirty="0">
                <a:effectLst/>
                <a:latin typeface="Calibri" panose="020F0502020204030204" pitchFamily="34" charset="0"/>
                <a:ea typeface="Calibri" panose="020F0502020204030204" pitchFamily="34" charset="0"/>
                <a:cs typeface="Calibri" panose="020F0502020204030204" pitchFamily="34" charset="0"/>
              </a:rPr>
              <a:t>N.B. : </a:t>
            </a:r>
            <a:r>
              <a:rPr lang="en-CA" sz="1800" dirty="0" err="1">
                <a:effectLst/>
                <a:latin typeface="Calibri" panose="020F0502020204030204" pitchFamily="34" charset="0"/>
                <a:ea typeface="Calibri" panose="020F0502020204030204" pitchFamily="34" charset="0"/>
                <a:cs typeface="Calibri" panose="020F0502020204030204" pitchFamily="34" charset="0"/>
              </a:rPr>
              <a:t>Puisque</a:t>
            </a:r>
            <a:r>
              <a:rPr lang="en-CA" sz="1800" dirty="0">
                <a:effectLst/>
                <a:latin typeface="Calibri" panose="020F0502020204030204" pitchFamily="34" charset="0"/>
                <a:ea typeface="Calibri" panose="020F0502020204030204" pitchFamily="34" charset="0"/>
                <a:cs typeface="Calibri" panose="020F0502020204030204" pitchFamily="34" charset="0"/>
              </a:rPr>
              <a:t> le SISA </a:t>
            </a:r>
            <a:r>
              <a:rPr lang="en-CA" sz="1800" dirty="0" err="1">
                <a:effectLst/>
                <a:latin typeface="Calibri" panose="020F0502020204030204" pitchFamily="34" charset="0"/>
                <a:ea typeface="Calibri" panose="020F0502020204030204" pitchFamily="34" charset="0"/>
                <a:cs typeface="Calibri" panose="020F0502020204030204" pitchFamily="34" charset="0"/>
              </a:rPr>
              <a:t>n’a</a:t>
            </a:r>
            <a:r>
              <a:rPr lang="en-CA" sz="1800" dirty="0">
                <a:effectLst/>
                <a:latin typeface="Calibri" panose="020F0502020204030204" pitchFamily="34" charset="0"/>
                <a:ea typeface="Calibri" panose="020F0502020204030204" pitchFamily="34" charset="0"/>
                <a:cs typeface="Calibri" panose="020F0502020204030204" pitchFamily="34" charset="0"/>
              </a:rPr>
              <a:t> pas les </a:t>
            </a:r>
            <a:r>
              <a:rPr lang="en-CA" sz="1800" dirty="0" err="1">
                <a:effectLst/>
                <a:latin typeface="Calibri" panose="020F0502020204030204" pitchFamily="34" charset="0"/>
                <a:ea typeface="Calibri" panose="020F0502020204030204" pitchFamily="34" charset="0"/>
                <a:cs typeface="Calibri" panose="020F0502020204030204" pitchFamily="34" charset="0"/>
              </a:rPr>
              <a:t>données</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nécessaires</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afin</a:t>
            </a:r>
            <a:r>
              <a:rPr lang="en-CA" sz="1800" dirty="0">
                <a:effectLst/>
                <a:latin typeface="Calibri" panose="020F0502020204030204" pitchFamily="34" charset="0"/>
                <a:ea typeface="Calibri" panose="020F0502020204030204" pitchFamily="34" charset="0"/>
                <a:cs typeface="Calibri" panose="020F0502020204030204" pitchFamily="34" charset="0"/>
              </a:rPr>
              <a:t> de classifier </a:t>
            </a:r>
            <a:r>
              <a:rPr lang="en-CA" sz="1800" dirty="0" err="1">
                <a:effectLst/>
                <a:latin typeface="Calibri" panose="020F0502020204030204" pitchFamily="34" charset="0"/>
                <a:ea typeface="Calibri" panose="020F0502020204030204" pitchFamily="34" charset="0"/>
                <a:cs typeface="Calibri" panose="020F0502020204030204" pitchFamily="34" charset="0"/>
              </a:rPr>
              <a:t>une</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personne</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ayant</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dirty="0" err="1">
                <a:ea typeface="Calibri" panose="020F0502020204030204" pitchFamily="34" charset="0"/>
                <a:cs typeface="Calibri" panose="020F0502020204030204" pitchFamily="34" charset="0"/>
              </a:rPr>
              <a:t>retournée</a:t>
            </a:r>
            <a:r>
              <a:rPr lang="en-CA" dirty="0">
                <a:ea typeface="Calibri" panose="020F0502020204030204" pitchFamily="34" charset="0"/>
                <a:cs typeface="Calibri" panose="020F0502020204030204" pitchFamily="34" charset="0"/>
              </a:rPr>
              <a:t> </a:t>
            </a:r>
            <a:r>
              <a:rPr lang="en-CA" dirty="0" err="1">
                <a:ea typeface="Calibri" panose="020F0502020204030204" pitchFamily="34" charset="0"/>
                <a:cs typeface="Calibri" panose="020F0502020204030204" pitchFamily="34" charset="0"/>
              </a:rPr>
              <a:t>en</a:t>
            </a:r>
            <a:r>
              <a:rPr lang="en-CA" dirty="0">
                <a:ea typeface="Calibri" panose="020F0502020204030204" pitchFamily="34" charset="0"/>
                <a:cs typeface="Calibri" panose="020F0502020204030204" pitchFamily="34" charset="0"/>
              </a:rPr>
              <a:t> situation </a:t>
            </a:r>
            <a:r>
              <a:rPr lang="en-CA" dirty="0" err="1">
                <a:ea typeface="Calibri" panose="020F0502020204030204" pitchFamily="34" charset="0"/>
                <a:cs typeface="Calibri" panose="020F0502020204030204" pitchFamily="34" charset="0"/>
              </a:rPr>
              <a:t>d’itinérance</a:t>
            </a:r>
            <a:r>
              <a:rPr lang="en-CA" dirty="0">
                <a:ea typeface="Calibri" panose="020F0502020204030204" pitchFamily="34" charset="0"/>
                <a:cs typeface="Calibri" panose="020F0502020204030204" pitchFamily="34" charset="0"/>
              </a:rPr>
              <a:t> pendant la </a:t>
            </a:r>
            <a:r>
              <a:rPr lang="en-CA" dirty="0" err="1">
                <a:ea typeface="Calibri" panose="020F0502020204030204" pitchFamily="34" charset="0"/>
                <a:cs typeface="Calibri" panose="020F0502020204030204" pitchFamily="34" charset="0"/>
              </a:rPr>
              <a:t>période</a:t>
            </a:r>
            <a:r>
              <a:rPr lang="en-CA" dirty="0">
                <a:ea typeface="Calibri" panose="020F0502020204030204" pitchFamily="34" charset="0"/>
                <a:cs typeface="Calibri" panose="020F0502020204030204" pitchFamily="34" charset="0"/>
              </a:rPr>
              <a:t> de </a:t>
            </a:r>
            <a:r>
              <a:rPr lang="en-CA" dirty="0" err="1">
                <a:ea typeface="Calibri" panose="020F0502020204030204" pitchFamily="34" charset="0"/>
                <a:cs typeface="Calibri" panose="020F0502020204030204" pitchFamily="34" charset="0"/>
              </a:rPr>
              <a:t>déclaration</a:t>
            </a:r>
            <a:r>
              <a:rPr lang="en-CA" dirty="0">
                <a:ea typeface="Calibri" panose="020F0502020204030204" pitchFamily="34" charset="0"/>
                <a:cs typeface="Calibri" panose="020F0502020204030204" pitchFamily="34" charset="0"/>
              </a:rPr>
              <a:t>, l</a:t>
            </a:r>
            <a:r>
              <a:rPr lang="en-CA" sz="1800" dirty="0">
                <a:effectLst/>
                <a:latin typeface="Calibri" panose="020F0502020204030204" pitchFamily="34" charset="0"/>
                <a:ea typeface="Calibri" panose="020F0502020204030204" pitchFamily="34" charset="0"/>
                <a:cs typeface="Calibri" panose="020F0502020204030204" pitchFamily="34" charset="0"/>
              </a:rPr>
              <a:t>es </a:t>
            </a:r>
            <a:r>
              <a:rPr lang="en-CA" sz="1800" dirty="0" err="1">
                <a:effectLst/>
                <a:latin typeface="Calibri" panose="020F0502020204030204" pitchFamily="34" charset="0"/>
                <a:ea typeface="Calibri" panose="020F0502020204030204" pitchFamily="34" charset="0"/>
                <a:cs typeface="Calibri" panose="020F0502020204030204" pitchFamily="34" charset="0"/>
              </a:rPr>
              <a:t>écarts</a:t>
            </a:r>
            <a:r>
              <a:rPr lang="en-CA" sz="1800" dirty="0">
                <a:effectLst/>
                <a:latin typeface="Calibri" panose="020F0502020204030204" pitchFamily="34" charset="0"/>
                <a:ea typeface="Calibri" panose="020F0502020204030204" pitchFamily="34" charset="0"/>
                <a:cs typeface="Calibri" panose="020F0502020204030204" pitchFamily="34" charset="0"/>
              </a:rPr>
              <a:t> entre les </a:t>
            </a:r>
            <a:r>
              <a:rPr lang="en-CA" sz="1800" dirty="0" err="1">
                <a:effectLst/>
                <a:latin typeface="Calibri" panose="020F0502020204030204" pitchFamily="34" charset="0"/>
                <a:ea typeface="Calibri" panose="020F0502020204030204" pitchFamily="34" charset="0"/>
                <a:cs typeface="Calibri" panose="020F0502020204030204" pitchFamily="34" charset="0"/>
              </a:rPr>
              <a:t>données</a:t>
            </a:r>
            <a:r>
              <a:rPr lang="en-CA" sz="1800" dirty="0">
                <a:effectLst/>
                <a:latin typeface="Calibri" panose="020F0502020204030204" pitchFamily="34" charset="0"/>
                <a:ea typeface="Calibri" panose="020F0502020204030204" pitchFamily="34" charset="0"/>
                <a:cs typeface="Calibri" panose="020F0502020204030204" pitchFamily="34" charset="0"/>
              </a:rPr>
              <a:t> des Status de </a:t>
            </a:r>
            <a:r>
              <a:rPr lang="en-CA" sz="1800" dirty="0" err="1">
                <a:effectLst/>
                <a:latin typeface="Calibri" panose="020F0502020204030204" pitchFamily="34" charset="0"/>
                <a:ea typeface="Calibri" panose="020F0502020204030204" pitchFamily="34" charset="0"/>
                <a:cs typeface="Calibri" panose="020F0502020204030204" pitchFamily="34" charset="0"/>
              </a:rPr>
              <a:t>logement</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marqués</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comme</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étant</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b="1" dirty="0">
                <a:effectLst/>
                <a:latin typeface="Calibri" panose="020F0502020204030204" pitchFamily="34" charset="0"/>
                <a:ea typeface="Calibri" panose="020F0502020204030204" pitchFamily="34" charset="0"/>
                <a:cs typeface="Calibri" panose="020F0502020204030204" pitchFamily="34" charset="0"/>
              </a:rPr>
              <a:t>Inconnu</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auront</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une</a:t>
            </a:r>
            <a:r>
              <a:rPr lang="en-CA" sz="1800" dirty="0">
                <a:effectLst/>
                <a:latin typeface="Calibri" panose="020F0502020204030204" pitchFamily="34" charset="0"/>
                <a:ea typeface="Calibri" panose="020F0502020204030204" pitchFamily="34" charset="0"/>
                <a:cs typeface="Calibri" panose="020F0502020204030204" pitchFamily="34" charset="0"/>
              </a:rPr>
              <a:t> influence sur la </a:t>
            </a:r>
            <a:r>
              <a:rPr lang="en-CA" sz="1800" dirty="0" err="1">
                <a:effectLst/>
                <a:latin typeface="Calibri" panose="020F0502020204030204" pitchFamily="34" charset="0"/>
                <a:ea typeface="Calibri" panose="020F0502020204030204" pitchFamily="34" charset="0"/>
                <a:cs typeface="Calibri" panose="020F0502020204030204" pitchFamily="34" charset="0"/>
              </a:rPr>
              <a:t>qualité</a:t>
            </a:r>
            <a:r>
              <a:rPr lang="en-CA" sz="1800" dirty="0">
                <a:effectLst/>
                <a:latin typeface="Calibri" panose="020F0502020204030204" pitchFamily="34" charset="0"/>
                <a:ea typeface="Calibri" panose="020F0502020204030204" pitchFamily="34" charset="0"/>
                <a:cs typeface="Calibri" panose="020F0502020204030204" pitchFamily="34" charset="0"/>
              </a:rPr>
              <a:t> des </a:t>
            </a:r>
            <a:r>
              <a:rPr lang="en-CA" sz="1800" dirty="0" err="1">
                <a:effectLst/>
                <a:latin typeface="Calibri" panose="020F0502020204030204" pitchFamily="34" charset="0"/>
                <a:ea typeface="Calibri" panose="020F0502020204030204" pitchFamily="34" charset="0"/>
                <a:cs typeface="Calibri" panose="020F0502020204030204" pitchFamily="34" charset="0"/>
              </a:rPr>
              <a:t>données</a:t>
            </a:r>
            <a:r>
              <a:rPr lang="en-CA" sz="1800" dirty="0">
                <a:effectLst/>
                <a:latin typeface="Calibri" panose="020F0502020204030204" pitchFamily="34" charset="0"/>
                <a:ea typeface="Calibri" panose="020F0502020204030204" pitchFamily="34" charset="0"/>
                <a:cs typeface="Calibri" panose="020F0502020204030204" pitchFamily="34" charset="0"/>
              </a:rPr>
              <a:t> de </a:t>
            </a:r>
            <a:r>
              <a:rPr lang="en-CA" sz="1800" dirty="0" err="1">
                <a:effectLst/>
                <a:latin typeface="Calibri" panose="020F0502020204030204" pitchFamily="34" charset="0"/>
                <a:ea typeface="Calibri" panose="020F0502020204030204" pitchFamily="34" charset="0"/>
                <a:cs typeface="Calibri" panose="020F0502020204030204" pitchFamily="34" charset="0"/>
              </a:rPr>
              <a:t>ce</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résultat</a:t>
            </a:r>
            <a:r>
              <a:rPr lang="en-CA" sz="1800" dirty="0">
                <a:effectLst/>
                <a:latin typeface="Calibri" panose="020F0502020204030204" pitchFamily="34" charset="0"/>
                <a:ea typeface="Calibri" panose="020F0502020204030204" pitchFamily="34" charset="0"/>
                <a:cs typeface="Calibri" panose="020F0502020204030204" pitchFamily="34" charset="0"/>
              </a:rPr>
              <a:t>. </a:t>
            </a:r>
            <a:endParaRPr lang="en-CA"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Title 14">
            <a:extLst>
              <a:ext uri="{FF2B5EF4-FFF2-40B4-BE49-F238E27FC236}">
                <a16:creationId xmlns:a16="http://schemas.microsoft.com/office/drawing/2014/main" id="{883CC945-9B73-17D4-D590-D65DFF45AAE6}"/>
              </a:ext>
            </a:extLst>
          </p:cNvPr>
          <p:cNvSpPr txBox="1">
            <a:spLocks/>
          </p:cNvSpPr>
          <p:nvPr>
            <p:custDataLst>
              <p:tags r:id="rId3"/>
            </p:custDataLst>
          </p:nvPr>
        </p:nvSpPr>
        <p:spPr bwMode="auto">
          <a:xfrm>
            <a:off x="0" y="290557"/>
            <a:ext cx="9144000" cy="102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fontScale="82500" lnSpcReduction="20000"/>
          </a:bodyPr>
          <a:lstStyle>
            <a:lvl1pPr algn="l" defTabSz="457200" rtl="0" eaLnBrk="0" fontAlgn="base" hangingPunct="0">
              <a:spcBef>
                <a:spcPct val="0"/>
              </a:spcBef>
              <a:spcAft>
                <a:spcPct val="0"/>
              </a:spcAft>
              <a:defRPr lang="en-US" sz="3600" b="0" i="0" kern="1200">
                <a:solidFill>
                  <a:srgbClr val="BA2E34"/>
                </a:solidFill>
                <a:latin typeface="Century Gothic" pitchFamily="34" charset="0"/>
                <a:ea typeface="ヒラギノ角ゴ Pro W3" pitchFamily="126" charset="-128"/>
                <a:cs typeface="Century Gothic" pitchFamily="34" charset="0"/>
              </a:defRPr>
            </a:lvl1pPr>
            <a:lvl2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2pPr>
            <a:lvl3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3pPr>
            <a:lvl4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4pPr>
            <a:lvl5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5pPr>
            <a:lvl6pPr marL="4572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6pPr>
            <a:lvl7pPr marL="9144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7pPr>
            <a:lvl8pPr marL="13716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8pPr>
            <a:lvl9pPr marL="18288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9pPr>
          </a:lstStyle>
          <a:p>
            <a:pPr algn="ctr"/>
            <a:r>
              <a:rPr lang="fr-FR" sz="3100" b="1" dirty="0">
                <a:solidFill>
                  <a:schemeClr val="accent1"/>
                </a:solidFill>
              </a:rPr>
              <a:t>Utilisation du SISA aux fins du Rapport communautaire en matière d’itinérance (RCMI)</a:t>
            </a:r>
          </a:p>
          <a:p>
            <a:pPr algn="ctr"/>
            <a:r>
              <a:rPr lang="en-CA" sz="2400" dirty="0">
                <a:solidFill>
                  <a:srgbClr val="D55816"/>
                </a:solidFill>
                <a:latin typeface="Century Gothic" panose="020B0502020202020204" pitchFamily="34" charset="0"/>
              </a:rPr>
              <a:t>Le Rapport SISA RCMI</a:t>
            </a:r>
            <a:endParaRPr lang="en-CA" sz="2400" b="1" dirty="0">
              <a:solidFill>
                <a:schemeClr val="accent1"/>
              </a:solidFill>
            </a:endParaRPr>
          </a:p>
        </p:txBody>
      </p:sp>
    </p:spTree>
    <p:extLst>
      <p:ext uri="{BB962C8B-B14F-4D97-AF65-F5344CB8AC3E}">
        <p14:creationId xmlns:p14="http://schemas.microsoft.com/office/powerpoint/2010/main" val="439758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Slide Number Placeholder 3"/>
          <p:cNvSpPr>
            <a:spLocks noGrp="1"/>
          </p:cNvSpPr>
          <p:nvPr>
            <p:ph type="sldNum" sz="quarter" idx="10"/>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3150B05E-1F1A-401D-9AEE-F501B640E7FD}" type="slidenum">
              <a:rPr lang="en-US" altLang="en-US" sz="1200" smtClean="0">
                <a:solidFill>
                  <a:srgbClr val="7F7F7F"/>
                </a:solidFill>
                <a:cs typeface="ヒラギノ角ゴ Pro W3"/>
              </a:rPr>
              <a:pPr>
                <a:spcBef>
                  <a:spcPct val="0"/>
                </a:spcBef>
                <a:buClrTx/>
                <a:buFontTx/>
                <a:buNone/>
              </a:pPr>
              <a:t>11</a:t>
            </a:fld>
            <a:endParaRPr lang="en-US" altLang="en-US" sz="1200">
              <a:solidFill>
                <a:srgbClr val="7F7F7F"/>
              </a:solidFill>
              <a:cs typeface="ヒラギノ角ゴ Pro W3"/>
            </a:endParaRPr>
          </a:p>
        </p:txBody>
      </p:sp>
      <p:sp>
        <p:nvSpPr>
          <p:cNvPr id="13" name="TextBox 12">
            <a:extLst>
              <a:ext uri="{FF2B5EF4-FFF2-40B4-BE49-F238E27FC236}">
                <a16:creationId xmlns:a16="http://schemas.microsoft.com/office/drawing/2014/main" id="{FA41DC47-D253-46E6-9758-9E72B8038600}"/>
              </a:ext>
            </a:extLst>
          </p:cNvPr>
          <p:cNvSpPr txBox="1"/>
          <p:nvPr>
            <p:custDataLst>
              <p:tags r:id="rId2"/>
            </p:custDataLst>
          </p:nvPr>
        </p:nvSpPr>
        <p:spPr>
          <a:xfrm>
            <a:off x="222504" y="1406125"/>
            <a:ext cx="8698992" cy="4646272"/>
          </a:xfrm>
          <a:prstGeom prst="rect">
            <a:avLst/>
          </a:prstGeom>
          <a:noFill/>
        </p:spPr>
        <p:txBody>
          <a:bodyPr wrap="square">
            <a:spAutoFit/>
          </a:bodyPr>
          <a:lstStyle/>
          <a:p>
            <a:pPr marL="0" marR="0">
              <a:lnSpc>
                <a:spcPct val="107000"/>
              </a:lnSpc>
              <a:spcBef>
                <a:spcPts val="0"/>
              </a:spcBef>
              <a:spcAft>
                <a:spcPts val="800"/>
              </a:spcAft>
            </a:pPr>
            <a:r>
              <a:rPr lang="fr-CA" sz="2400" b="1" dirty="0">
                <a:solidFill>
                  <a:schemeClr val="accent2"/>
                </a:solidFill>
                <a:effectLst/>
                <a:latin typeface="+mj-lt"/>
                <a:ea typeface="Calibri" panose="020F0502020204030204" pitchFamily="34" charset="0"/>
                <a:cs typeface="Calibri" panose="020F0502020204030204" pitchFamily="34" charset="0"/>
              </a:rPr>
              <a:t>Commen</a:t>
            </a:r>
            <a:r>
              <a:rPr lang="fr-CA" sz="2400" b="1" dirty="0">
                <a:solidFill>
                  <a:schemeClr val="accent2"/>
                </a:solidFill>
                <a:latin typeface="+mj-lt"/>
                <a:ea typeface="Calibri" panose="020F0502020204030204" pitchFamily="34" charset="0"/>
                <a:cs typeface="Calibri" panose="020F0502020204030204" pitchFamily="34" charset="0"/>
              </a:rPr>
              <a:t>t le Rapport définit-il chaque r</a:t>
            </a:r>
            <a:r>
              <a:rPr lang="fr-CA" sz="2400" b="1" dirty="0">
                <a:solidFill>
                  <a:schemeClr val="accent2"/>
                </a:solidFill>
                <a:effectLst/>
                <a:latin typeface="+mj-lt"/>
                <a:ea typeface="Calibri" panose="020F0502020204030204" pitchFamily="34" charset="0"/>
                <a:cs typeface="Calibri" panose="020F0502020204030204" pitchFamily="34" charset="0"/>
              </a:rPr>
              <a:t>ésultat?</a:t>
            </a:r>
          </a:p>
          <a:p>
            <a:pPr marL="0" marR="0">
              <a:lnSpc>
                <a:spcPct val="107000"/>
              </a:lnSpc>
              <a:spcBef>
                <a:spcPts val="0"/>
              </a:spcBef>
              <a:spcAft>
                <a:spcPts val="800"/>
              </a:spcAft>
            </a:pPr>
            <a:r>
              <a:rPr lang="fr-CA" sz="1800" b="1" dirty="0">
                <a:effectLst/>
                <a:latin typeface="Calibri" panose="020F0502020204030204" pitchFamily="34" charset="0"/>
                <a:ea typeface="Calibri" panose="020F0502020204030204" pitchFamily="34" charset="0"/>
                <a:cs typeface="Calibri" panose="020F0502020204030204" pitchFamily="34" charset="0"/>
              </a:rPr>
              <a:t>Résultat </a:t>
            </a:r>
            <a:r>
              <a:rPr lang="en-CA" b="1" i="0" dirty="0">
                <a:solidFill>
                  <a:srgbClr val="040C28"/>
                </a:solidFill>
                <a:effectLst/>
                <a:latin typeface="Google Sans"/>
              </a:rPr>
              <a:t>n</a:t>
            </a:r>
            <a:r>
              <a:rPr lang="en-CA" b="1" i="0" baseline="30000" dirty="0">
                <a:solidFill>
                  <a:srgbClr val="040C28"/>
                </a:solidFill>
                <a:effectLst/>
                <a:latin typeface="Google Sans"/>
              </a:rPr>
              <a:t>o</a:t>
            </a:r>
            <a:r>
              <a:rPr lang="en-CA" sz="1800" b="1" dirty="0">
                <a:effectLst/>
                <a:latin typeface="Calibri" panose="020F0502020204030204" pitchFamily="34" charset="0"/>
                <a:ea typeface="Calibri" panose="020F0502020204030204" pitchFamily="34" charset="0"/>
                <a:cs typeface="Calibri" panose="020F0502020204030204" pitchFamily="34" charset="0"/>
              </a:rPr>
              <a:t> 4 : </a:t>
            </a:r>
            <a:r>
              <a:rPr lang="en-CA" sz="1800" b="1" dirty="0" err="1">
                <a:effectLst/>
                <a:latin typeface="Calibri" panose="020F0502020204030204" pitchFamily="34" charset="0"/>
                <a:ea typeface="Calibri" panose="020F0502020204030204" pitchFamily="34" charset="0"/>
                <a:cs typeface="Calibri" panose="020F0502020204030204" pitchFamily="34" charset="0"/>
              </a:rPr>
              <a:t>Moins</a:t>
            </a:r>
            <a:r>
              <a:rPr lang="en-CA" sz="1800" b="1" dirty="0">
                <a:effectLst/>
                <a:latin typeface="Calibri" panose="020F0502020204030204" pitchFamily="34" charset="0"/>
                <a:ea typeface="Calibri" panose="020F0502020204030204" pitchFamily="34" charset="0"/>
                <a:cs typeface="Calibri" panose="020F0502020204030204" pitchFamily="34" charset="0"/>
              </a:rPr>
              <a:t> de </a:t>
            </a:r>
            <a:r>
              <a:rPr lang="en-CA" sz="1800" b="1" dirty="0" err="1">
                <a:effectLst/>
                <a:latin typeface="Calibri" panose="020F0502020204030204" pitchFamily="34" charset="0"/>
                <a:ea typeface="Calibri" panose="020F0502020204030204" pitchFamily="34" charset="0"/>
                <a:cs typeface="Calibri" panose="020F0502020204030204" pitchFamily="34" charset="0"/>
              </a:rPr>
              <a:t>personnes</a:t>
            </a:r>
            <a:r>
              <a:rPr lang="en-CA" sz="1800" b="1" dirty="0">
                <a:effectLst/>
                <a:latin typeface="Calibri" panose="020F0502020204030204" pitchFamily="34" charset="0"/>
                <a:ea typeface="Calibri" panose="020F0502020204030204" pitchFamily="34" charset="0"/>
                <a:cs typeface="Calibri" panose="020F0502020204030204" pitchFamily="34" charset="0"/>
              </a:rPr>
              <a:t> </a:t>
            </a:r>
            <a:r>
              <a:rPr lang="fr-CA" sz="1800" b="1" dirty="0">
                <a:effectLst/>
                <a:latin typeface="Calibri" panose="020F0502020204030204" pitchFamily="34" charset="0"/>
                <a:ea typeface="Calibri" panose="020F0502020204030204" pitchFamily="34" charset="0"/>
                <a:cs typeface="Calibri" panose="020F0502020204030204" pitchFamily="34" charset="0"/>
              </a:rPr>
              <a:t>autochtones</a:t>
            </a:r>
            <a:r>
              <a:rPr lang="en-CA" sz="1800" b="1" dirty="0">
                <a:effectLst/>
                <a:latin typeface="Calibri" panose="020F0502020204030204" pitchFamily="34" charset="0"/>
                <a:ea typeface="Calibri" panose="020F0502020204030204" pitchFamily="34" charset="0"/>
                <a:cs typeface="Calibri" panose="020F0502020204030204" pitchFamily="34" charset="0"/>
              </a:rPr>
              <a:t> se </a:t>
            </a:r>
            <a:r>
              <a:rPr lang="en-CA" sz="1800" b="1" dirty="0" err="1">
                <a:effectLst/>
                <a:latin typeface="Calibri" panose="020F0502020204030204" pitchFamily="34" charset="0"/>
                <a:ea typeface="Calibri" panose="020F0502020204030204" pitchFamily="34" charset="0"/>
                <a:cs typeface="Calibri" panose="020F0502020204030204" pitchFamily="34" charset="0"/>
              </a:rPr>
              <a:t>retrouvent</a:t>
            </a:r>
            <a:r>
              <a:rPr lang="en-CA" sz="1800" b="1" dirty="0">
                <a:effectLst/>
                <a:latin typeface="Calibri" panose="020F0502020204030204" pitchFamily="34" charset="0"/>
                <a:ea typeface="Calibri" panose="020F0502020204030204" pitchFamily="34" charset="0"/>
                <a:cs typeface="Calibri" panose="020F0502020204030204" pitchFamily="34" charset="0"/>
              </a:rPr>
              <a:t> </a:t>
            </a:r>
            <a:r>
              <a:rPr lang="en-CA" sz="1800" b="1" dirty="0" err="1">
                <a:effectLst/>
                <a:latin typeface="Calibri" panose="020F0502020204030204" pitchFamily="34" charset="0"/>
                <a:ea typeface="Calibri" panose="020F0502020204030204" pitchFamily="34" charset="0"/>
                <a:cs typeface="Calibri" panose="020F0502020204030204" pitchFamily="34" charset="0"/>
              </a:rPr>
              <a:t>en</a:t>
            </a:r>
            <a:r>
              <a:rPr lang="en-CA" sz="1800" b="1" dirty="0">
                <a:effectLst/>
                <a:latin typeface="Calibri" panose="020F0502020204030204" pitchFamily="34" charset="0"/>
                <a:ea typeface="Calibri" panose="020F0502020204030204" pitchFamily="34" charset="0"/>
                <a:cs typeface="Calibri" panose="020F0502020204030204" pitchFamily="34" charset="0"/>
              </a:rPr>
              <a:t> situation </a:t>
            </a:r>
            <a:r>
              <a:rPr lang="en-CA" sz="1800" b="1" dirty="0" err="1">
                <a:effectLst/>
                <a:latin typeface="Calibri" panose="020F0502020204030204" pitchFamily="34" charset="0"/>
                <a:ea typeface="Calibri" panose="020F0502020204030204" pitchFamily="34" charset="0"/>
                <a:cs typeface="Calibri" panose="020F0502020204030204" pitchFamily="34" charset="0"/>
              </a:rPr>
              <a:t>d’itinérance</a:t>
            </a:r>
            <a:r>
              <a:rPr lang="en-CA" sz="1800" b="1" dirty="0">
                <a:effectLst/>
                <a:latin typeface="Calibri" panose="020F0502020204030204" pitchFamily="34" charset="0"/>
                <a:ea typeface="Calibri" panose="020F0502020204030204" pitchFamily="34" charset="0"/>
                <a:cs typeface="Calibri" panose="020F0502020204030204" pitchFamily="34" charset="0"/>
              </a:rPr>
              <a:t> (les </a:t>
            </a:r>
            <a:r>
              <a:rPr lang="en-CA" sz="1800" b="1" dirty="0" err="1">
                <a:effectLst/>
                <a:latin typeface="Calibri" panose="020F0502020204030204" pitchFamily="34" charset="0"/>
                <a:ea typeface="Calibri" panose="020F0502020204030204" pitchFamily="34" charset="0"/>
                <a:cs typeface="Calibri" panose="020F0502020204030204" pitchFamily="34" charset="0"/>
              </a:rPr>
              <a:t>taux</a:t>
            </a:r>
            <a:r>
              <a:rPr lang="en-CA" sz="1800" b="1" dirty="0">
                <a:effectLst/>
                <a:latin typeface="Calibri" panose="020F0502020204030204" pitchFamily="34" charset="0"/>
                <a:ea typeface="Calibri" panose="020F0502020204030204" pitchFamily="34" charset="0"/>
                <a:cs typeface="Calibri" panose="020F0502020204030204" pitchFamily="34" charset="0"/>
              </a:rPr>
              <a:t> </a:t>
            </a:r>
            <a:r>
              <a:rPr lang="en-CA" sz="1800" b="1" dirty="0" err="1">
                <a:effectLst/>
                <a:latin typeface="Calibri" panose="020F0502020204030204" pitchFamily="34" charset="0"/>
                <a:ea typeface="Calibri" panose="020F0502020204030204" pitchFamily="34" charset="0"/>
                <a:cs typeface="Calibri" panose="020F0502020204030204" pitchFamily="34" charset="0"/>
              </a:rPr>
              <a:t>d’itinérance</a:t>
            </a:r>
            <a:r>
              <a:rPr lang="en-CA" sz="1800" b="1" dirty="0">
                <a:effectLst/>
                <a:latin typeface="Calibri" panose="020F0502020204030204" pitchFamily="34" charset="0"/>
                <a:ea typeface="Calibri" panose="020F0502020204030204" pitchFamily="34" charset="0"/>
                <a:cs typeface="Calibri" panose="020F0502020204030204" pitchFamily="34" charset="0"/>
              </a:rPr>
              <a:t> chez les </a:t>
            </a:r>
            <a:r>
              <a:rPr lang="en-CA" sz="1800" b="1" dirty="0" err="1">
                <a:effectLst/>
                <a:latin typeface="Calibri" panose="020F0502020204030204" pitchFamily="34" charset="0"/>
                <a:ea typeface="Calibri" panose="020F0502020204030204" pitchFamily="34" charset="0"/>
                <a:cs typeface="Calibri" panose="020F0502020204030204" pitchFamily="34" charset="0"/>
              </a:rPr>
              <a:t>personnes</a:t>
            </a:r>
            <a:r>
              <a:rPr lang="en-CA" sz="1800" b="1" dirty="0">
                <a:effectLst/>
                <a:latin typeface="Calibri" panose="020F0502020204030204" pitchFamily="34" charset="0"/>
                <a:ea typeface="Calibri" panose="020F0502020204030204" pitchFamily="34" charset="0"/>
                <a:cs typeface="Calibri" panose="020F0502020204030204" pitchFamily="34" charset="0"/>
              </a:rPr>
              <a:t> </a:t>
            </a:r>
            <a:r>
              <a:rPr lang="en-CA" sz="1800" b="1" dirty="0" err="1">
                <a:effectLst/>
                <a:latin typeface="Calibri" panose="020F0502020204030204" pitchFamily="34" charset="0"/>
                <a:ea typeface="Calibri" panose="020F0502020204030204" pitchFamily="34" charset="0"/>
                <a:cs typeface="Calibri" panose="020F0502020204030204" pitchFamily="34" charset="0"/>
              </a:rPr>
              <a:t>autochtones</a:t>
            </a:r>
            <a:r>
              <a:rPr lang="en-CA" sz="1800" b="1" dirty="0">
                <a:effectLst/>
                <a:latin typeface="Calibri" panose="020F0502020204030204" pitchFamily="34" charset="0"/>
                <a:ea typeface="Calibri" panose="020F0502020204030204" pitchFamily="34" charset="0"/>
                <a:cs typeface="Calibri" panose="020F0502020204030204" pitchFamily="34" charset="0"/>
              </a:rPr>
              <a:t> </a:t>
            </a:r>
            <a:r>
              <a:rPr lang="en-CA" sz="1800" b="1" dirty="0" err="1">
                <a:effectLst/>
                <a:latin typeface="Calibri" panose="020F0502020204030204" pitchFamily="34" charset="0"/>
                <a:ea typeface="Calibri" panose="020F0502020204030204" pitchFamily="34" charset="0"/>
                <a:cs typeface="Calibri" panose="020F0502020204030204" pitchFamily="34" charset="0"/>
              </a:rPr>
              <a:t>sont</a:t>
            </a:r>
            <a:r>
              <a:rPr lang="en-CA" sz="1800" b="1" dirty="0">
                <a:effectLst/>
                <a:latin typeface="Calibri" panose="020F0502020204030204" pitchFamily="34" charset="0"/>
                <a:ea typeface="Calibri" panose="020F0502020204030204" pitchFamily="34" charset="0"/>
                <a:cs typeface="Calibri" panose="020F0502020204030204" pitchFamily="34" charset="0"/>
              </a:rPr>
              <a:t> </a:t>
            </a:r>
            <a:r>
              <a:rPr lang="en-CA" sz="1800" b="1" dirty="0" err="1">
                <a:effectLst/>
                <a:latin typeface="Calibri" panose="020F0502020204030204" pitchFamily="34" charset="0"/>
                <a:ea typeface="Calibri" panose="020F0502020204030204" pitchFamily="34" charset="0"/>
                <a:cs typeface="Calibri" panose="020F0502020204030204" pitchFamily="34" charset="0"/>
              </a:rPr>
              <a:t>réduits</a:t>
            </a:r>
            <a:r>
              <a:rPr lang="en-CA" sz="1800" b="1" dirty="0">
                <a:effectLst/>
                <a:latin typeface="Calibri" panose="020F0502020204030204" pitchFamily="34" charset="0"/>
                <a:ea typeface="Calibri" panose="020F0502020204030204" pitchFamily="34" charset="0"/>
                <a:cs typeface="Calibri" panose="020F0502020204030204" pitchFamily="34" charset="0"/>
              </a:rPr>
              <a:t>)</a:t>
            </a:r>
          </a:p>
          <a:p>
            <a:pPr marL="0" marR="0">
              <a:lnSpc>
                <a:spcPct val="107000"/>
              </a:lnSpc>
              <a:spcBef>
                <a:spcPts val="0"/>
              </a:spcBef>
              <a:spcAft>
                <a:spcPts val="800"/>
              </a:spcAft>
            </a:pPr>
            <a:r>
              <a:rPr lang="en-CA" sz="1800" dirty="0">
                <a:effectLst/>
                <a:latin typeface="Calibri" panose="020F0502020204030204" pitchFamily="34" charset="0"/>
                <a:ea typeface="Calibri" panose="020F0502020204030204" pitchFamily="34" charset="0"/>
                <a:cs typeface="Calibri" panose="020F0502020204030204" pitchFamily="34" charset="0"/>
              </a:rPr>
              <a:t>Pendant </a:t>
            </a:r>
            <a:r>
              <a:rPr lang="en-CA" sz="1800" dirty="0" err="1">
                <a:effectLst/>
                <a:latin typeface="Calibri" panose="020F0502020204030204" pitchFamily="34" charset="0"/>
                <a:ea typeface="Calibri" panose="020F0502020204030204" pitchFamily="34" charset="0"/>
                <a:cs typeface="Calibri" panose="020F0502020204030204" pitchFamily="34" charset="0"/>
              </a:rPr>
              <a:t>une</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journée</a:t>
            </a:r>
            <a:r>
              <a:rPr lang="en-CA" sz="1800" dirty="0">
                <a:effectLst/>
                <a:latin typeface="Calibri" panose="020F0502020204030204" pitchFamily="34" charset="0"/>
                <a:ea typeface="Calibri" panose="020F0502020204030204" pitchFamily="34" charset="0"/>
                <a:cs typeface="Calibri" panose="020F0502020204030204" pitchFamily="34" charset="0"/>
              </a:rPr>
              <a:t>, au </a:t>
            </a:r>
            <a:r>
              <a:rPr lang="en-CA" sz="1800" dirty="0" err="1">
                <a:effectLst/>
                <a:latin typeface="Calibri" panose="020F0502020204030204" pitchFamily="34" charset="0"/>
                <a:ea typeface="Calibri" panose="020F0502020204030204" pitchFamily="34" charset="0"/>
                <a:cs typeface="Calibri" panose="020F0502020204030204" pitchFamily="34" charset="0"/>
              </a:rPr>
              <a:t>cours</a:t>
            </a:r>
            <a:r>
              <a:rPr lang="en-CA" sz="1800" dirty="0">
                <a:effectLst/>
                <a:latin typeface="Calibri" panose="020F0502020204030204" pitchFamily="34" charset="0"/>
                <a:ea typeface="Calibri" panose="020F0502020204030204" pitchFamily="34" charset="0"/>
                <a:cs typeface="Calibri" panose="020F0502020204030204" pitchFamily="34" charset="0"/>
              </a:rPr>
              <a:t> de la </a:t>
            </a:r>
            <a:r>
              <a:rPr lang="en-CA" sz="1800" dirty="0" err="1">
                <a:effectLst/>
                <a:latin typeface="Calibri" panose="020F0502020204030204" pitchFamily="34" charset="0"/>
                <a:ea typeface="Calibri" panose="020F0502020204030204" pitchFamily="34" charset="0"/>
                <a:cs typeface="Calibri" panose="020F0502020204030204" pitchFamily="34" charset="0"/>
              </a:rPr>
              <a:t>période</a:t>
            </a:r>
            <a:r>
              <a:rPr lang="en-CA" sz="1800" dirty="0">
                <a:effectLst/>
                <a:latin typeface="Calibri" panose="020F0502020204030204" pitchFamily="34" charset="0"/>
                <a:ea typeface="Calibri" panose="020F0502020204030204" pitchFamily="34" charset="0"/>
                <a:cs typeface="Calibri" panose="020F0502020204030204" pitchFamily="34" charset="0"/>
              </a:rPr>
              <a:t> de </a:t>
            </a:r>
            <a:r>
              <a:rPr lang="en-CA" sz="1800" dirty="0" err="1">
                <a:effectLst/>
                <a:latin typeface="Calibri" panose="020F0502020204030204" pitchFamily="34" charset="0"/>
                <a:ea typeface="Calibri" panose="020F0502020204030204" pitchFamily="34" charset="0"/>
                <a:cs typeface="Calibri" panose="020F0502020204030204" pitchFamily="34" charset="0"/>
              </a:rPr>
              <a:t>déclaration</a:t>
            </a:r>
            <a:r>
              <a:rPr lang="en-CA" sz="1800" dirty="0">
                <a:effectLst/>
                <a:latin typeface="Calibri" panose="020F0502020204030204" pitchFamily="34" charset="0"/>
                <a:ea typeface="Calibri" panose="020F0502020204030204" pitchFamily="34" charset="0"/>
                <a:cs typeface="Calibri" panose="020F0502020204030204" pitchFamily="34" charset="0"/>
              </a:rPr>
              <a:t>, la </a:t>
            </a:r>
            <a:r>
              <a:rPr lang="en-CA" sz="1800" dirty="0" err="1">
                <a:effectLst/>
                <a:latin typeface="Calibri" panose="020F0502020204030204" pitchFamily="34" charset="0"/>
                <a:ea typeface="Calibri" panose="020F0502020204030204" pitchFamily="34" charset="0"/>
                <a:cs typeface="Calibri" panose="020F0502020204030204" pitchFamily="34" charset="0"/>
              </a:rPr>
              <a:t>personne</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avait</a:t>
            </a:r>
            <a:r>
              <a:rPr lang="en-CA" sz="1800" dirty="0">
                <a:effectLst/>
                <a:latin typeface="Calibri" panose="020F0502020204030204" pitchFamily="34" charset="0"/>
                <a:ea typeface="Calibri" panose="020F0502020204030204" pitchFamily="34" charset="0"/>
                <a:cs typeface="Calibri" panose="020F0502020204030204" pitchFamily="34" charset="0"/>
              </a:rPr>
              <a:t> :</a:t>
            </a:r>
            <a:endParaRPr lang="en-CA"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Calibri" panose="020F0502020204030204" pitchFamily="34" charset="0"/>
              <a:buChar char="•"/>
            </a:pPr>
            <a:r>
              <a:rPr lang="en-CA" dirty="0">
                <a:ea typeface="Calibri" panose="020F0502020204030204" pitchFamily="34" charset="0"/>
                <a:cs typeface="Calibri" panose="020F0502020204030204" pitchFamily="34" charset="0"/>
              </a:rPr>
              <a:t>Un </a:t>
            </a:r>
            <a:r>
              <a:rPr lang="en-CA" b="1" dirty="0">
                <a:ea typeface="Calibri" panose="020F0502020204030204" pitchFamily="34" charset="0"/>
                <a:cs typeface="Calibri" panose="020F0502020204030204" pitchFamily="34" charset="0"/>
              </a:rPr>
              <a:t>État de client</a:t>
            </a:r>
            <a:r>
              <a:rPr lang="en-CA" dirty="0">
                <a:ea typeface="Calibri" panose="020F0502020204030204" pitchFamily="34" charset="0"/>
                <a:cs typeface="Calibri" panose="020F0502020204030204" pitchFamily="34" charset="0"/>
              </a:rPr>
              <a:t> </a:t>
            </a:r>
            <a:r>
              <a:rPr lang="en-CA" dirty="0" err="1">
                <a:ea typeface="Calibri" panose="020F0502020204030204" pitchFamily="34" charset="0"/>
                <a:cs typeface="Calibri" panose="020F0502020204030204" pitchFamily="34" charset="0"/>
              </a:rPr>
              <a:t>marqué</a:t>
            </a:r>
            <a:r>
              <a:rPr lang="en-CA" dirty="0">
                <a:ea typeface="Calibri" panose="020F0502020204030204" pitchFamily="34" charset="0"/>
                <a:cs typeface="Calibri" panose="020F0502020204030204" pitchFamily="34" charset="0"/>
              </a:rPr>
              <a:t> </a:t>
            </a:r>
            <a:r>
              <a:rPr lang="en-CA" dirty="0" err="1">
                <a:ea typeface="Calibri" panose="020F0502020204030204" pitchFamily="34" charset="0"/>
                <a:cs typeface="Calibri" panose="020F0502020204030204" pitchFamily="34" charset="0"/>
              </a:rPr>
              <a:t>comme</a:t>
            </a:r>
            <a:r>
              <a:rPr lang="en-CA" dirty="0">
                <a:ea typeface="Calibri" panose="020F0502020204030204" pitchFamily="34" charset="0"/>
                <a:cs typeface="Calibri" panose="020F0502020204030204" pitchFamily="34" charset="0"/>
              </a:rPr>
              <a:t> </a:t>
            </a:r>
            <a:r>
              <a:rPr lang="en-CA" dirty="0" err="1">
                <a:ea typeface="Calibri" panose="020F0502020204030204" pitchFamily="34" charset="0"/>
                <a:cs typeface="Calibri" panose="020F0502020204030204" pitchFamily="34" charset="0"/>
              </a:rPr>
              <a:t>étant</a:t>
            </a:r>
            <a:r>
              <a:rPr lang="en-CA" dirty="0">
                <a:ea typeface="Calibri" panose="020F0502020204030204" pitchFamily="34" charset="0"/>
                <a:cs typeface="Calibri" panose="020F0502020204030204" pitchFamily="34" charset="0"/>
              </a:rPr>
              <a:t> </a:t>
            </a:r>
            <a:r>
              <a:rPr lang="en-CA" b="1" dirty="0" err="1">
                <a:ea typeface="Calibri" panose="020F0502020204030204" pitchFamily="34" charset="0"/>
                <a:cs typeface="Calibri" panose="020F0502020204030204" pitchFamily="34" charset="0"/>
              </a:rPr>
              <a:t>Actif</a:t>
            </a:r>
            <a:r>
              <a:rPr lang="en-CA" b="1" dirty="0">
                <a:ea typeface="Calibri" panose="020F0502020204030204" pitchFamily="34" charset="0"/>
                <a:cs typeface="Calibri" panose="020F0502020204030204" pitchFamily="34" charset="0"/>
              </a:rPr>
              <a:t>.</a:t>
            </a:r>
            <a:endParaRPr lang="en-CA"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Calibri" panose="020F0502020204030204" pitchFamily="34" charset="0"/>
              <a:buChar char="•"/>
            </a:pPr>
            <a:r>
              <a:rPr lang="en-CA" sz="1800" dirty="0">
                <a:effectLst/>
                <a:latin typeface="Calibri" panose="020F0502020204030204" pitchFamily="34" charset="0"/>
                <a:ea typeface="Calibri" panose="020F0502020204030204" pitchFamily="34" charset="0"/>
                <a:cs typeface="Calibri" panose="020F0502020204030204" pitchFamily="34" charset="0"/>
              </a:rPr>
              <a:t>Un </a:t>
            </a:r>
            <a:r>
              <a:rPr lang="en-CA" sz="1800" b="1" dirty="0" err="1">
                <a:effectLst/>
                <a:latin typeface="Calibri" panose="020F0502020204030204" pitchFamily="34" charset="0"/>
                <a:ea typeface="Calibri" panose="020F0502020204030204" pitchFamily="34" charset="0"/>
                <a:cs typeface="Calibri" panose="020F0502020204030204" pitchFamily="34" charset="0"/>
              </a:rPr>
              <a:t>Statut</a:t>
            </a:r>
            <a:r>
              <a:rPr lang="en-CA" sz="1800" b="1" dirty="0">
                <a:effectLst/>
                <a:latin typeface="Calibri" panose="020F0502020204030204" pitchFamily="34" charset="0"/>
                <a:ea typeface="Calibri" panose="020F0502020204030204" pitchFamily="34" charset="0"/>
                <a:cs typeface="Calibri" panose="020F0502020204030204" pitchFamily="34" charset="0"/>
              </a:rPr>
              <a:t> de </a:t>
            </a:r>
            <a:r>
              <a:rPr lang="en-CA" sz="1800" b="1" dirty="0" err="1">
                <a:effectLst/>
                <a:latin typeface="Calibri" panose="020F0502020204030204" pitchFamily="34" charset="0"/>
                <a:ea typeface="Calibri" panose="020F0502020204030204" pitchFamily="34" charset="0"/>
                <a:cs typeface="Calibri" panose="020F0502020204030204" pitchFamily="34" charset="0"/>
              </a:rPr>
              <a:t>logement</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marqué</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comme</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étant</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b="1" dirty="0" err="1">
                <a:ea typeface="Calibri" panose="020F0502020204030204" pitchFamily="34" charset="0"/>
                <a:cs typeface="Calibri" panose="020F0502020204030204" pitchFamily="34" charset="0"/>
              </a:rPr>
              <a:t>e</a:t>
            </a:r>
            <a:r>
              <a:rPr lang="en-CA" sz="1800" b="1" dirty="0" err="1">
                <a:effectLst/>
                <a:latin typeface="Calibri" panose="020F0502020204030204" pitchFamily="34" charset="0"/>
                <a:ea typeface="Calibri" panose="020F0502020204030204" pitchFamily="34" charset="0"/>
                <a:cs typeface="Calibri" panose="020F0502020204030204" pitchFamily="34" charset="0"/>
              </a:rPr>
              <a:t>n</a:t>
            </a:r>
            <a:r>
              <a:rPr lang="en-CA" sz="1800" b="1" dirty="0">
                <a:effectLst/>
                <a:latin typeface="Calibri" panose="020F0502020204030204" pitchFamily="34" charset="0"/>
                <a:ea typeface="Calibri" panose="020F0502020204030204" pitchFamily="34" charset="0"/>
                <a:cs typeface="Calibri" panose="020F0502020204030204" pitchFamily="34" charset="0"/>
              </a:rPr>
              <a:t> situation </a:t>
            </a:r>
            <a:r>
              <a:rPr lang="en-CA" sz="1800" b="1" dirty="0" err="1">
                <a:effectLst/>
                <a:latin typeface="Calibri" panose="020F0502020204030204" pitchFamily="34" charset="0"/>
                <a:ea typeface="Calibri" panose="020F0502020204030204" pitchFamily="34" charset="0"/>
                <a:cs typeface="Calibri" panose="020F0502020204030204" pitchFamily="34" charset="0"/>
              </a:rPr>
              <a:t>d’itinérance</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ou</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b="1" dirty="0" err="1">
                <a:ea typeface="Calibri" panose="020F0502020204030204" pitchFamily="34" charset="0"/>
                <a:cs typeface="Calibri" panose="020F0502020204030204" pitchFamily="34" charset="0"/>
              </a:rPr>
              <a:t>i</a:t>
            </a:r>
            <a:r>
              <a:rPr lang="en-CA" sz="1800" b="1" dirty="0" err="1">
                <a:effectLst/>
                <a:latin typeface="Calibri" panose="020F0502020204030204" pitchFamily="34" charset="0"/>
                <a:ea typeface="Calibri" panose="020F0502020204030204" pitchFamily="34" charset="0"/>
                <a:cs typeface="Calibri" panose="020F0502020204030204" pitchFamily="34" charset="0"/>
              </a:rPr>
              <a:t>tinérance</a:t>
            </a:r>
            <a:r>
              <a:rPr lang="en-CA" sz="1800" b="1" dirty="0">
                <a:effectLst/>
                <a:latin typeface="Calibri" panose="020F0502020204030204" pitchFamily="34" charset="0"/>
                <a:ea typeface="Calibri" panose="020F0502020204030204" pitchFamily="34" charset="0"/>
                <a:cs typeface="Calibri" panose="020F0502020204030204" pitchFamily="34" charset="0"/>
              </a:rPr>
              <a:t> </a:t>
            </a:r>
            <a:r>
              <a:rPr lang="en-CA" sz="1800" b="1" dirty="0" err="1">
                <a:effectLst/>
                <a:latin typeface="Calibri" panose="020F0502020204030204" pitchFamily="34" charset="0"/>
                <a:ea typeface="Calibri" panose="020F0502020204030204" pitchFamily="34" charset="0"/>
                <a:cs typeface="Calibri" panose="020F0502020204030204" pitchFamily="34" charset="0"/>
              </a:rPr>
              <a:t>chronique</a:t>
            </a:r>
            <a:r>
              <a:rPr lang="en-CA" sz="1800" dirty="0">
                <a:effectLst/>
                <a:latin typeface="Calibri" panose="020F0502020204030204" pitchFamily="34" charset="0"/>
                <a:ea typeface="Calibri" panose="020F0502020204030204" pitchFamily="34" charset="0"/>
                <a:cs typeface="Calibri" panose="020F0502020204030204" pitchFamily="34" charset="0"/>
              </a:rPr>
              <a:t>. </a:t>
            </a:r>
            <a:endParaRPr lang="en-CA" sz="1800" b="1"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800"/>
              </a:spcAft>
              <a:buFont typeface="Calibri" panose="020F0502020204030204" pitchFamily="34" charset="0"/>
              <a:buChar char="•"/>
            </a:pPr>
            <a:r>
              <a:rPr lang="en-CA" dirty="0">
                <a:ea typeface="Calibri" panose="020F0502020204030204" pitchFamily="34" charset="0"/>
                <a:cs typeface="Calibri" panose="020F0502020204030204" pitchFamily="34" charset="0"/>
              </a:rPr>
              <a:t>Un </a:t>
            </a:r>
            <a:r>
              <a:rPr lang="en-CA" b="1" dirty="0" err="1">
                <a:ea typeface="Calibri" panose="020F0502020204030204" pitchFamily="34" charset="0"/>
                <a:cs typeface="Calibri" panose="020F0502020204030204" pitchFamily="34" charset="0"/>
              </a:rPr>
              <a:t>Statut</a:t>
            </a:r>
            <a:r>
              <a:rPr lang="en-CA" b="1" dirty="0">
                <a:ea typeface="Calibri" panose="020F0502020204030204" pitchFamily="34" charset="0"/>
                <a:cs typeface="Calibri" panose="020F0502020204030204" pitchFamily="34" charset="0"/>
              </a:rPr>
              <a:t> </a:t>
            </a:r>
            <a:r>
              <a:rPr lang="en-CA" b="1" dirty="0" err="1">
                <a:ea typeface="Calibri" panose="020F0502020204030204" pitchFamily="34" charset="0"/>
                <a:cs typeface="Calibri" panose="020F0502020204030204" pitchFamily="34" charset="0"/>
              </a:rPr>
              <a:t>autochtone</a:t>
            </a:r>
            <a:r>
              <a:rPr lang="en-CA" dirty="0">
                <a:ea typeface="Calibri" panose="020F0502020204030204" pitchFamily="34" charset="0"/>
                <a:cs typeface="Calibri" panose="020F0502020204030204" pitchFamily="34" charset="0"/>
              </a:rPr>
              <a:t>.</a:t>
            </a:r>
            <a:endParaRPr lang="en-CA" b="1" dirty="0">
              <a:ea typeface="Calibri" panose="020F0502020204030204" pitchFamily="34" charset="0"/>
              <a:cs typeface="Calibri" panose="020F0502020204030204" pitchFamily="34" charset="0"/>
            </a:endParaRPr>
          </a:p>
          <a:p>
            <a:pPr>
              <a:lnSpc>
                <a:spcPct val="107000"/>
              </a:lnSpc>
              <a:spcBef>
                <a:spcPts val="0"/>
              </a:spcBef>
              <a:spcAft>
                <a:spcPts val="800"/>
              </a:spcAft>
            </a:pPr>
            <a:endParaRPr lang="en-CA" sz="18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Bef>
                <a:spcPts val="0"/>
              </a:spcBef>
              <a:spcAft>
                <a:spcPts val="800"/>
              </a:spcAft>
            </a:pPr>
            <a:r>
              <a:rPr lang="en-CA" sz="1800" dirty="0">
                <a:effectLst/>
                <a:latin typeface="Calibri" panose="020F0502020204030204" pitchFamily="34" charset="0"/>
                <a:ea typeface="Calibri" panose="020F0502020204030204" pitchFamily="34" charset="0"/>
                <a:cs typeface="Calibri" panose="020F0502020204030204" pitchFamily="34" charset="0"/>
              </a:rPr>
              <a:t>Le </a:t>
            </a:r>
            <a:r>
              <a:rPr lang="en-CA" sz="1800" dirty="0" err="1">
                <a:effectLst/>
                <a:latin typeface="Calibri" panose="020F0502020204030204" pitchFamily="34" charset="0"/>
                <a:ea typeface="Calibri" panose="020F0502020204030204" pitchFamily="34" charset="0"/>
                <a:cs typeface="Calibri" panose="020F0502020204030204" pitchFamily="34" charset="0"/>
              </a:rPr>
              <a:t>statut</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fr-CA" sz="1800" dirty="0">
                <a:effectLst/>
                <a:latin typeface="Calibri" panose="020F0502020204030204" pitchFamily="34" charset="0"/>
                <a:ea typeface="Calibri" panose="020F0502020204030204" pitchFamily="34" charset="0"/>
                <a:cs typeface="Calibri" panose="020F0502020204030204" pitchFamily="34" charset="0"/>
              </a:rPr>
              <a:t>«autochtone»</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désigne</a:t>
            </a:r>
            <a:r>
              <a:rPr lang="en-CA" sz="1800" dirty="0">
                <a:effectLst/>
                <a:latin typeface="Calibri" panose="020F0502020204030204" pitchFamily="34" charset="0"/>
                <a:ea typeface="Calibri" panose="020F0502020204030204" pitchFamily="34" charset="0"/>
                <a:cs typeface="Calibri" panose="020F0502020204030204" pitchFamily="34" charset="0"/>
              </a:rPr>
              <a:t> les </a:t>
            </a:r>
            <a:r>
              <a:rPr lang="en-CA" sz="1800" dirty="0" err="1">
                <a:effectLst/>
                <a:latin typeface="Calibri" panose="020F0502020204030204" pitchFamily="34" charset="0"/>
                <a:ea typeface="Calibri" panose="020F0502020204030204" pitchFamily="34" charset="0"/>
                <a:cs typeface="Calibri" panose="020F0502020204030204" pitchFamily="34" charset="0"/>
              </a:rPr>
              <a:t>personnes</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s’identifiant</a:t>
            </a:r>
            <a:r>
              <a:rPr lang="en-CA" sz="1800" dirty="0">
                <a:effectLst/>
                <a:latin typeface="Calibri" panose="020F0502020204030204" pitchFamily="34" charset="0"/>
                <a:ea typeface="Calibri" panose="020F0502020204030204" pitchFamily="34" charset="0"/>
                <a:cs typeface="Calibri" panose="020F0502020204030204" pitchFamily="34" charset="0"/>
              </a:rPr>
              <a:t> aux </a:t>
            </a:r>
            <a:r>
              <a:rPr lang="en-CA" sz="1800" b="1" dirty="0">
                <a:effectLst/>
                <a:latin typeface="Calibri" panose="020F0502020204030204" pitchFamily="34" charset="0"/>
                <a:ea typeface="Calibri" panose="020F0502020204030204" pitchFamily="34" charset="0"/>
                <a:cs typeface="Calibri" panose="020F0502020204030204" pitchFamily="34" charset="0"/>
              </a:rPr>
              <a:t>Premières Nations : hors </a:t>
            </a:r>
            <a:r>
              <a:rPr lang="en-CA" sz="1800" b="1" dirty="0" err="1">
                <a:effectLst/>
                <a:latin typeface="Calibri" panose="020F0502020204030204" pitchFamily="34" charset="0"/>
                <a:ea typeface="Calibri" panose="020F0502020204030204" pitchFamily="34" charset="0"/>
                <a:cs typeface="Calibri" panose="020F0502020204030204" pitchFamily="34" charset="0"/>
              </a:rPr>
              <a:t>réserve</a:t>
            </a:r>
            <a:r>
              <a:rPr lang="en-CA" sz="1800" b="1" dirty="0">
                <a:effectLst/>
                <a:latin typeface="Calibri" panose="020F0502020204030204" pitchFamily="34" charset="0"/>
                <a:ea typeface="Calibri" panose="020F0502020204030204" pitchFamily="34" charset="0"/>
                <a:cs typeface="Calibri" panose="020F0502020204030204" pitchFamily="34" charset="0"/>
              </a:rPr>
              <a:t>, dans les </a:t>
            </a:r>
            <a:r>
              <a:rPr lang="en-CA" sz="1800" b="1" dirty="0" err="1">
                <a:effectLst/>
                <a:latin typeface="Calibri" panose="020F0502020204030204" pitchFamily="34" charset="0"/>
                <a:ea typeface="Calibri" panose="020F0502020204030204" pitchFamily="34" charset="0"/>
                <a:cs typeface="Calibri" panose="020F0502020204030204" pitchFamily="34" charset="0"/>
              </a:rPr>
              <a:t>réserves</a:t>
            </a:r>
            <a:r>
              <a:rPr lang="en-CA" sz="1800" b="1" dirty="0">
                <a:effectLst/>
                <a:latin typeface="Calibri" panose="020F0502020204030204" pitchFamily="34" charset="0"/>
                <a:ea typeface="Calibri" panose="020F0502020204030204" pitchFamily="34" charset="0"/>
                <a:cs typeface="Calibri" panose="020F0502020204030204" pitchFamily="34" charset="0"/>
              </a:rPr>
              <a:t>, Inuit, Métis </a:t>
            </a:r>
            <a:r>
              <a:rPr lang="en-CA" sz="1800" b="1" dirty="0" err="1">
                <a:effectLst/>
                <a:latin typeface="Calibri" panose="020F0502020204030204" pitchFamily="34" charset="0"/>
                <a:ea typeface="Calibri" panose="020F0502020204030204" pitchFamily="34" charset="0"/>
                <a:cs typeface="Calibri" panose="020F0502020204030204" pitchFamily="34" charset="0"/>
              </a:rPr>
              <a:t>ou</a:t>
            </a:r>
            <a:r>
              <a:rPr lang="en-CA" sz="1800" b="1" dirty="0">
                <a:effectLst/>
                <a:latin typeface="Calibri" panose="020F0502020204030204" pitchFamily="34" charset="0"/>
                <a:ea typeface="Calibri" panose="020F0502020204030204" pitchFamily="34" charset="0"/>
                <a:cs typeface="Calibri" panose="020F0502020204030204" pitchFamily="34" charset="0"/>
              </a:rPr>
              <a:t> sans </a:t>
            </a:r>
            <a:r>
              <a:rPr lang="en-CA" sz="1800" dirty="0" err="1">
                <a:effectLst/>
                <a:latin typeface="Calibri" panose="020F0502020204030204" pitchFamily="34" charset="0"/>
                <a:ea typeface="Calibri" panose="020F0502020204030204" pitchFamily="34" charset="0"/>
                <a:cs typeface="Calibri" panose="020F0502020204030204" pitchFamily="34" charset="0"/>
              </a:rPr>
              <a:t>statut</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selon</a:t>
            </a:r>
            <a:r>
              <a:rPr lang="en-CA" sz="1800" dirty="0">
                <a:effectLst/>
                <a:latin typeface="Calibri" panose="020F0502020204030204" pitchFamily="34" charset="0"/>
                <a:ea typeface="Calibri" panose="020F0502020204030204" pitchFamily="34" charset="0"/>
                <a:cs typeface="Calibri" panose="020F0502020204030204" pitchFamily="34" charset="0"/>
              </a:rPr>
              <a:t> le module sur le </a:t>
            </a:r>
            <a:r>
              <a:rPr lang="en-CA" sz="1800" dirty="0" err="1">
                <a:effectLst/>
                <a:latin typeface="Calibri" panose="020F0502020204030204" pitchFamily="34" charset="0"/>
                <a:ea typeface="Calibri" panose="020F0502020204030204" pitchFamily="34" charset="0"/>
                <a:cs typeface="Calibri" panose="020F0502020204030204" pitchFamily="34" charset="0"/>
              </a:rPr>
              <a:t>statut</a:t>
            </a:r>
            <a:r>
              <a:rPr lang="en-CA" sz="1800" dirty="0">
                <a:effectLst/>
                <a:latin typeface="Calibri" panose="020F0502020204030204" pitchFamily="34" charset="0"/>
                <a:ea typeface="Calibri" panose="020F0502020204030204" pitchFamily="34" charset="0"/>
                <a:cs typeface="Calibri" panose="020F0502020204030204" pitchFamily="34" charset="0"/>
              </a:rPr>
              <a:t> des </a:t>
            </a:r>
            <a:r>
              <a:rPr lang="en-CA" sz="1800" dirty="0" err="1">
                <a:effectLst/>
                <a:latin typeface="Calibri" panose="020F0502020204030204" pitchFamily="34" charset="0"/>
                <a:ea typeface="Calibri" panose="020F0502020204030204" pitchFamily="34" charset="0"/>
                <a:cs typeface="Calibri" panose="020F0502020204030204" pitchFamily="34" charset="0"/>
              </a:rPr>
              <a:t>Autochtones</a:t>
            </a:r>
            <a:r>
              <a:rPr lang="en-CA" sz="1800" dirty="0">
                <a:effectLst/>
                <a:latin typeface="Calibri" panose="020F0502020204030204" pitchFamily="34" charset="0"/>
                <a:ea typeface="Calibri" panose="020F0502020204030204" pitchFamily="34" charset="0"/>
                <a:cs typeface="Calibri" panose="020F0502020204030204" pitchFamily="34" charset="0"/>
              </a:rPr>
              <a:t> de la section </a:t>
            </a:r>
            <a:r>
              <a:rPr lang="en-CA" sz="1800" dirty="0" err="1">
                <a:effectLst/>
                <a:latin typeface="Calibri" panose="020F0502020204030204" pitchFamily="34" charset="0"/>
                <a:ea typeface="Calibri" panose="020F0502020204030204" pitchFamily="34" charset="0"/>
                <a:cs typeface="Calibri" panose="020F0502020204030204" pitchFamily="34" charset="0"/>
              </a:rPr>
              <a:t>portant</a:t>
            </a:r>
            <a:r>
              <a:rPr lang="en-CA" sz="1800" dirty="0">
                <a:effectLst/>
                <a:latin typeface="Calibri" panose="020F0502020204030204" pitchFamily="34" charset="0"/>
                <a:ea typeface="Calibri" panose="020F0502020204030204" pitchFamily="34" charset="0"/>
                <a:cs typeface="Calibri" panose="020F0502020204030204" pitchFamily="34" charset="0"/>
              </a:rPr>
              <a:t> sur les </a:t>
            </a:r>
            <a:r>
              <a:rPr lang="en-CA" sz="1800" dirty="0" err="1">
                <a:effectLst/>
                <a:latin typeface="Calibri" panose="020F0502020204030204" pitchFamily="34" charset="0"/>
                <a:ea typeface="Calibri" panose="020F0502020204030204" pitchFamily="34" charset="0"/>
                <a:cs typeface="Calibri" panose="020F0502020204030204" pitchFamily="34" charset="0"/>
              </a:rPr>
              <a:t>renseignements</a:t>
            </a:r>
            <a:r>
              <a:rPr lang="en-CA" sz="1800" dirty="0">
                <a:effectLst/>
                <a:latin typeface="Calibri" panose="020F0502020204030204" pitchFamily="34" charset="0"/>
                <a:ea typeface="Calibri" panose="020F0502020204030204" pitchFamily="34" charset="0"/>
                <a:cs typeface="Calibri" panose="020F0502020204030204" pitchFamily="34" charset="0"/>
              </a:rPr>
              <a:t> sur le client </a:t>
            </a:r>
            <a:r>
              <a:rPr lang="en-CA" sz="1800" dirty="0" err="1">
                <a:effectLst/>
                <a:latin typeface="Calibri" panose="020F0502020204030204" pitchFamily="34" charset="0"/>
                <a:ea typeface="Calibri" panose="020F0502020204030204" pitchFamily="34" charset="0"/>
                <a:cs typeface="Calibri" panose="020F0502020204030204" pitchFamily="34" charset="0"/>
              </a:rPr>
              <a:t>ou</a:t>
            </a:r>
            <a:r>
              <a:rPr lang="en-CA" dirty="0">
                <a:ea typeface="Calibri" panose="020F0502020204030204" pitchFamily="34" charset="0"/>
                <a:cs typeface="Calibri" panose="020F0502020204030204" pitchFamily="34" charset="0"/>
              </a:rPr>
              <a:t> </a:t>
            </a:r>
            <a:r>
              <a:rPr lang="en-CA" dirty="0" err="1">
                <a:ea typeface="Calibri" panose="020F0502020204030204" pitchFamily="34" charset="0"/>
                <a:cs typeface="Calibri" panose="020F0502020204030204" pitchFamily="34" charset="0"/>
              </a:rPr>
              <a:t>entré</a:t>
            </a:r>
            <a:r>
              <a:rPr lang="en-CA" dirty="0">
                <a:ea typeface="Calibri" panose="020F0502020204030204" pitchFamily="34" charset="0"/>
                <a:cs typeface="Calibri" panose="020F0502020204030204" pitchFamily="34" charset="0"/>
              </a:rPr>
              <a:t> </a:t>
            </a:r>
            <a:r>
              <a:rPr lang="en-CA" dirty="0" err="1">
                <a:ea typeface="Calibri" panose="020F0502020204030204" pitchFamily="34" charset="0"/>
                <a:cs typeface="Calibri" panose="020F0502020204030204" pitchFamily="34" charset="0"/>
              </a:rPr>
              <a:t>lorsque</a:t>
            </a:r>
            <a:r>
              <a:rPr lang="en-CA" dirty="0">
                <a:ea typeface="Calibri" panose="020F0502020204030204" pitchFamily="34" charset="0"/>
                <a:cs typeface="Calibri" panose="020F0502020204030204" pitchFamily="34" charset="0"/>
              </a:rPr>
              <a:t> le client a </a:t>
            </a:r>
            <a:r>
              <a:rPr lang="en-CA" dirty="0" err="1">
                <a:ea typeface="Calibri" panose="020F0502020204030204" pitchFamily="34" charset="0"/>
                <a:cs typeface="Calibri" panose="020F0502020204030204" pitchFamily="34" charset="0"/>
              </a:rPr>
              <a:t>été</a:t>
            </a:r>
            <a:r>
              <a:rPr lang="en-CA" dirty="0">
                <a:ea typeface="Calibri" panose="020F0502020204030204" pitchFamily="34" charset="0"/>
                <a:cs typeface="Calibri" panose="020F0502020204030204" pitchFamily="34" charset="0"/>
              </a:rPr>
              <a:t> </a:t>
            </a:r>
            <a:r>
              <a:rPr lang="en-CA" dirty="0" err="1">
                <a:ea typeface="Calibri" panose="020F0502020204030204" pitchFamily="34" charset="0"/>
                <a:cs typeface="Calibri" panose="020F0502020204030204" pitchFamily="34" charset="0"/>
              </a:rPr>
              <a:t>créé</a:t>
            </a:r>
            <a:r>
              <a:rPr lang="en-CA" dirty="0">
                <a:ea typeface="Calibri" panose="020F0502020204030204" pitchFamily="34" charset="0"/>
                <a:cs typeface="Calibri" panose="020F0502020204030204" pitchFamily="34" charset="0"/>
              </a:rPr>
              <a:t>. </a:t>
            </a:r>
            <a:endParaRPr lang="en-CA"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Title 14">
            <a:extLst>
              <a:ext uri="{FF2B5EF4-FFF2-40B4-BE49-F238E27FC236}">
                <a16:creationId xmlns:a16="http://schemas.microsoft.com/office/drawing/2014/main" id="{810A0383-7881-8474-0D21-85D2AC18030D}"/>
              </a:ext>
            </a:extLst>
          </p:cNvPr>
          <p:cNvSpPr txBox="1">
            <a:spLocks/>
          </p:cNvSpPr>
          <p:nvPr>
            <p:custDataLst>
              <p:tags r:id="rId3"/>
            </p:custDataLst>
          </p:nvPr>
        </p:nvSpPr>
        <p:spPr bwMode="auto">
          <a:xfrm>
            <a:off x="0" y="290557"/>
            <a:ext cx="9144000" cy="102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fontScale="82500" lnSpcReduction="20000"/>
          </a:bodyPr>
          <a:lstStyle>
            <a:lvl1pPr algn="l" defTabSz="457200" rtl="0" eaLnBrk="0" fontAlgn="base" hangingPunct="0">
              <a:spcBef>
                <a:spcPct val="0"/>
              </a:spcBef>
              <a:spcAft>
                <a:spcPct val="0"/>
              </a:spcAft>
              <a:defRPr lang="en-US" sz="3600" b="0" i="0" kern="1200">
                <a:solidFill>
                  <a:srgbClr val="BA2E34"/>
                </a:solidFill>
                <a:latin typeface="Century Gothic" pitchFamily="34" charset="0"/>
                <a:ea typeface="ヒラギノ角ゴ Pro W3" pitchFamily="126" charset="-128"/>
                <a:cs typeface="Century Gothic" pitchFamily="34" charset="0"/>
              </a:defRPr>
            </a:lvl1pPr>
            <a:lvl2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2pPr>
            <a:lvl3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3pPr>
            <a:lvl4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4pPr>
            <a:lvl5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5pPr>
            <a:lvl6pPr marL="4572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6pPr>
            <a:lvl7pPr marL="9144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7pPr>
            <a:lvl8pPr marL="13716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8pPr>
            <a:lvl9pPr marL="18288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9pPr>
          </a:lstStyle>
          <a:p>
            <a:pPr algn="ctr"/>
            <a:r>
              <a:rPr lang="fr-FR" sz="3100" b="1" dirty="0">
                <a:solidFill>
                  <a:schemeClr val="accent1"/>
                </a:solidFill>
              </a:rPr>
              <a:t>Utilisation du SISA aux fins du Rapport communautaire en matière d’itinérance (RCMI)</a:t>
            </a:r>
          </a:p>
          <a:p>
            <a:pPr algn="ctr"/>
            <a:r>
              <a:rPr lang="en-CA" sz="2400" dirty="0">
                <a:solidFill>
                  <a:srgbClr val="D55816"/>
                </a:solidFill>
                <a:latin typeface="Century Gothic" panose="020B0502020202020204" pitchFamily="34" charset="0"/>
              </a:rPr>
              <a:t>Le Rapport SISA RCMI</a:t>
            </a:r>
            <a:endParaRPr lang="en-CA" sz="2400" b="1" dirty="0">
              <a:solidFill>
                <a:schemeClr val="accent1"/>
              </a:solidFill>
            </a:endParaRPr>
          </a:p>
        </p:txBody>
      </p:sp>
    </p:spTree>
    <p:extLst>
      <p:ext uri="{BB962C8B-B14F-4D97-AF65-F5344CB8AC3E}">
        <p14:creationId xmlns:p14="http://schemas.microsoft.com/office/powerpoint/2010/main" val="268807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Slide Number Placeholder 3"/>
          <p:cNvSpPr>
            <a:spLocks noGrp="1"/>
          </p:cNvSpPr>
          <p:nvPr>
            <p:ph type="sldNum" sz="quarter" idx="10"/>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3150B05E-1F1A-401D-9AEE-F501B640E7FD}" type="slidenum">
              <a:rPr lang="en-US" altLang="en-US" sz="1200" smtClean="0">
                <a:solidFill>
                  <a:srgbClr val="7F7F7F"/>
                </a:solidFill>
                <a:cs typeface="ヒラギノ角ゴ Pro W3"/>
              </a:rPr>
              <a:pPr>
                <a:spcBef>
                  <a:spcPct val="0"/>
                </a:spcBef>
                <a:buClrTx/>
                <a:buFontTx/>
                <a:buNone/>
              </a:pPr>
              <a:t>12</a:t>
            </a:fld>
            <a:endParaRPr lang="en-US" altLang="en-US" sz="1200">
              <a:solidFill>
                <a:srgbClr val="7F7F7F"/>
              </a:solidFill>
              <a:cs typeface="ヒラギノ角ゴ Pro W3"/>
            </a:endParaRPr>
          </a:p>
        </p:txBody>
      </p:sp>
      <p:sp>
        <p:nvSpPr>
          <p:cNvPr id="13" name="TextBox 12">
            <a:extLst>
              <a:ext uri="{FF2B5EF4-FFF2-40B4-BE49-F238E27FC236}">
                <a16:creationId xmlns:a16="http://schemas.microsoft.com/office/drawing/2014/main" id="{FA41DC47-D253-46E6-9758-9E72B8038600}"/>
              </a:ext>
            </a:extLst>
          </p:cNvPr>
          <p:cNvSpPr txBox="1"/>
          <p:nvPr>
            <p:custDataLst>
              <p:tags r:id="rId2"/>
            </p:custDataLst>
          </p:nvPr>
        </p:nvSpPr>
        <p:spPr>
          <a:xfrm>
            <a:off x="222504" y="1601705"/>
            <a:ext cx="8698992" cy="3654590"/>
          </a:xfrm>
          <a:prstGeom prst="rect">
            <a:avLst/>
          </a:prstGeom>
          <a:noFill/>
        </p:spPr>
        <p:txBody>
          <a:bodyPr wrap="square">
            <a:spAutoFit/>
          </a:bodyPr>
          <a:lstStyle/>
          <a:p>
            <a:pPr marL="0" marR="0">
              <a:lnSpc>
                <a:spcPct val="107000"/>
              </a:lnSpc>
              <a:spcBef>
                <a:spcPts val="0"/>
              </a:spcBef>
              <a:spcAft>
                <a:spcPts val="800"/>
              </a:spcAft>
            </a:pPr>
            <a:r>
              <a:rPr lang="fr-CA" sz="2400" b="1" dirty="0">
                <a:solidFill>
                  <a:schemeClr val="accent2"/>
                </a:solidFill>
                <a:effectLst/>
                <a:latin typeface="+mj-lt"/>
                <a:ea typeface="Calibri" panose="020F0502020204030204" pitchFamily="34" charset="0"/>
                <a:cs typeface="Calibri" panose="020F0502020204030204" pitchFamily="34" charset="0"/>
              </a:rPr>
              <a:t>Commen</a:t>
            </a:r>
            <a:r>
              <a:rPr lang="fr-CA" sz="2400" b="1" dirty="0">
                <a:solidFill>
                  <a:schemeClr val="accent2"/>
                </a:solidFill>
                <a:latin typeface="+mj-lt"/>
                <a:ea typeface="Calibri" panose="020F0502020204030204" pitchFamily="34" charset="0"/>
                <a:cs typeface="Calibri" panose="020F0502020204030204" pitchFamily="34" charset="0"/>
              </a:rPr>
              <a:t>t le Rapport définit-il chaque r</a:t>
            </a:r>
            <a:r>
              <a:rPr lang="fr-CA" sz="2400" b="1" dirty="0">
                <a:solidFill>
                  <a:schemeClr val="accent2"/>
                </a:solidFill>
                <a:effectLst/>
                <a:latin typeface="+mj-lt"/>
                <a:ea typeface="Calibri" panose="020F0502020204030204" pitchFamily="34" charset="0"/>
                <a:cs typeface="Calibri" panose="020F0502020204030204" pitchFamily="34" charset="0"/>
              </a:rPr>
              <a:t>ésultat?</a:t>
            </a:r>
          </a:p>
          <a:p>
            <a:pPr marL="0" marR="0">
              <a:lnSpc>
                <a:spcPct val="107000"/>
              </a:lnSpc>
              <a:spcBef>
                <a:spcPts val="0"/>
              </a:spcBef>
              <a:spcAft>
                <a:spcPts val="800"/>
              </a:spcAft>
            </a:pPr>
            <a:r>
              <a:rPr lang="fr-CA" sz="1800" b="1" dirty="0">
                <a:effectLst/>
                <a:latin typeface="Calibri" panose="020F0502020204030204" pitchFamily="34" charset="0"/>
                <a:ea typeface="Calibri" panose="020F0502020204030204" pitchFamily="34" charset="0"/>
                <a:cs typeface="Calibri" panose="020F0502020204030204" pitchFamily="34" charset="0"/>
              </a:rPr>
              <a:t>Résultat </a:t>
            </a:r>
            <a:r>
              <a:rPr lang="en-CA" b="1" i="0" dirty="0">
                <a:solidFill>
                  <a:srgbClr val="040C28"/>
                </a:solidFill>
                <a:effectLst/>
                <a:latin typeface="Google Sans"/>
              </a:rPr>
              <a:t>n</a:t>
            </a:r>
            <a:r>
              <a:rPr lang="en-CA" b="1" i="0" baseline="30000" dirty="0">
                <a:solidFill>
                  <a:srgbClr val="040C28"/>
                </a:solidFill>
                <a:effectLst/>
                <a:latin typeface="Google Sans"/>
              </a:rPr>
              <a:t>o</a:t>
            </a:r>
            <a:r>
              <a:rPr lang="en-CA" sz="1800" b="1" dirty="0">
                <a:effectLst/>
                <a:latin typeface="Calibri" panose="020F0502020204030204" pitchFamily="34" charset="0"/>
                <a:ea typeface="Calibri" panose="020F0502020204030204" pitchFamily="34" charset="0"/>
                <a:cs typeface="Calibri" panose="020F0502020204030204" pitchFamily="34" charset="0"/>
              </a:rPr>
              <a:t> 5 : </a:t>
            </a:r>
            <a:r>
              <a:rPr lang="en-CA" sz="1800" b="1" dirty="0" err="1">
                <a:effectLst/>
                <a:latin typeface="Calibri" panose="020F0502020204030204" pitchFamily="34" charset="0"/>
                <a:ea typeface="Calibri" panose="020F0502020204030204" pitchFamily="34" charset="0"/>
                <a:cs typeface="Calibri" panose="020F0502020204030204" pitchFamily="34" charset="0"/>
              </a:rPr>
              <a:t>Moins</a:t>
            </a:r>
            <a:r>
              <a:rPr lang="en-CA" sz="1800" b="1" dirty="0">
                <a:effectLst/>
                <a:latin typeface="Calibri" panose="020F0502020204030204" pitchFamily="34" charset="0"/>
                <a:ea typeface="Calibri" panose="020F0502020204030204" pitchFamily="34" charset="0"/>
                <a:cs typeface="Calibri" panose="020F0502020204030204" pitchFamily="34" charset="0"/>
              </a:rPr>
              <a:t> de </a:t>
            </a:r>
            <a:r>
              <a:rPr lang="en-CA" sz="1800" b="1" dirty="0" err="1">
                <a:effectLst/>
                <a:latin typeface="Calibri" panose="020F0502020204030204" pitchFamily="34" charset="0"/>
                <a:ea typeface="Calibri" panose="020F0502020204030204" pitchFamily="34" charset="0"/>
                <a:cs typeface="Calibri" panose="020F0502020204030204" pitchFamily="34" charset="0"/>
              </a:rPr>
              <a:t>personnes</a:t>
            </a:r>
            <a:r>
              <a:rPr lang="en-CA" sz="1800" b="1" dirty="0">
                <a:effectLst/>
                <a:latin typeface="Calibri" panose="020F0502020204030204" pitchFamily="34" charset="0"/>
                <a:ea typeface="Calibri" panose="020F0502020204030204" pitchFamily="34" charset="0"/>
                <a:cs typeface="Calibri" panose="020F0502020204030204" pitchFamily="34" charset="0"/>
              </a:rPr>
              <a:t> se </a:t>
            </a:r>
            <a:r>
              <a:rPr lang="en-CA" sz="1800" b="1" dirty="0" err="1">
                <a:effectLst/>
                <a:latin typeface="Calibri" panose="020F0502020204030204" pitchFamily="34" charset="0"/>
                <a:ea typeface="Calibri" panose="020F0502020204030204" pitchFamily="34" charset="0"/>
                <a:cs typeface="Calibri" panose="020F0502020204030204" pitchFamily="34" charset="0"/>
              </a:rPr>
              <a:t>retrouvent</a:t>
            </a:r>
            <a:r>
              <a:rPr lang="en-CA" sz="1800" b="1" dirty="0">
                <a:effectLst/>
                <a:latin typeface="Calibri" panose="020F0502020204030204" pitchFamily="34" charset="0"/>
                <a:ea typeface="Calibri" panose="020F0502020204030204" pitchFamily="34" charset="0"/>
                <a:cs typeface="Calibri" panose="020F0502020204030204" pitchFamily="34" charset="0"/>
              </a:rPr>
              <a:t> </a:t>
            </a:r>
            <a:r>
              <a:rPr lang="en-CA" sz="1800" b="1" dirty="0" err="1">
                <a:effectLst/>
                <a:latin typeface="Calibri" panose="020F0502020204030204" pitchFamily="34" charset="0"/>
                <a:ea typeface="Calibri" panose="020F0502020204030204" pitchFamily="34" charset="0"/>
                <a:cs typeface="Calibri" panose="020F0502020204030204" pitchFamily="34" charset="0"/>
              </a:rPr>
              <a:t>en</a:t>
            </a:r>
            <a:r>
              <a:rPr lang="en-CA" sz="1800" b="1" dirty="0">
                <a:effectLst/>
                <a:latin typeface="Calibri" panose="020F0502020204030204" pitchFamily="34" charset="0"/>
                <a:ea typeface="Calibri" panose="020F0502020204030204" pitchFamily="34" charset="0"/>
                <a:cs typeface="Calibri" panose="020F0502020204030204" pitchFamily="34" charset="0"/>
              </a:rPr>
              <a:t> situation </a:t>
            </a:r>
            <a:r>
              <a:rPr lang="en-CA" sz="1800" b="1" dirty="0" err="1">
                <a:effectLst/>
                <a:latin typeface="Calibri" panose="020F0502020204030204" pitchFamily="34" charset="0"/>
                <a:ea typeface="Calibri" panose="020F0502020204030204" pitchFamily="34" charset="0"/>
                <a:cs typeface="Calibri" panose="020F0502020204030204" pitchFamily="34" charset="0"/>
              </a:rPr>
              <a:t>d’itinérance</a:t>
            </a:r>
            <a:r>
              <a:rPr lang="en-CA" sz="1800" b="1" dirty="0">
                <a:effectLst/>
                <a:latin typeface="Calibri" panose="020F0502020204030204" pitchFamily="34" charset="0"/>
                <a:ea typeface="Calibri" panose="020F0502020204030204" pitchFamily="34" charset="0"/>
                <a:cs typeface="Calibri" panose="020F0502020204030204" pitchFamily="34" charset="0"/>
              </a:rPr>
              <a:t> </a:t>
            </a:r>
            <a:r>
              <a:rPr lang="en-CA" sz="1800" b="1" dirty="0" err="1">
                <a:effectLst/>
                <a:latin typeface="Calibri" panose="020F0502020204030204" pitchFamily="34" charset="0"/>
                <a:ea typeface="Calibri" panose="020F0502020204030204" pitchFamily="34" charset="0"/>
                <a:cs typeface="Calibri" panose="020F0502020204030204" pitchFamily="34" charset="0"/>
              </a:rPr>
              <a:t>chronique</a:t>
            </a:r>
            <a:r>
              <a:rPr lang="en-CA" b="1" dirty="0">
                <a:ea typeface="Calibri" panose="020F0502020204030204" pitchFamily="34" charset="0"/>
                <a:cs typeface="Calibri" panose="020F0502020204030204" pitchFamily="34" charset="0"/>
              </a:rPr>
              <a:t> (les </a:t>
            </a:r>
            <a:r>
              <a:rPr lang="en-CA" b="1" dirty="0" err="1">
                <a:ea typeface="Calibri" panose="020F0502020204030204" pitchFamily="34" charset="0"/>
                <a:cs typeface="Calibri" panose="020F0502020204030204" pitchFamily="34" charset="0"/>
              </a:rPr>
              <a:t>taux</a:t>
            </a:r>
            <a:r>
              <a:rPr lang="en-CA" b="1" dirty="0">
                <a:ea typeface="Calibri" panose="020F0502020204030204" pitchFamily="34" charset="0"/>
                <a:cs typeface="Calibri" panose="020F0502020204030204" pitchFamily="34" charset="0"/>
              </a:rPr>
              <a:t> </a:t>
            </a:r>
            <a:r>
              <a:rPr lang="en-CA" b="1" dirty="0" err="1">
                <a:ea typeface="Calibri" panose="020F0502020204030204" pitchFamily="34" charset="0"/>
                <a:cs typeface="Calibri" panose="020F0502020204030204" pitchFamily="34" charset="0"/>
              </a:rPr>
              <a:t>d’itinérance</a:t>
            </a:r>
            <a:r>
              <a:rPr lang="en-CA" b="1" dirty="0">
                <a:ea typeface="Calibri" panose="020F0502020204030204" pitchFamily="34" charset="0"/>
                <a:cs typeface="Calibri" panose="020F0502020204030204" pitchFamily="34" charset="0"/>
              </a:rPr>
              <a:t> </a:t>
            </a:r>
            <a:r>
              <a:rPr lang="en-CA" b="1" dirty="0" err="1">
                <a:ea typeface="Calibri" panose="020F0502020204030204" pitchFamily="34" charset="0"/>
                <a:cs typeface="Calibri" panose="020F0502020204030204" pitchFamily="34" charset="0"/>
              </a:rPr>
              <a:t>chronique</a:t>
            </a:r>
            <a:r>
              <a:rPr lang="en-CA" b="1" dirty="0">
                <a:ea typeface="Calibri" panose="020F0502020204030204" pitchFamily="34" charset="0"/>
                <a:cs typeface="Calibri" panose="020F0502020204030204" pitchFamily="34" charset="0"/>
              </a:rPr>
              <a:t> </a:t>
            </a:r>
            <a:r>
              <a:rPr lang="en-CA" b="1" dirty="0" err="1">
                <a:ea typeface="Calibri" panose="020F0502020204030204" pitchFamily="34" charset="0"/>
                <a:cs typeface="Calibri" panose="020F0502020204030204" pitchFamily="34" charset="0"/>
              </a:rPr>
              <a:t>sont</a:t>
            </a:r>
            <a:r>
              <a:rPr lang="en-CA" b="1" dirty="0">
                <a:ea typeface="Calibri" panose="020F0502020204030204" pitchFamily="34" charset="0"/>
                <a:cs typeface="Calibri" panose="020F0502020204030204" pitchFamily="34" charset="0"/>
              </a:rPr>
              <a:t> </a:t>
            </a:r>
            <a:r>
              <a:rPr lang="en-CA" b="1" dirty="0" err="1">
                <a:ea typeface="Calibri" panose="020F0502020204030204" pitchFamily="34" charset="0"/>
                <a:cs typeface="Calibri" panose="020F0502020204030204" pitchFamily="34" charset="0"/>
              </a:rPr>
              <a:t>réduits</a:t>
            </a:r>
            <a:r>
              <a:rPr lang="en-CA" b="1" dirty="0">
                <a:ea typeface="Calibri" panose="020F0502020204030204" pitchFamily="34" charset="0"/>
                <a:cs typeface="Calibri" panose="020F0502020204030204" pitchFamily="34" charset="0"/>
              </a:rPr>
              <a:t>)</a:t>
            </a:r>
            <a:endParaRPr lang="en-CA"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CA" sz="1800" dirty="0">
                <a:effectLst/>
                <a:latin typeface="Calibri" panose="020F0502020204030204" pitchFamily="34" charset="0"/>
                <a:ea typeface="Calibri" panose="020F0502020204030204" pitchFamily="34" charset="0"/>
                <a:cs typeface="Calibri" panose="020F0502020204030204" pitchFamily="34" charset="0"/>
              </a:rPr>
              <a:t>Pendant </a:t>
            </a:r>
            <a:r>
              <a:rPr lang="en-CA" sz="1800" dirty="0" err="1">
                <a:effectLst/>
                <a:latin typeface="Calibri" panose="020F0502020204030204" pitchFamily="34" charset="0"/>
                <a:ea typeface="Calibri" panose="020F0502020204030204" pitchFamily="34" charset="0"/>
                <a:cs typeface="Calibri" panose="020F0502020204030204" pitchFamily="34" charset="0"/>
              </a:rPr>
              <a:t>une</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journée</a:t>
            </a:r>
            <a:r>
              <a:rPr lang="en-CA" sz="1800" dirty="0">
                <a:effectLst/>
                <a:latin typeface="Calibri" panose="020F0502020204030204" pitchFamily="34" charset="0"/>
                <a:ea typeface="Calibri" panose="020F0502020204030204" pitchFamily="34" charset="0"/>
                <a:cs typeface="Calibri" panose="020F0502020204030204" pitchFamily="34" charset="0"/>
              </a:rPr>
              <a:t>, au </a:t>
            </a:r>
            <a:r>
              <a:rPr lang="en-CA" sz="1800" dirty="0" err="1">
                <a:effectLst/>
                <a:latin typeface="Calibri" panose="020F0502020204030204" pitchFamily="34" charset="0"/>
                <a:ea typeface="Calibri" panose="020F0502020204030204" pitchFamily="34" charset="0"/>
                <a:cs typeface="Calibri" panose="020F0502020204030204" pitchFamily="34" charset="0"/>
              </a:rPr>
              <a:t>cours</a:t>
            </a:r>
            <a:r>
              <a:rPr lang="en-CA" sz="1800" dirty="0">
                <a:effectLst/>
                <a:latin typeface="Calibri" panose="020F0502020204030204" pitchFamily="34" charset="0"/>
                <a:ea typeface="Calibri" panose="020F0502020204030204" pitchFamily="34" charset="0"/>
                <a:cs typeface="Calibri" panose="020F0502020204030204" pitchFamily="34" charset="0"/>
              </a:rPr>
              <a:t> de la </a:t>
            </a:r>
            <a:r>
              <a:rPr lang="en-CA" sz="1800" dirty="0" err="1">
                <a:effectLst/>
                <a:latin typeface="Calibri" panose="020F0502020204030204" pitchFamily="34" charset="0"/>
                <a:ea typeface="Calibri" panose="020F0502020204030204" pitchFamily="34" charset="0"/>
                <a:cs typeface="Calibri" panose="020F0502020204030204" pitchFamily="34" charset="0"/>
              </a:rPr>
              <a:t>période</a:t>
            </a:r>
            <a:r>
              <a:rPr lang="en-CA" sz="1800" dirty="0">
                <a:effectLst/>
                <a:latin typeface="Calibri" panose="020F0502020204030204" pitchFamily="34" charset="0"/>
                <a:ea typeface="Calibri" panose="020F0502020204030204" pitchFamily="34" charset="0"/>
                <a:cs typeface="Calibri" panose="020F0502020204030204" pitchFamily="34" charset="0"/>
              </a:rPr>
              <a:t> de </a:t>
            </a:r>
            <a:r>
              <a:rPr lang="en-CA" sz="1800" dirty="0" err="1">
                <a:effectLst/>
                <a:latin typeface="Calibri" panose="020F0502020204030204" pitchFamily="34" charset="0"/>
                <a:ea typeface="Calibri" panose="020F0502020204030204" pitchFamily="34" charset="0"/>
                <a:cs typeface="Calibri" panose="020F0502020204030204" pitchFamily="34" charset="0"/>
              </a:rPr>
              <a:t>déclaration</a:t>
            </a:r>
            <a:r>
              <a:rPr lang="en-CA" sz="1800" dirty="0">
                <a:effectLst/>
                <a:latin typeface="Calibri" panose="020F0502020204030204" pitchFamily="34" charset="0"/>
                <a:ea typeface="Calibri" panose="020F0502020204030204" pitchFamily="34" charset="0"/>
                <a:cs typeface="Calibri" panose="020F0502020204030204" pitchFamily="34" charset="0"/>
              </a:rPr>
              <a:t>, la </a:t>
            </a:r>
            <a:r>
              <a:rPr lang="en-CA" sz="1800" dirty="0" err="1">
                <a:effectLst/>
                <a:latin typeface="Calibri" panose="020F0502020204030204" pitchFamily="34" charset="0"/>
                <a:ea typeface="Calibri" panose="020F0502020204030204" pitchFamily="34" charset="0"/>
                <a:cs typeface="Calibri" panose="020F0502020204030204" pitchFamily="34" charset="0"/>
              </a:rPr>
              <a:t>personne</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avait</a:t>
            </a:r>
            <a:r>
              <a:rPr lang="en-CA" sz="1800" dirty="0">
                <a:effectLst/>
                <a:latin typeface="Calibri" panose="020F0502020204030204" pitchFamily="34" charset="0"/>
                <a:ea typeface="Calibri" panose="020F0502020204030204" pitchFamily="34" charset="0"/>
                <a:cs typeface="Calibri" panose="020F0502020204030204" pitchFamily="34" charset="0"/>
              </a:rPr>
              <a:t> :</a:t>
            </a:r>
            <a:endParaRPr lang="en-CA"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Calibri" panose="020F0502020204030204" pitchFamily="34" charset="0"/>
              <a:buChar char="•"/>
            </a:pPr>
            <a:r>
              <a:rPr lang="en-CA" sz="1800" dirty="0">
                <a:effectLst/>
                <a:latin typeface="Calibri" panose="020F0502020204030204" pitchFamily="34" charset="0"/>
                <a:ea typeface="Calibri" panose="020F0502020204030204" pitchFamily="34" charset="0"/>
                <a:cs typeface="Calibri" panose="020F0502020204030204" pitchFamily="34" charset="0"/>
              </a:rPr>
              <a:t>Un </a:t>
            </a:r>
            <a:r>
              <a:rPr lang="en-CA" sz="1800" b="1" dirty="0">
                <a:effectLst/>
                <a:latin typeface="Calibri" panose="020F0502020204030204" pitchFamily="34" charset="0"/>
                <a:ea typeface="Calibri" panose="020F0502020204030204" pitchFamily="34" charset="0"/>
                <a:cs typeface="Calibri" panose="020F0502020204030204" pitchFamily="34" charset="0"/>
              </a:rPr>
              <a:t>État du </a:t>
            </a:r>
            <a:r>
              <a:rPr lang="en-CA" sz="1800" dirty="0">
                <a:effectLst/>
                <a:latin typeface="Calibri" panose="020F0502020204030204" pitchFamily="34" charset="0"/>
                <a:ea typeface="Calibri" panose="020F0502020204030204" pitchFamily="34" charset="0"/>
                <a:cs typeface="Calibri" panose="020F0502020204030204" pitchFamily="34" charset="0"/>
              </a:rPr>
              <a:t>client </a:t>
            </a:r>
            <a:r>
              <a:rPr lang="en-CA" sz="1800" dirty="0" err="1">
                <a:effectLst/>
                <a:latin typeface="Calibri" panose="020F0502020204030204" pitchFamily="34" charset="0"/>
                <a:ea typeface="Calibri" panose="020F0502020204030204" pitchFamily="34" charset="0"/>
                <a:cs typeface="Calibri" panose="020F0502020204030204" pitchFamily="34" charset="0"/>
              </a:rPr>
              <a:t>marqué</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comme</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étan</a:t>
            </a:r>
            <a:r>
              <a:rPr lang="en-CA" dirty="0" err="1">
                <a:ea typeface="Calibri" panose="020F0502020204030204" pitchFamily="34" charset="0"/>
                <a:cs typeface="Calibri" panose="020F0502020204030204" pitchFamily="34" charset="0"/>
              </a:rPr>
              <a:t>t</a:t>
            </a:r>
            <a:r>
              <a:rPr lang="en-CA" dirty="0">
                <a:ea typeface="Calibri" panose="020F0502020204030204" pitchFamily="34" charset="0"/>
                <a:cs typeface="Calibri" panose="020F0502020204030204" pitchFamily="34" charset="0"/>
              </a:rPr>
              <a:t> </a:t>
            </a:r>
            <a:r>
              <a:rPr lang="en-CA" b="1" dirty="0" err="1">
                <a:ea typeface="Calibri" panose="020F0502020204030204" pitchFamily="34" charset="0"/>
                <a:cs typeface="Calibri" panose="020F0502020204030204" pitchFamily="34" charset="0"/>
              </a:rPr>
              <a:t>Actif</a:t>
            </a:r>
            <a:r>
              <a:rPr lang="en-CA" sz="1800" dirty="0">
                <a:effectLst/>
                <a:latin typeface="Calibri" panose="020F0502020204030204" pitchFamily="34" charset="0"/>
                <a:ea typeface="Calibri" panose="020F0502020204030204" pitchFamily="34" charset="0"/>
                <a:cs typeface="Calibri" panose="020F0502020204030204" pitchFamily="34" charset="0"/>
              </a:rPr>
              <a:t>; et</a:t>
            </a:r>
            <a:endParaRPr lang="en-CA"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Calibri" panose="020F0502020204030204" pitchFamily="34" charset="0"/>
              <a:buChar char="•"/>
            </a:pPr>
            <a:r>
              <a:rPr lang="en-CA" sz="1800" dirty="0">
                <a:effectLst/>
                <a:latin typeface="Calibri" panose="020F0502020204030204" pitchFamily="34" charset="0"/>
                <a:ea typeface="Calibri" panose="020F0502020204030204" pitchFamily="34" charset="0"/>
                <a:cs typeface="Calibri" panose="020F0502020204030204" pitchFamily="34" charset="0"/>
              </a:rPr>
              <a:t>Un </a:t>
            </a:r>
            <a:r>
              <a:rPr lang="en-CA" sz="1800" b="1" dirty="0" err="1">
                <a:effectLst/>
                <a:latin typeface="Calibri" panose="020F0502020204030204" pitchFamily="34" charset="0"/>
                <a:ea typeface="Calibri" panose="020F0502020204030204" pitchFamily="34" charset="0"/>
                <a:cs typeface="Calibri" panose="020F0502020204030204" pitchFamily="34" charset="0"/>
              </a:rPr>
              <a:t>Statut</a:t>
            </a:r>
            <a:r>
              <a:rPr lang="en-CA" sz="1800" b="1" dirty="0">
                <a:effectLst/>
                <a:latin typeface="Calibri" panose="020F0502020204030204" pitchFamily="34" charset="0"/>
                <a:ea typeface="Calibri" panose="020F0502020204030204" pitchFamily="34" charset="0"/>
                <a:cs typeface="Calibri" panose="020F0502020204030204" pitchFamily="34" charset="0"/>
              </a:rPr>
              <a:t> de </a:t>
            </a:r>
            <a:r>
              <a:rPr lang="en-CA" sz="1800" b="1" dirty="0" err="1">
                <a:effectLst/>
                <a:latin typeface="Calibri" panose="020F0502020204030204" pitchFamily="34" charset="0"/>
                <a:ea typeface="Calibri" panose="020F0502020204030204" pitchFamily="34" charset="0"/>
                <a:cs typeface="Calibri" panose="020F0502020204030204" pitchFamily="34" charset="0"/>
              </a:rPr>
              <a:t>logement</a:t>
            </a:r>
            <a:r>
              <a:rPr lang="en-CA" sz="1800" b="1"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marqué</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comme</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étant</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b="1" dirty="0" err="1">
                <a:effectLst/>
                <a:latin typeface="Calibri" panose="020F0502020204030204" pitchFamily="34" charset="0"/>
                <a:ea typeface="Calibri" panose="020F0502020204030204" pitchFamily="34" charset="0"/>
                <a:cs typeface="Calibri" panose="020F0502020204030204" pitchFamily="34" charset="0"/>
              </a:rPr>
              <a:t>e</a:t>
            </a:r>
            <a:r>
              <a:rPr lang="en-CA" b="1" dirty="0" err="1">
                <a:ea typeface="Calibri" panose="020F0502020204030204" pitchFamily="34" charset="0"/>
                <a:cs typeface="Calibri" panose="020F0502020204030204" pitchFamily="34" charset="0"/>
              </a:rPr>
              <a:t>n</a:t>
            </a:r>
            <a:r>
              <a:rPr lang="en-CA" b="1" dirty="0">
                <a:ea typeface="Calibri" panose="020F0502020204030204" pitchFamily="34" charset="0"/>
                <a:cs typeface="Calibri" panose="020F0502020204030204" pitchFamily="34" charset="0"/>
              </a:rPr>
              <a:t> situation </a:t>
            </a:r>
            <a:r>
              <a:rPr lang="en-CA" b="1" dirty="0" err="1">
                <a:ea typeface="Calibri" panose="020F0502020204030204" pitchFamily="34" charset="0"/>
                <a:cs typeface="Calibri" panose="020F0502020204030204" pitchFamily="34" charset="0"/>
              </a:rPr>
              <a:t>d’itinérance</a:t>
            </a:r>
            <a:r>
              <a:rPr lang="en-CA" b="1" dirty="0">
                <a:ea typeface="Calibri" panose="020F0502020204030204" pitchFamily="34" charset="0"/>
                <a:cs typeface="Calibri" panose="020F0502020204030204" pitchFamily="34" charset="0"/>
              </a:rPr>
              <a:t> </a:t>
            </a:r>
            <a:r>
              <a:rPr lang="en-CA" dirty="0" err="1">
                <a:ea typeface="Calibri" panose="020F0502020204030204" pitchFamily="34" charset="0"/>
                <a:cs typeface="Calibri" panose="020F0502020204030204" pitchFamily="34" charset="0"/>
              </a:rPr>
              <a:t>chronique</a:t>
            </a:r>
            <a:r>
              <a:rPr lang="en-CA" dirty="0">
                <a:ea typeface="Calibri" panose="020F0502020204030204" pitchFamily="34" charset="0"/>
                <a:cs typeface="Calibri" panose="020F0502020204030204" pitchFamily="34" charset="0"/>
              </a:rPr>
              <a:t>. </a:t>
            </a:r>
          </a:p>
          <a:p>
            <a:pPr marR="0" lvl="0">
              <a:lnSpc>
                <a:spcPct val="107000"/>
              </a:lnSpc>
              <a:spcBef>
                <a:spcPts val="0"/>
              </a:spcBef>
              <a:spcAft>
                <a:spcPts val="800"/>
              </a:spcAft>
            </a:pPr>
            <a:endParaRPr lang="en-CA" sz="1800" dirty="0">
              <a:effectLst/>
              <a:latin typeface="Calibri" panose="020F0502020204030204" pitchFamily="34" charset="0"/>
              <a:ea typeface="Calibri" panose="020F0502020204030204" pitchFamily="34" charset="0"/>
              <a:cs typeface="Calibri" panose="020F0502020204030204" pitchFamily="34" charset="0"/>
            </a:endParaRPr>
          </a:p>
          <a:p>
            <a:pPr marR="0" lvl="0">
              <a:lnSpc>
                <a:spcPct val="107000"/>
              </a:lnSpc>
              <a:spcBef>
                <a:spcPts val="0"/>
              </a:spcBef>
              <a:spcAft>
                <a:spcPts val="800"/>
              </a:spcAft>
            </a:pPr>
            <a:r>
              <a:rPr lang="en-CA" dirty="0" err="1">
                <a:ea typeface="Calibri" panose="020F0502020204030204" pitchFamily="34" charset="0"/>
                <a:cs typeface="Calibri" panose="020F0502020204030204" pitchFamily="34" charset="0"/>
              </a:rPr>
              <a:t>L’itinérance</a:t>
            </a:r>
            <a:r>
              <a:rPr lang="en-CA" dirty="0">
                <a:ea typeface="Calibri" panose="020F0502020204030204" pitchFamily="34" charset="0"/>
                <a:cs typeface="Calibri" panose="020F0502020204030204" pitchFamily="34" charset="0"/>
              </a:rPr>
              <a:t> </a:t>
            </a:r>
            <a:r>
              <a:rPr lang="en-CA" dirty="0" err="1">
                <a:ea typeface="Calibri" panose="020F0502020204030204" pitchFamily="34" charset="0"/>
                <a:cs typeface="Calibri" panose="020F0502020204030204" pitchFamily="34" charset="0"/>
              </a:rPr>
              <a:t>chronique</a:t>
            </a:r>
            <a:r>
              <a:rPr lang="en-CA" dirty="0">
                <a:ea typeface="Calibri" panose="020F0502020204030204" pitchFamily="34" charset="0"/>
                <a:cs typeface="Calibri" panose="020F0502020204030204" pitchFamily="34" charset="0"/>
              </a:rPr>
              <a:t> </a:t>
            </a:r>
            <a:r>
              <a:rPr lang="en-CA" dirty="0" err="1">
                <a:ea typeface="Calibri" panose="020F0502020204030204" pitchFamily="34" charset="0"/>
                <a:cs typeface="Calibri" panose="020F0502020204030204" pitchFamily="34" charset="0"/>
              </a:rPr>
              <a:t>est</a:t>
            </a:r>
            <a:r>
              <a:rPr lang="en-CA" dirty="0">
                <a:ea typeface="Calibri" panose="020F0502020204030204" pitchFamily="34" charset="0"/>
                <a:cs typeface="Calibri" panose="020F0502020204030204" pitchFamily="34" charset="0"/>
              </a:rPr>
              <a:t> </a:t>
            </a:r>
            <a:r>
              <a:rPr lang="en-CA" dirty="0" err="1">
                <a:ea typeface="Calibri" panose="020F0502020204030204" pitchFamily="34" charset="0"/>
                <a:cs typeface="Calibri" panose="020F0502020204030204" pitchFamily="34" charset="0"/>
              </a:rPr>
              <a:t>définie</a:t>
            </a:r>
            <a:r>
              <a:rPr lang="en-CA" dirty="0">
                <a:ea typeface="Calibri" panose="020F0502020204030204" pitchFamily="34" charset="0"/>
                <a:cs typeface="Calibri" panose="020F0502020204030204" pitchFamily="34" charset="0"/>
              </a:rPr>
              <a:t> à </a:t>
            </a:r>
            <a:r>
              <a:rPr lang="en-CA" dirty="0" err="1">
                <a:ea typeface="Calibri" panose="020F0502020204030204" pitchFamily="34" charset="0"/>
                <a:cs typeface="Calibri" panose="020F0502020204030204" pitchFamily="34" charset="0"/>
              </a:rPr>
              <a:t>l’aide</a:t>
            </a:r>
            <a:r>
              <a:rPr lang="en-CA" dirty="0">
                <a:ea typeface="Calibri" panose="020F0502020204030204" pitchFamily="34" charset="0"/>
                <a:cs typeface="Calibri" panose="020F0502020204030204" pitchFamily="34" charset="0"/>
              </a:rPr>
              <a:t> de la </a:t>
            </a:r>
            <a:r>
              <a:rPr lang="en-CA" dirty="0" err="1">
                <a:ea typeface="Calibri" panose="020F0502020204030204" pitchFamily="34" charset="0"/>
                <a:cs typeface="Calibri" panose="020F0502020204030204" pitchFamily="34" charset="0"/>
              </a:rPr>
              <a:t>définition</a:t>
            </a:r>
            <a:r>
              <a:rPr lang="en-CA" dirty="0">
                <a:ea typeface="Calibri" panose="020F0502020204030204" pitchFamily="34" charset="0"/>
                <a:cs typeface="Calibri" panose="020F0502020204030204" pitchFamily="34" charset="0"/>
              </a:rPr>
              <a:t> </a:t>
            </a:r>
            <a:r>
              <a:rPr lang="en-CA" dirty="0" err="1">
                <a:ea typeface="Calibri" panose="020F0502020204030204" pitchFamily="34" charset="0"/>
                <a:cs typeface="Calibri" panose="020F0502020204030204" pitchFamily="34" charset="0"/>
              </a:rPr>
              <a:t>fédérale</a:t>
            </a:r>
            <a:r>
              <a:rPr lang="en-CA" dirty="0">
                <a:ea typeface="Calibri" panose="020F0502020204030204" pitchFamily="34" charset="0"/>
                <a:cs typeface="Calibri" panose="020F0502020204030204" pitchFamily="34" charset="0"/>
              </a:rPr>
              <a:t> et utilise </a:t>
            </a:r>
            <a:r>
              <a:rPr lang="en-CA" dirty="0" err="1">
                <a:ea typeface="Calibri" panose="020F0502020204030204" pitchFamily="34" charset="0"/>
                <a:cs typeface="Calibri" panose="020F0502020204030204" pitchFamily="34" charset="0"/>
              </a:rPr>
              <a:t>une</a:t>
            </a:r>
            <a:r>
              <a:rPr lang="en-CA" dirty="0">
                <a:ea typeface="Calibri" panose="020F0502020204030204" pitchFamily="34" charset="0"/>
                <a:cs typeface="Calibri" panose="020F0502020204030204" pitchFamily="34" charset="0"/>
              </a:rPr>
              <a:t> </a:t>
            </a:r>
            <a:r>
              <a:rPr lang="en-CA" dirty="0" err="1">
                <a:ea typeface="Calibri" panose="020F0502020204030204" pitchFamily="34" charset="0"/>
                <a:cs typeface="Calibri" panose="020F0502020204030204" pitchFamily="34" charset="0"/>
              </a:rPr>
              <a:t>combinaison</a:t>
            </a:r>
            <a:r>
              <a:rPr lang="en-CA" dirty="0">
                <a:ea typeface="Calibri" panose="020F0502020204030204" pitchFamily="34" charset="0"/>
                <a:cs typeface="Calibri" panose="020F0502020204030204" pitchFamily="34" charset="0"/>
              </a:rPr>
              <a:t> de </a:t>
            </a:r>
            <a:r>
              <a:rPr lang="en-CA" dirty="0" err="1">
                <a:ea typeface="Calibri" panose="020F0502020204030204" pitchFamily="34" charset="0"/>
                <a:cs typeface="Calibri" panose="020F0502020204030204" pitchFamily="34" charset="0"/>
              </a:rPr>
              <a:t>séjours</a:t>
            </a:r>
            <a:r>
              <a:rPr lang="en-CA" dirty="0">
                <a:ea typeface="Calibri" panose="020F0502020204030204" pitchFamily="34" charset="0"/>
                <a:cs typeface="Calibri" panose="020F0502020204030204" pitchFamily="34" charset="0"/>
              </a:rPr>
              <a:t> dans un refuge à </a:t>
            </a:r>
            <a:r>
              <a:rPr lang="en-CA" dirty="0" err="1">
                <a:ea typeface="Calibri" panose="020F0502020204030204" pitchFamily="34" charset="0"/>
                <a:cs typeface="Calibri" panose="020F0502020204030204" pitchFamily="34" charset="0"/>
              </a:rPr>
              <a:t>partir</a:t>
            </a:r>
            <a:r>
              <a:rPr lang="en-CA" dirty="0">
                <a:ea typeface="Calibri" panose="020F0502020204030204" pitchFamily="34" charset="0"/>
                <a:cs typeface="Calibri" panose="020F0502020204030204" pitchFamily="34" charset="0"/>
              </a:rPr>
              <a:t> de dossiers </a:t>
            </a:r>
            <a:r>
              <a:rPr lang="en-CA" dirty="0" err="1">
                <a:ea typeface="Calibri" panose="020F0502020204030204" pitchFamily="34" charset="0"/>
                <a:cs typeface="Calibri" panose="020F0502020204030204" pitchFamily="34" charset="0"/>
              </a:rPr>
              <a:t>d’admission</a:t>
            </a:r>
            <a:r>
              <a:rPr lang="en-CA" dirty="0">
                <a:ea typeface="Calibri" panose="020F0502020204030204" pitchFamily="34" charset="0"/>
                <a:cs typeface="Calibri" panose="020F0502020204030204" pitchFamily="34" charset="0"/>
              </a:rPr>
              <a:t> et des entrées dans </a:t>
            </a:r>
            <a:r>
              <a:rPr lang="en-CA" dirty="0" err="1">
                <a:ea typeface="Calibri" panose="020F0502020204030204" pitchFamily="34" charset="0"/>
                <a:cs typeface="Calibri" panose="020F0502020204030204" pitchFamily="34" charset="0"/>
              </a:rPr>
              <a:t>l’historique</a:t>
            </a:r>
            <a:r>
              <a:rPr lang="en-CA" dirty="0">
                <a:ea typeface="Calibri" panose="020F0502020204030204" pitchFamily="34" charset="0"/>
                <a:cs typeface="Calibri" panose="020F0502020204030204" pitchFamily="34" charset="0"/>
              </a:rPr>
              <a:t> du </a:t>
            </a:r>
            <a:r>
              <a:rPr lang="en-CA" dirty="0" err="1">
                <a:ea typeface="Calibri" panose="020F0502020204030204" pitchFamily="34" charset="0"/>
                <a:cs typeface="Calibri" panose="020F0502020204030204" pitchFamily="34" charset="0"/>
              </a:rPr>
              <a:t>logement</a:t>
            </a:r>
            <a:r>
              <a:rPr lang="en-CA" dirty="0">
                <a:ea typeface="Calibri" panose="020F0502020204030204" pitchFamily="34" charset="0"/>
                <a:cs typeface="Calibri" panose="020F0502020204030204" pitchFamily="34" charset="0"/>
              </a:rPr>
              <a:t> qui correspondent à un type de </a:t>
            </a:r>
            <a:r>
              <a:rPr lang="en-CA" dirty="0" err="1">
                <a:ea typeface="Calibri" panose="020F0502020204030204" pitchFamily="34" charset="0"/>
                <a:cs typeface="Calibri" panose="020F0502020204030204" pitchFamily="34" charset="0"/>
              </a:rPr>
              <a:t>logement</a:t>
            </a:r>
            <a:r>
              <a:rPr lang="en-CA" dirty="0">
                <a:ea typeface="Calibri" panose="020F0502020204030204" pitchFamily="34" charset="0"/>
                <a:cs typeface="Calibri" panose="020F0502020204030204" pitchFamily="34" charset="0"/>
              </a:rPr>
              <a:t> pour sans-abris. </a:t>
            </a:r>
          </a:p>
        </p:txBody>
      </p:sp>
      <p:sp>
        <p:nvSpPr>
          <p:cNvPr id="3" name="Title 14">
            <a:extLst>
              <a:ext uri="{FF2B5EF4-FFF2-40B4-BE49-F238E27FC236}">
                <a16:creationId xmlns:a16="http://schemas.microsoft.com/office/drawing/2014/main" id="{E87B60FA-021F-9C08-5189-D96307A68A9C}"/>
              </a:ext>
            </a:extLst>
          </p:cNvPr>
          <p:cNvSpPr txBox="1">
            <a:spLocks/>
          </p:cNvSpPr>
          <p:nvPr>
            <p:custDataLst>
              <p:tags r:id="rId3"/>
            </p:custDataLst>
          </p:nvPr>
        </p:nvSpPr>
        <p:spPr bwMode="auto">
          <a:xfrm>
            <a:off x="0" y="290557"/>
            <a:ext cx="9144000" cy="102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fontScale="82500" lnSpcReduction="20000"/>
          </a:bodyPr>
          <a:lstStyle>
            <a:lvl1pPr algn="l" defTabSz="457200" rtl="0" eaLnBrk="0" fontAlgn="base" hangingPunct="0">
              <a:spcBef>
                <a:spcPct val="0"/>
              </a:spcBef>
              <a:spcAft>
                <a:spcPct val="0"/>
              </a:spcAft>
              <a:defRPr lang="en-US" sz="3600" b="0" i="0" kern="1200">
                <a:solidFill>
                  <a:srgbClr val="BA2E34"/>
                </a:solidFill>
                <a:latin typeface="Century Gothic" pitchFamily="34" charset="0"/>
                <a:ea typeface="ヒラギノ角ゴ Pro W3" pitchFamily="126" charset="-128"/>
                <a:cs typeface="Century Gothic" pitchFamily="34" charset="0"/>
              </a:defRPr>
            </a:lvl1pPr>
            <a:lvl2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2pPr>
            <a:lvl3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3pPr>
            <a:lvl4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4pPr>
            <a:lvl5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5pPr>
            <a:lvl6pPr marL="4572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6pPr>
            <a:lvl7pPr marL="9144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7pPr>
            <a:lvl8pPr marL="13716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8pPr>
            <a:lvl9pPr marL="18288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9pPr>
          </a:lstStyle>
          <a:p>
            <a:pPr algn="ctr"/>
            <a:r>
              <a:rPr lang="fr-FR" sz="3100" b="1" dirty="0">
                <a:solidFill>
                  <a:schemeClr val="accent1"/>
                </a:solidFill>
              </a:rPr>
              <a:t>Utilisation du SISA aux fins du Rapport communautaire en matière d’itinérance (RCMI)</a:t>
            </a:r>
          </a:p>
          <a:p>
            <a:pPr algn="ctr"/>
            <a:r>
              <a:rPr lang="en-CA" sz="2400" dirty="0">
                <a:solidFill>
                  <a:srgbClr val="D55816"/>
                </a:solidFill>
                <a:latin typeface="Century Gothic" panose="020B0502020202020204" pitchFamily="34" charset="0"/>
              </a:rPr>
              <a:t>Le Rapport SISA RCMI</a:t>
            </a:r>
            <a:endParaRPr lang="en-CA" sz="2400" b="1" dirty="0">
              <a:solidFill>
                <a:schemeClr val="accent1"/>
              </a:solidFill>
            </a:endParaRPr>
          </a:p>
        </p:txBody>
      </p:sp>
    </p:spTree>
    <p:extLst>
      <p:ext uri="{BB962C8B-B14F-4D97-AF65-F5344CB8AC3E}">
        <p14:creationId xmlns:p14="http://schemas.microsoft.com/office/powerpoint/2010/main" val="4051941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fr-CA" sz="2400" b="1" dirty="0">
                <a:solidFill>
                  <a:schemeClr val="accent2"/>
                </a:solidFill>
                <a:latin typeface="+mj-lt"/>
                <a:cs typeface="Calibri" panose="020F0502020204030204" pitchFamily="34" charset="0"/>
              </a:rPr>
              <a:t>Comment tirer le meilleur parti de ce rapport?</a:t>
            </a:r>
            <a:endParaRPr lang="fr-CA" sz="2400" dirty="0">
              <a:solidFill>
                <a:schemeClr val="tx2"/>
              </a:solidFill>
            </a:endParaRPr>
          </a:p>
        </p:txBody>
      </p:sp>
      <p:sp>
        <p:nvSpPr>
          <p:cNvPr id="4" name="Slide Number Placeholder 3"/>
          <p:cNvSpPr>
            <a:spLocks noGrp="1"/>
          </p:cNvSpPr>
          <p:nvPr>
            <p:ph type="sldNum" sz="quarter" idx="12"/>
            <p:custDataLst>
              <p:tags r:id="rId2"/>
            </p:custDataLst>
          </p:nvPr>
        </p:nvSpPr>
        <p:spPr>
          <a:xfrm>
            <a:off x="6553200"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E86C063-E22E-2E4C-A523-54089486E38F}" type="slidenum">
              <a:rPr lang="en-US" smtClean="0"/>
              <a:pPr/>
              <a:t>13</a:t>
            </a:fld>
            <a:endParaRPr lang="en-US"/>
          </a:p>
        </p:txBody>
      </p:sp>
      <p:sp>
        <p:nvSpPr>
          <p:cNvPr id="3" name="Content Placeholder 2"/>
          <p:cNvSpPr>
            <a:spLocks noGrp="1"/>
          </p:cNvSpPr>
          <p:nvPr>
            <p:ph idx="1"/>
            <p:custDataLst>
              <p:tags r:id="rId3"/>
            </p:custDataLst>
          </p:nvPr>
        </p:nvSpPr>
        <p:spPr>
          <a:xfrm>
            <a:off x="457200" y="1600200"/>
            <a:ext cx="8548598" cy="4525963"/>
          </a:xfrm>
        </p:spPr>
        <p:txBody>
          <a:bodyPr>
            <a:normAutofit/>
          </a:bodyPr>
          <a:lstStyle/>
          <a:p>
            <a:r>
              <a:rPr lang="fr-CA" sz="2800" dirty="0"/>
              <a:t>Se concentrer sur tous les éléments liés à </a:t>
            </a:r>
            <a:r>
              <a:rPr lang="fr-CA" sz="2800" b="1" dirty="0"/>
              <a:t>l’historique du logement</a:t>
            </a:r>
            <a:r>
              <a:rPr lang="fr-CA" sz="2800" dirty="0"/>
              <a:t>.</a:t>
            </a:r>
            <a:r>
              <a:rPr lang="fr-CA" sz="2800" b="1" dirty="0"/>
              <a:t> </a:t>
            </a:r>
          </a:p>
          <a:p>
            <a:endParaRPr lang="en-CA" sz="2800" dirty="0"/>
          </a:p>
          <a:p>
            <a:r>
              <a:rPr lang="fr-CA" sz="2800" dirty="0"/>
              <a:t>Appuyer des données de qualité élevée.</a:t>
            </a:r>
          </a:p>
          <a:p>
            <a:pPr lvl="1"/>
            <a:r>
              <a:rPr lang="fr-CA" sz="2400" dirty="0"/>
              <a:t>Remplir les champs clés dans le SISA.</a:t>
            </a:r>
          </a:p>
          <a:p>
            <a:pPr lvl="1"/>
            <a:r>
              <a:rPr lang="fr-CA" sz="2400" dirty="0"/>
              <a:t>Saisir les données en temps réel dans le SISA.</a:t>
            </a:r>
          </a:p>
          <a:p>
            <a:pPr lvl="1"/>
            <a:r>
              <a:rPr lang="fr-CA" sz="2400" dirty="0"/>
              <a:t>Surveiller la qualité des données.</a:t>
            </a:r>
          </a:p>
          <a:p>
            <a:pPr lvl="1"/>
            <a:r>
              <a:rPr lang="fr-CA" sz="2400" dirty="0"/>
              <a:t>Assurer une formation et encadrer les utilisateurs.</a:t>
            </a:r>
          </a:p>
          <a:p>
            <a:endParaRPr lang="en-CA" sz="3600" dirty="0"/>
          </a:p>
        </p:txBody>
      </p:sp>
    </p:spTree>
    <p:extLst>
      <p:ext uri="{BB962C8B-B14F-4D97-AF65-F5344CB8AC3E}">
        <p14:creationId xmlns:p14="http://schemas.microsoft.com/office/powerpoint/2010/main" val="2674380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Slide Number Placeholder 3"/>
          <p:cNvSpPr>
            <a:spLocks noGrp="1"/>
          </p:cNvSpPr>
          <p:nvPr>
            <p:ph type="sldNum" sz="quarter" idx="10"/>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3150B05E-1F1A-401D-9AEE-F501B640E7FD}" type="slidenum">
              <a:rPr lang="en-US" altLang="en-US" sz="1200" smtClean="0">
                <a:solidFill>
                  <a:srgbClr val="7F7F7F"/>
                </a:solidFill>
                <a:cs typeface="ヒラギノ角ゴ Pro W3"/>
              </a:rPr>
              <a:pPr>
                <a:spcBef>
                  <a:spcPct val="0"/>
                </a:spcBef>
                <a:buClrTx/>
                <a:buFontTx/>
                <a:buNone/>
              </a:pPr>
              <a:t>14</a:t>
            </a:fld>
            <a:endParaRPr lang="en-US" altLang="en-US" sz="1200">
              <a:solidFill>
                <a:srgbClr val="7F7F7F"/>
              </a:solidFill>
              <a:cs typeface="ヒラギノ角ゴ Pro W3"/>
            </a:endParaRPr>
          </a:p>
        </p:txBody>
      </p:sp>
      <p:sp>
        <p:nvSpPr>
          <p:cNvPr id="13" name="TextBox 12">
            <a:extLst>
              <a:ext uri="{FF2B5EF4-FFF2-40B4-BE49-F238E27FC236}">
                <a16:creationId xmlns:a16="http://schemas.microsoft.com/office/drawing/2014/main" id="{FA41DC47-D253-46E6-9758-9E72B8038600}"/>
              </a:ext>
            </a:extLst>
          </p:cNvPr>
          <p:cNvSpPr txBox="1"/>
          <p:nvPr>
            <p:custDataLst>
              <p:tags r:id="rId2"/>
            </p:custDataLst>
          </p:nvPr>
        </p:nvSpPr>
        <p:spPr>
          <a:xfrm>
            <a:off x="222504" y="1313299"/>
            <a:ext cx="8698992" cy="5600892"/>
          </a:xfrm>
          <a:prstGeom prst="rect">
            <a:avLst/>
          </a:prstGeom>
          <a:noFill/>
        </p:spPr>
        <p:txBody>
          <a:bodyPr wrap="square">
            <a:spAutoFit/>
          </a:bodyPr>
          <a:lstStyle/>
          <a:p>
            <a:pPr marL="0" marR="0">
              <a:lnSpc>
                <a:spcPct val="107000"/>
              </a:lnSpc>
              <a:spcBef>
                <a:spcPts val="0"/>
              </a:spcBef>
              <a:spcAft>
                <a:spcPts val="800"/>
              </a:spcAft>
            </a:pPr>
            <a:r>
              <a:rPr lang="en-CA" sz="2400" b="1" dirty="0" err="1">
                <a:solidFill>
                  <a:schemeClr val="accent2"/>
                </a:solidFill>
                <a:effectLst/>
                <a:latin typeface="+mj-lt"/>
                <a:ea typeface="Calibri" panose="020F0502020204030204" pitchFamily="34" charset="0"/>
                <a:cs typeface="Calibri" panose="020F0502020204030204" pitchFamily="34" charset="0"/>
              </a:rPr>
              <a:t>Ressources</a:t>
            </a:r>
            <a:r>
              <a:rPr lang="en-CA" sz="2400" b="1" dirty="0">
                <a:solidFill>
                  <a:schemeClr val="accent2"/>
                </a:solidFill>
                <a:effectLst/>
                <a:latin typeface="+mj-lt"/>
                <a:ea typeface="Calibri" panose="020F0502020204030204" pitchFamily="34" charset="0"/>
                <a:cs typeface="Calibri" panose="020F0502020204030204" pitchFamily="34" charset="0"/>
              </a:rPr>
              <a:t> </a:t>
            </a:r>
            <a:r>
              <a:rPr lang="en-CA" sz="2400" b="1" dirty="0" err="1">
                <a:solidFill>
                  <a:schemeClr val="accent2"/>
                </a:solidFill>
                <a:effectLst/>
                <a:latin typeface="+mj-lt"/>
                <a:ea typeface="Calibri" panose="020F0502020204030204" pitchFamily="34" charset="0"/>
                <a:cs typeface="Calibri" panose="020F0502020204030204" pitchFamily="34" charset="0"/>
              </a:rPr>
              <a:t>supplémentaires</a:t>
            </a:r>
            <a:endParaRPr lang="en-CA" sz="1600" b="1" dirty="0">
              <a:solidFill>
                <a:schemeClr val="accent2"/>
              </a:solidFill>
              <a:effectLst/>
              <a:latin typeface="+mj-lt"/>
              <a:ea typeface="Calibri" panose="020F0502020204030204" pitchFamily="34" charset="0"/>
              <a:cs typeface="Calibri" panose="020F0502020204030204" pitchFamily="34" charset="0"/>
            </a:endParaRPr>
          </a:p>
          <a:p>
            <a:pPr marL="285750" marR="0" indent="-285750">
              <a:lnSpc>
                <a:spcPct val="107000"/>
              </a:lnSpc>
              <a:spcBef>
                <a:spcPts val="0"/>
              </a:spcBef>
              <a:spcAft>
                <a:spcPts val="800"/>
              </a:spcAft>
              <a:buFont typeface="Arial" panose="020B0604020202020204" pitchFamily="34" charset="0"/>
              <a:buChar char="•"/>
            </a:pPr>
            <a:r>
              <a:rPr lang="en-CA" sz="1600" b="1" dirty="0">
                <a:ea typeface="Calibri" panose="020F0502020204030204" pitchFamily="34" charset="0"/>
                <a:cs typeface="Calibri" panose="020F0502020204030204" pitchFamily="34" charset="0"/>
                <a:hlinkClick r:id="rId6"/>
              </a:rPr>
              <a:t>Le Guide du rapport SISA RCMI — </a:t>
            </a:r>
            <a:r>
              <a:rPr lang="en-CA" sz="1600" b="1" dirty="0" err="1">
                <a:ea typeface="Calibri" panose="020F0502020204030204" pitchFamily="34" charset="0"/>
                <a:cs typeface="Calibri" panose="020F0502020204030204" pitchFamily="34" charset="0"/>
                <a:hlinkClick r:id="rId6"/>
              </a:rPr>
              <a:t>Foire</a:t>
            </a:r>
            <a:r>
              <a:rPr lang="en-CA" sz="1600" b="1" dirty="0">
                <a:ea typeface="Calibri" panose="020F0502020204030204" pitchFamily="34" charset="0"/>
                <a:cs typeface="Calibri" panose="020F0502020204030204" pitchFamily="34" charset="0"/>
                <a:hlinkClick r:id="rId6"/>
              </a:rPr>
              <a:t> aux questions</a:t>
            </a:r>
            <a:endParaRPr lang="en-CA" sz="1600" b="1" dirty="0">
              <a:ea typeface="Calibri" panose="020F0502020204030204" pitchFamily="34" charset="0"/>
              <a:cs typeface="Calibri" panose="020F0502020204030204" pitchFamily="34" charset="0"/>
            </a:endParaRPr>
          </a:p>
          <a:p>
            <a:pPr marL="285750" marR="0" indent="-285750">
              <a:lnSpc>
                <a:spcPct val="107000"/>
              </a:lnSpc>
              <a:spcBef>
                <a:spcPts val="0"/>
              </a:spcBef>
              <a:spcAft>
                <a:spcPts val="800"/>
              </a:spcAft>
              <a:buFont typeface="Arial" panose="020B0604020202020204" pitchFamily="34" charset="0"/>
              <a:buChar char="•"/>
            </a:pPr>
            <a:r>
              <a:rPr lang="en-CA" sz="1600" b="1" dirty="0">
                <a:ea typeface="Calibri" panose="020F0502020204030204" pitchFamily="34" charset="0"/>
                <a:cs typeface="Calibri" panose="020F0502020204030204" pitchFamily="34" charset="0"/>
                <a:hlinkClick r:id="rId6"/>
              </a:rPr>
              <a:t>Le Guide du rapport SISA RCMI — Organigramme et </a:t>
            </a:r>
            <a:r>
              <a:rPr lang="en-CA" sz="1600" b="1" dirty="0" err="1">
                <a:ea typeface="Calibri" panose="020F0502020204030204" pitchFamily="34" charset="0"/>
                <a:cs typeface="Calibri" panose="020F0502020204030204" pitchFamily="34" charset="0"/>
                <a:hlinkClick r:id="rId6"/>
              </a:rPr>
              <a:t>scénarios</a:t>
            </a:r>
            <a:r>
              <a:rPr lang="en-CA" sz="1600" b="1" dirty="0">
                <a:ea typeface="Calibri" panose="020F0502020204030204" pitchFamily="34" charset="0"/>
                <a:cs typeface="Calibri" panose="020F0502020204030204" pitchFamily="34" charset="0"/>
                <a:hlinkClick r:id="rId6"/>
              </a:rPr>
              <a:t> </a:t>
            </a:r>
            <a:endParaRPr lang="en-CA" sz="1600" b="1" dirty="0">
              <a:ea typeface="Calibri" panose="020F0502020204030204" pitchFamily="34" charset="0"/>
              <a:cs typeface="Calibri" panose="020F0502020204030204" pitchFamily="34" charset="0"/>
            </a:endParaRPr>
          </a:p>
          <a:p>
            <a:pPr marL="285750" marR="0" indent="-285750">
              <a:lnSpc>
                <a:spcPct val="107000"/>
              </a:lnSpc>
              <a:spcBef>
                <a:spcPts val="0"/>
              </a:spcBef>
              <a:spcAft>
                <a:spcPts val="800"/>
              </a:spcAft>
              <a:buFont typeface="Arial" panose="020B0604020202020204" pitchFamily="34" charset="0"/>
              <a:buChar char="•"/>
            </a:pPr>
            <a:r>
              <a:rPr lang="en-CA" sz="1600" b="1" dirty="0">
                <a:cs typeface="Calibri" panose="020F0502020204030204" pitchFamily="34" charset="0"/>
              </a:rPr>
              <a:t>Le site Web du SISA : </a:t>
            </a:r>
            <a:r>
              <a:rPr lang="en-CA" sz="1600" dirty="0">
                <a:cs typeface="Calibri" panose="020F0502020204030204" pitchFamily="34" charset="0"/>
              </a:rPr>
              <a:t>Pour de plus </a:t>
            </a:r>
            <a:r>
              <a:rPr lang="en-CA" sz="1600" dirty="0" err="1">
                <a:cs typeface="Calibri" panose="020F0502020204030204" pitchFamily="34" charset="0"/>
              </a:rPr>
              <a:t>amples</a:t>
            </a:r>
            <a:r>
              <a:rPr lang="en-CA" sz="1600" dirty="0">
                <a:cs typeface="Calibri" panose="020F0502020204030204" pitchFamily="34" charset="0"/>
              </a:rPr>
              <a:t> </a:t>
            </a:r>
            <a:r>
              <a:rPr lang="en-CA" sz="1600" dirty="0" err="1">
                <a:cs typeface="Calibri" panose="020F0502020204030204" pitchFamily="34" charset="0"/>
              </a:rPr>
              <a:t>renseignements</a:t>
            </a:r>
            <a:r>
              <a:rPr lang="en-CA" sz="1600" dirty="0">
                <a:cs typeface="Calibri" panose="020F0502020204030204" pitchFamily="34" charset="0"/>
              </a:rPr>
              <a:t> sur le SISA, </a:t>
            </a:r>
            <a:r>
              <a:rPr lang="en-CA" sz="1600" dirty="0" err="1">
                <a:cs typeface="Calibri" panose="020F0502020204030204" pitchFamily="34" charset="0"/>
              </a:rPr>
              <a:t>veuillez</a:t>
            </a:r>
            <a:r>
              <a:rPr lang="en-CA" sz="1600" dirty="0">
                <a:cs typeface="Calibri" panose="020F0502020204030204" pitchFamily="34" charset="0"/>
              </a:rPr>
              <a:t> consulter </a:t>
            </a:r>
            <a:r>
              <a:rPr lang="en-CA" sz="1600" b="1" dirty="0">
                <a:solidFill>
                  <a:srgbClr val="76B531"/>
                </a:solidFill>
                <a:cs typeface="Calibri" panose="020F0502020204030204" pitchFamily="34" charset="0"/>
                <a:hlinkClick r:id="rId7"/>
              </a:rPr>
              <a:t>http://www.sisa.ca/</a:t>
            </a:r>
            <a:r>
              <a:rPr lang="en-CA" altLang="en-US" sz="1600" dirty="0">
                <a:cs typeface="Calibri" panose="020F0502020204030204" pitchFamily="34" charset="0"/>
              </a:rPr>
              <a:t>.</a:t>
            </a:r>
            <a:endParaRPr lang="en-CA" sz="1600" b="1" dirty="0">
              <a:solidFill>
                <a:srgbClr val="76B531"/>
              </a:solidFill>
              <a:cs typeface="Calibri" panose="020F0502020204030204" pitchFamily="34" charset="0"/>
            </a:endParaRPr>
          </a:p>
          <a:p>
            <a:pPr marL="285750" marR="0" indent="-285750">
              <a:lnSpc>
                <a:spcPct val="107000"/>
              </a:lnSpc>
              <a:spcBef>
                <a:spcPts val="0"/>
              </a:spcBef>
              <a:spcAft>
                <a:spcPts val="800"/>
              </a:spcAft>
              <a:buFont typeface="Arial" panose="020B0604020202020204" pitchFamily="34" charset="0"/>
              <a:buChar char="•"/>
            </a:pPr>
            <a:r>
              <a:rPr lang="en-CA" sz="1600" b="1" dirty="0">
                <a:cs typeface="Calibri" panose="020F0502020204030204" pitchFamily="34" charset="0"/>
              </a:rPr>
              <a:t>Le site de </a:t>
            </a:r>
            <a:r>
              <a:rPr lang="en-CA" sz="1600" b="1" dirty="0" err="1">
                <a:cs typeface="Calibri" panose="020F0502020204030204" pitchFamily="34" charset="0"/>
              </a:rPr>
              <a:t>démonstration</a:t>
            </a:r>
            <a:r>
              <a:rPr lang="en-CA" sz="1600" b="1" dirty="0">
                <a:cs typeface="Calibri" panose="020F0502020204030204" pitchFamily="34" charset="0"/>
              </a:rPr>
              <a:t> du SISA</a:t>
            </a:r>
            <a:r>
              <a:rPr lang="en-CA" altLang="en-US" sz="1600" b="1" dirty="0">
                <a:cs typeface="Calibri" panose="020F0502020204030204" pitchFamily="34" charset="0"/>
              </a:rPr>
              <a:t> : </a:t>
            </a:r>
            <a:r>
              <a:rPr lang="en-CA" altLang="en-US" sz="1600" dirty="0">
                <a:cs typeface="Calibri" panose="020F0502020204030204" pitchFamily="34" charset="0"/>
              </a:rPr>
              <a:t>Pour </a:t>
            </a:r>
            <a:r>
              <a:rPr lang="en-CA" altLang="en-US" sz="1600" dirty="0" err="1">
                <a:cs typeface="Calibri" panose="020F0502020204030204" pitchFamily="34" charset="0"/>
              </a:rPr>
              <a:t>une</a:t>
            </a:r>
            <a:r>
              <a:rPr lang="en-CA" altLang="en-US" sz="1600" dirty="0">
                <a:cs typeface="Calibri" panose="020F0502020204030204" pitchFamily="34" charset="0"/>
              </a:rPr>
              <a:t> </a:t>
            </a:r>
            <a:r>
              <a:rPr lang="en-CA" altLang="en-US" sz="1600" dirty="0" err="1">
                <a:cs typeface="Calibri" panose="020F0502020204030204" pitchFamily="34" charset="0"/>
              </a:rPr>
              <a:t>expérience</a:t>
            </a:r>
            <a:r>
              <a:rPr lang="en-CA" altLang="en-US" sz="1600" dirty="0">
                <a:cs typeface="Calibri" panose="020F0502020204030204" pitchFamily="34" charset="0"/>
              </a:rPr>
              <a:t> pratique avec le site Web du SISA, </a:t>
            </a:r>
            <a:r>
              <a:rPr lang="en-CA" altLang="en-US" sz="1600" dirty="0" err="1">
                <a:cs typeface="Calibri" panose="020F0502020204030204" pitchFamily="34" charset="0"/>
              </a:rPr>
              <a:t>veuillez</a:t>
            </a:r>
            <a:r>
              <a:rPr lang="en-CA" altLang="en-US" sz="1600" dirty="0">
                <a:cs typeface="Calibri" panose="020F0502020204030204" pitchFamily="34" charset="0"/>
              </a:rPr>
              <a:t> consulter </a:t>
            </a:r>
            <a:r>
              <a:rPr lang="en-CA" altLang="en-US" sz="1600" b="1" dirty="0">
                <a:solidFill>
                  <a:srgbClr val="76B531"/>
                </a:solidFill>
                <a:cs typeface="Calibri" panose="020F0502020204030204" pitchFamily="34" charset="0"/>
                <a:hlinkClick r:id="rId8"/>
              </a:rPr>
              <a:t>https://demo.sisa.ca/</a:t>
            </a:r>
            <a:r>
              <a:rPr lang="en-CA" altLang="en-US" sz="1600" dirty="0">
                <a:cs typeface="Calibri" panose="020F0502020204030204" pitchFamily="34" charset="0"/>
              </a:rPr>
              <a:t>.</a:t>
            </a:r>
            <a:endParaRPr lang="en-CA" altLang="en-US" sz="1600" b="1" dirty="0">
              <a:solidFill>
                <a:srgbClr val="76B531"/>
              </a:solidFill>
              <a:cs typeface="Calibri" panose="020F0502020204030204" pitchFamily="34" charset="0"/>
            </a:endParaRPr>
          </a:p>
          <a:p>
            <a:pPr marL="285750" marR="0" indent="-285750">
              <a:lnSpc>
                <a:spcPct val="107000"/>
              </a:lnSpc>
              <a:spcBef>
                <a:spcPts val="0"/>
              </a:spcBef>
              <a:spcAft>
                <a:spcPts val="800"/>
              </a:spcAft>
              <a:buFont typeface="Arial" panose="020B0604020202020204" pitchFamily="34" charset="0"/>
              <a:buChar char="•"/>
            </a:pPr>
            <a:r>
              <a:rPr lang="en-CA" altLang="en-US" sz="1600" b="1" dirty="0" err="1">
                <a:cs typeface="Calibri" panose="020F0502020204030204" pitchFamily="34" charset="0"/>
              </a:rPr>
              <a:t>Infolettre</a:t>
            </a:r>
            <a:r>
              <a:rPr lang="en-CA" altLang="en-US" sz="1600" b="1" dirty="0">
                <a:cs typeface="Calibri" panose="020F0502020204030204" pitchFamily="34" charset="0"/>
              </a:rPr>
              <a:t> de </a:t>
            </a:r>
            <a:r>
              <a:rPr lang="en-CA" altLang="en-US" sz="1600" b="1" dirty="0" err="1">
                <a:cs typeface="Calibri" panose="020F0502020204030204" pitchFamily="34" charset="0"/>
              </a:rPr>
              <a:t>Vers</a:t>
            </a:r>
            <a:r>
              <a:rPr lang="en-CA" altLang="en-US" sz="1600" b="1" dirty="0">
                <a:cs typeface="Calibri" panose="020F0502020204030204" pitchFamily="34" charset="0"/>
              </a:rPr>
              <a:t> un chez-soi </a:t>
            </a:r>
            <a:r>
              <a:rPr lang="en-CA" altLang="en-US" sz="1600" b="1" dirty="0" err="1">
                <a:cs typeface="Calibri" panose="020F0502020204030204" pitchFamily="34" charset="0"/>
              </a:rPr>
              <a:t>ou</a:t>
            </a:r>
            <a:r>
              <a:rPr lang="en-CA" altLang="en-US" sz="1600" b="1" dirty="0">
                <a:cs typeface="Calibri" panose="020F0502020204030204" pitchFamily="34" charset="0"/>
              </a:rPr>
              <a:t> </a:t>
            </a:r>
            <a:r>
              <a:rPr lang="en-CA" altLang="en-US" sz="1600" b="1" dirty="0" err="1">
                <a:cs typeface="Calibri" panose="020F0502020204030204" pitchFamily="34" charset="0"/>
              </a:rPr>
              <a:t>l’infolettre</a:t>
            </a:r>
            <a:r>
              <a:rPr lang="en-CA" altLang="en-US" sz="1600" b="1" dirty="0">
                <a:cs typeface="Calibri" panose="020F0502020204030204" pitchFamily="34" charset="0"/>
              </a:rPr>
              <a:t> du SISA : </a:t>
            </a:r>
            <a:r>
              <a:rPr lang="en-CA" altLang="en-US" sz="1600" dirty="0">
                <a:cs typeface="Calibri" panose="020F0502020204030204" pitchFamily="34" charset="0"/>
              </a:rPr>
              <a:t>Pour </a:t>
            </a:r>
            <a:r>
              <a:rPr lang="en-CA" altLang="en-US" sz="1600" dirty="0" err="1">
                <a:cs typeface="Calibri" panose="020F0502020204030204" pitchFamily="34" charset="0"/>
              </a:rPr>
              <a:t>recevoir</a:t>
            </a:r>
            <a:r>
              <a:rPr lang="en-CA" altLang="en-US" sz="1600" dirty="0">
                <a:cs typeface="Calibri" panose="020F0502020204030204" pitchFamily="34" charset="0"/>
              </a:rPr>
              <a:t> les </a:t>
            </a:r>
            <a:r>
              <a:rPr lang="en-CA" altLang="en-US" sz="1600" dirty="0" err="1">
                <a:cs typeface="Calibri" panose="020F0502020204030204" pitchFamily="34" charset="0"/>
              </a:rPr>
              <a:t>dernières</a:t>
            </a:r>
            <a:r>
              <a:rPr lang="en-CA" altLang="en-US" sz="1600" dirty="0">
                <a:cs typeface="Calibri" panose="020F0502020204030204" pitchFamily="34" charset="0"/>
              </a:rPr>
              <a:t> </a:t>
            </a:r>
            <a:r>
              <a:rPr lang="en-CA" altLang="en-US" sz="1600" dirty="0" err="1">
                <a:cs typeface="Calibri" panose="020F0502020204030204" pitchFamily="34" charset="0"/>
              </a:rPr>
              <a:t>nouvelles</a:t>
            </a:r>
            <a:r>
              <a:rPr lang="en-CA" altLang="en-US" sz="1600" dirty="0">
                <a:cs typeface="Calibri" panose="020F0502020204030204" pitchFamily="34" charset="0"/>
              </a:rPr>
              <a:t> et mises à jour du programme de </a:t>
            </a:r>
            <a:r>
              <a:rPr lang="en-CA" altLang="en-US" sz="1600" dirty="0" err="1">
                <a:cs typeface="Calibri" panose="020F0502020204030204" pitchFamily="34" charset="0"/>
              </a:rPr>
              <a:t>Vers</a:t>
            </a:r>
            <a:r>
              <a:rPr lang="en-CA" altLang="en-US" sz="1600" dirty="0">
                <a:cs typeface="Calibri" panose="020F0502020204030204" pitchFamily="34" charset="0"/>
              </a:rPr>
              <a:t> un chez-soi </a:t>
            </a:r>
            <a:r>
              <a:rPr lang="en-CA" altLang="en-US" sz="1600" dirty="0" err="1">
                <a:cs typeface="Calibri" panose="020F0502020204030204" pitchFamily="34" charset="0"/>
              </a:rPr>
              <a:t>ou</a:t>
            </a:r>
            <a:r>
              <a:rPr lang="en-CA" altLang="en-US" sz="1600" dirty="0">
                <a:cs typeface="Calibri" panose="020F0502020204030204" pitchFamily="34" charset="0"/>
              </a:rPr>
              <a:t> du SISA, </a:t>
            </a:r>
            <a:r>
              <a:rPr lang="en-CA" altLang="en-US" sz="1600" dirty="0" err="1">
                <a:cs typeface="Calibri" panose="020F0502020204030204" pitchFamily="34" charset="0"/>
              </a:rPr>
              <a:t>veuillez</a:t>
            </a:r>
            <a:r>
              <a:rPr lang="en-CA" altLang="en-US" sz="1600" dirty="0">
                <a:cs typeface="Calibri" panose="020F0502020204030204" pitchFamily="34" charset="0"/>
              </a:rPr>
              <a:t> </a:t>
            </a:r>
            <a:r>
              <a:rPr lang="en-CA" altLang="en-US" sz="1600" dirty="0" err="1">
                <a:cs typeface="Calibri" panose="020F0502020204030204" pitchFamily="34" charset="0"/>
              </a:rPr>
              <a:t>envoyer</a:t>
            </a:r>
            <a:r>
              <a:rPr lang="en-CA" altLang="en-US" sz="1600" dirty="0">
                <a:cs typeface="Calibri" panose="020F0502020204030204" pitchFamily="34" charset="0"/>
              </a:rPr>
              <a:t> </a:t>
            </a:r>
            <a:r>
              <a:rPr lang="en-CA" altLang="en-US" sz="1600" dirty="0" err="1">
                <a:cs typeface="Calibri" panose="020F0502020204030204" pitchFamily="34" charset="0"/>
              </a:rPr>
              <a:t>votre</a:t>
            </a:r>
            <a:r>
              <a:rPr lang="en-CA" altLang="en-US" sz="1600" dirty="0">
                <a:cs typeface="Calibri" panose="020F0502020204030204" pitchFamily="34" charset="0"/>
              </a:rPr>
              <a:t> </a:t>
            </a:r>
            <a:r>
              <a:rPr lang="en-CA" altLang="en-US" sz="1600" dirty="0" err="1">
                <a:cs typeface="Calibri" panose="020F0502020204030204" pitchFamily="34" charset="0"/>
              </a:rPr>
              <a:t>demande</a:t>
            </a:r>
            <a:r>
              <a:rPr lang="en-CA" altLang="en-US" sz="1600" dirty="0">
                <a:cs typeface="Calibri" panose="020F0502020204030204" pitchFamily="34" charset="0"/>
              </a:rPr>
              <a:t> à </a:t>
            </a:r>
            <a:r>
              <a:rPr lang="en-CA" altLang="en-US" sz="1600" b="1" dirty="0">
                <a:solidFill>
                  <a:srgbClr val="76B531"/>
                </a:solidFill>
                <a:cs typeface="Calibri" panose="020F0502020204030204" pitchFamily="34" charset="0"/>
                <a:hlinkClick r:id="rId9"/>
              </a:rPr>
              <a:t>info@sisa.ca</a:t>
            </a:r>
            <a:r>
              <a:rPr lang="en-CA" altLang="en-US" sz="1600" dirty="0">
                <a:cs typeface="Calibri" panose="020F0502020204030204" pitchFamily="34" charset="0"/>
              </a:rPr>
              <a:t>. </a:t>
            </a:r>
          </a:p>
          <a:p>
            <a:pPr marL="261938" lvl="1" indent="-271463">
              <a:spcBef>
                <a:spcPts val="0"/>
              </a:spcBef>
              <a:buClr>
                <a:schemeClr val="tx1">
                  <a:lumMod val="75000"/>
                  <a:lumOff val="25000"/>
                </a:schemeClr>
              </a:buClr>
              <a:buFont typeface="Arial" panose="020B0604020202020204" pitchFamily="34" charset="0"/>
              <a:buChar char="•"/>
            </a:pPr>
            <a:r>
              <a:rPr lang="en-CA" sz="1600" b="1" dirty="0">
                <a:cs typeface="Calibri" panose="020F0502020204030204" pitchFamily="34" charset="0"/>
              </a:rPr>
              <a:t>La </a:t>
            </a:r>
            <a:r>
              <a:rPr lang="en-CA" sz="1600" b="1" dirty="0" err="1">
                <a:cs typeface="Calibri" panose="020F0502020204030204" pitchFamily="34" charset="0"/>
              </a:rPr>
              <a:t>plateforme</a:t>
            </a:r>
            <a:r>
              <a:rPr lang="en-CA" sz="1600" b="1" dirty="0">
                <a:cs typeface="Calibri" panose="020F0502020204030204" pitchFamily="34" charset="0"/>
              </a:rPr>
              <a:t> </a:t>
            </a:r>
            <a:r>
              <a:rPr lang="en-CA" sz="1600" b="1" dirty="0" err="1">
                <a:cs typeface="Calibri" panose="020F0502020204030204" pitchFamily="34" charset="0"/>
              </a:rPr>
              <a:t>d’apprentissage</a:t>
            </a:r>
            <a:r>
              <a:rPr lang="en-CA" sz="1600" b="1" dirty="0">
                <a:cs typeface="Calibri" panose="020F0502020204030204" pitchFamily="34" charset="0"/>
              </a:rPr>
              <a:t> sur </a:t>
            </a:r>
            <a:r>
              <a:rPr lang="en-CA" sz="1600" b="1" dirty="0" err="1">
                <a:cs typeface="Calibri" panose="020F0502020204030204" pitchFamily="34" charset="0"/>
              </a:rPr>
              <a:t>l’itinérance</a:t>
            </a:r>
            <a:r>
              <a:rPr lang="en-CA" sz="1600" b="1" dirty="0">
                <a:cs typeface="Calibri" panose="020F0502020204030204" pitchFamily="34" charset="0"/>
              </a:rPr>
              <a:t> : </a:t>
            </a:r>
            <a:r>
              <a:rPr lang="en-CA" sz="1600" dirty="0">
                <a:cs typeface="Calibri" panose="020F0502020204030204" pitchFamily="34" charset="0"/>
              </a:rPr>
              <a:t>Pour </a:t>
            </a:r>
            <a:r>
              <a:rPr lang="en-CA" sz="1600" dirty="0" err="1">
                <a:cs typeface="Calibri" panose="020F0502020204030204" pitchFamily="34" charset="0"/>
              </a:rPr>
              <a:t>obtenir</a:t>
            </a:r>
            <a:r>
              <a:rPr lang="en-CA" sz="1600" dirty="0">
                <a:cs typeface="Calibri" panose="020F0502020204030204" pitchFamily="34" charset="0"/>
              </a:rPr>
              <a:t> un </a:t>
            </a:r>
            <a:r>
              <a:rPr lang="en-CA" sz="1600" dirty="0" err="1">
                <a:cs typeface="Calibri" panose="020F0502020204030204" pitchFamily="34" charset="0"/>
              </a:rPr>
              <a:t>éventail</a:t>
            </a:r>
            <a:r>
              <a:rPr lang="en-CA" sz="1600" dirty="0">
                <a:cs typeface="Calibri" panose="020F0502020204030204" pitchFamily="34" charset="0"/>
              </a:rPr>
              <a:t> de documents </a:t>
            </a:r>
            <a:r>
              <a:rPr lang="en-CA" sz="1600" dirty="0" err="1">
                <a:cs typeface="Calibri" panose="020F0502020204030204" pitchFamily="34" charset="0"/>
              </a:rPr>
              <a:t>informatifs</a:t>
            </a:r>
            <a:r>
              <a:rPr lang="en-CA" sz="1600" dirty="0">
                <a:cs typeface="Calibri" panose="020F0502020204030204" pitchFamily="34" charset="0"/>
              </a:rPr>
              <a:t> </a:t>
            </a:r>
            <a:r>
              <a:rPr lang="en-CA" sz="1600" dirty="0" err="1">
                <a:cs typeface="Calibri" panose="020F0502020204030204" pitchFamily="34" charset="0"/>
              </a:rPr>
              <a:t>gratuits</a:t>
            </a:r>
            <a:r>
              <a:rPr lang="en-CA" sz="1600" dirty="0">
                <a:cs typeface="Calibri" panose="020F0502020204030204" pitchFamily="34" charset="0"/>
              </a:rPr>
              <a:t> sur </a:t>
            </a:r>
            <a:r>
              <a:rPr lang="en-CA" sz="1600" dirty="0" err="1">
                <a:cs typeface="Calibri" panose="020F0502020204030204" pitchFamily="34" charset="0"/>
              </a:rPr>
              <a:t>l’accès</a:t>
            </a:r>
            <a:r>
              <a:rPr lang="en-CA" sz="1600" dirty="0">
                <a:cs typeface="Calibri" panose="020F0502020204030204" pitchFamily="34" charset="0"/>
              </a:rPr>
              <a:t> </a:t>
            </a:r>
            <a:r>
              <a:rPr lang="en-CA" sz="1600" dirty="0" err="1">
                <a:cs typeface="Calibri" panose="020F0502020204030204" pitchFamily="34" charset="0"/>
              </a:rPr>
              <a:t>coordonné</a:t>
            </a:r>
            <a:r>
              <a:rPr lang="en-CA" sz="1600" dirty="0">
                <a:cs typeface="Calibri" panose="020F0502020204030204" pitchFamily="34" charset="0"/>
              </a:rPr>
              <a:t>, le SISA et </a:t>
            </a:r>
            <a:r>
              <a:rPr lang="en-CA" sz="1600" dirty="0" err="1">
                <a:cs typeface="Calibri" panose="020F0502020204030204" pitchFamily="34" charset="0"/>
              </a:rPr>
              <a:t>Vers</a:t>
            </a:r>
            <a:r>
              <a:rPr lang="en-CA" sz="1600" dirty="0">
                <a:cs typeface="Calibri" panose="020F0502020204030204" pitchFamily="34" charset="0"/>
              </a:rPr>
              <a:t> un chez-soi, </a:t>
            </a:r>
            <a:r>
              <a:rPr lang="en-CA" sz="1600" dirty="0" err="1">
                <a:cs typeface="Calibri" panose="020F0502020204030204" pitchFamily="34" charset="0"/>
              </a:rPr>
              <a:t>veuillez</a:t>
            </a:r>
            <a:r>
              <a:rPr lang="en-CA" sz="1600" dirty="0">
                <a:cs typeface="Calibri" panose="020F0502020204030204" pitchFamily="34" charset="0"/>
              </a:rPr>
              <a:t> consulter </a:t>
            </a:r>
            <a:r>
              <a:rPr lang="en-CA" altLang="en-US" sz="1600" b="1" dirty="0">
                <a:solidFill>
                  <a:srgbClr val="76B531"/>
                </a:solidFill>
                <a:cs typeface="Calibri" panose="020F0502020204030204" pitchFamily="34" charset="0"/>
                <a:hlinkClick r:id="rId10" action="ppaction://hlinkfile"/>
              </a:rPr>
              <a:t>plateformeapprentissageitinerance.ca</a:t>
            </a:r>
            <a:r>
              <a:rPr lang="en-CA" altLang="en-US" sz="1600" dirty="0">
                <a:cs typeface="Calibri" panose="020F0502020204030204" pitchFamily="34" charset="0"/>
              </a:rPr>
              <a:t>. </a:t>
            </a:r>
          </a:p>
          <a:p>
            <a:pPr marL="0" lvl="1">
              <a:spcBef>
                <a:spcPts val="0"/>
              </a:spcBef>
              <a:buClr>
                <a:schemeClr val="tx1">
                  <a:lumMod val="75000"/>
                  <a:lumOff val="25000"/>
                </a:schemeClr>
              </a:buClr>
            </a:pPr>
            <a:endParaRPr lang="en-CA" altLang="en-US" sz="1600" b="1" dirty="0">
              <a:cs typeface="Calibri" panose="020F0502020204030204" pitchFamily="34" charset="0"/>
            </a:endParaRPr>
          </a:p>
          <a:p>
            <a:pPr marL="261938" lvl="1" indent="-271463">
              <a:spcBef>
                <a:spcPts val="0"/>
              </a:spcBef>
              <a:buClr>
                <a:schemeClr val="tx1">
                  <a:lumMod val="75000"/>
                  <a:lumOff val="25000"/>
                </a:schemeClr>
              </a:buClr>
              <a:buFont typeface="Arial" panose="020B0604020202020204" pitchFamily="34" charset="0"/>
              <a:buChar char="•"/>
            </a:pPr>
            <a:r>
              <a:rPr lang="en-CA" altLang="en-US" sz="1600" b="1" dirty="0">
                <a:cs typeface="Calibri" panose="020F0502020204030204" pitchFamily="34" charset="0"/>
              </a:rPr>
              <a:t>Le Centre de </a:t>
            </a:r>
            <a:r>
              <a:rPr lang="en-CA" altLang="en-US" sz="1600" b="1" dirty="0" err="1">
                <a:cs typeface="Calibri" panose="020F0502020204030204" pitchFamily="34" charset="0"/>
              </a:rPr>
              <a:t>soutient</a:t>
            </a:r>
            <a:r>
              <a:rPr lang="en-CA" altLang="en-US" sz="1600" b="1" dirty="0">
                <a:cs typeface="Calibri" panose="020F0502020204030204" pitchFamily="34" charset="0"/>
              </a:rPr>
              <a:t> à la clientèle du SISA : </a:t>
            </a:r>
            <a:r>
              <a:rPr lang="en-CA" altLang="en-US" sz="1600" dirty="0">
                <a:cs typeface="Calibri" panose="020F0502020204030204" pitchFamily="34" charset="0"/>
              </a:rPr>
              <a:t>Pour </a:t>
            </a:r>
            <a:r>
              <a:rPr lang="en-CA" altLang="en-US" sz="1600" dirty="0" err="1">
                <a:cs typeface="Calibri" panose="020F0502020204030204" pitchFamily="34" charset="0"/>
              </a:rPr>
              <a:t>toute</a:t>
            </a:r>
            <a:r>
              <a:rPr lang="en-CA" altLang="en-US" sz="1600" dirty="0">
                <a:cs typeface="Calibri" panose="020F0502020204030204" pitchFamily="34" charset="0"/>
              </a:rPr>
              <a:t> </a:t>
            </a:r>
            <a:r>
              <a:rPr lang="en-CA" altLang="en-US" sz="1600" dirty="0" err="1">
                <a:cs typeface="Calibri" panose="020F0502020204030204" pitchFamily="34" charset="0"/>
              </a:rPr>
              <a:t>demande</a:t>
            </a:r>
            <a:r>
              <a:rPr lang="en-CA" altLang="en-US" sz="1600" dirty="0">
                <a:cs typeface="Calibri" panose="020F0502020204030204" pitchFamily="34" charset="0"/>
              </a:rPr>
              <a:t> de </a:t>
            </a:r>
            <a:r>
              <a:rPr lang="en-CA" altLang="en-US" sz="1600" dirty="0" err="1">
                <a:cs typeface="Calibri" panose="020F0502020204030204" pitchFamily="34" charset="0"/>
              </a:rPr>
              <a:t>renseignements</a:t>
            </a:r>
            <a:r>
              <a:rPr lang="en-CA" altLang="en-US" sz="1600" dirty="0">
                <a:cs typeface="Calibri" panose="020F0502020204030204" pitchFamily="34" charset="0"/>
              </a:rPr>
              <a:t> </a:t>
            </a:r>
            <a:r>
              <a:rPr lang="en-CA" altLang="en-US" sz="1600" dirty="0" err="1">
                <a:cs typeface="Calibri" panose="020F0502020204030204" pitchFamily="34" charset="0"/>
              </a:rPr>
              <a:t>en</a:t>
            </a:r>
            <a:r>
              <a:rPr lang="en-CA" altLang="en-US" sz="1600" dirty="0">
                <a:cs typeface="Calibri" panose="020F0502020204030204" pitchFamily="34" charset="0"/>
              </a:rPr>
              <a:t> </a:t>
            </a:r>
            <a:r>
              <a:rPr lang="en-CA" altLang="en-US" sz="1600" dirty="0" err="1">
                <a:cs typeface="Calibri" panose="020F0502020204030204" pitchFamily="34" charset="0"/>
              </a:rPr>
              <a:t>ce</a:t>
            </a:r>
            <a:r>
              <a:rPr lang="en-CA" altLang="en-US" sz="1600" dirty="0">
                <a:cs typeface="Calibri" panose="020F0502020204030204" pitchFamily="34" charset="0"/>
              </a:rPr>
              <a:t> qui </a:t>
            </a:r>
            <a:r>
              <a:rPr lang="en-CA" altLang="en-US" sz="1600" dirty="0" err="1">
                <a:cs typeface="Calibri" panose="020F0502020204030204" pitchFamily="34" charset="0"/>
              </a:rPr>
              <a:t>concerne</a:t>
            </a:r>
            <a:r>
              <a:rPr lang="en-CA" altLang="en-US" sz="1600" dirty="0">
                <a:cs typeface="Calibri" panose="020F0502020204030204" pitchFamily="34" charset="0"/>
              </a:rPr>
              <a:t> le SISA, </a:t>
            </a:r>
            <a:r>
              <a:rPr lang="en-CA" altLang="en-US" sz="1600" dirty="0" err="1">
                <a:cs typeface="Calibri" panose="020F0502020204030204" pitchFamily="34" charset="0"/>
              </a:rPr>
              <a:t>veuillez</a:t>
            </a:r>
            <a:r>
              <a:rPr lang="en-CA" altLang="en-US" sz="1600" dirty="0">
                <a:cs typeface="Calibri" panose="020F0502020204030204" pitchFamily="34" charset="0"/>
              </a:rPr>
              <a:t> </a:t>
            </a:r>
            <a:r>
              <a:rPr lang="en-CA" altLang="en-US" sz="1600" dirty="0" err="1">
                <a:cs typeface="Calibri" panose="020F0502020204030204" pitchFamily="34" charset="0"/>
              </a:rPr>
              <a:t>contacter</a:t>
            </a:r>
            <a:r>
              <a:rPr lang="en-CA" altLang="en-US" sz="1600" dirty="0">
                <a:cs typeface="Calibri" panose="020F0502020204030204" pitchFamily="34" charset="0"/>
              </a:rPr>
              <a:t> </a:t>
            </a:r>
            <a:r>
              <a:rPr lang="en-CA" altLang="en-US" sz="1600" b="1" dirty="0">
                <a:solidFill>
                  <a:srgbClr val="76B531"/>
                </a:solidFill>
                <a:cs typeface="Calibri" panose="020F0502020204030204" pitchFamily="34" charset="0"/>
                <a:hlinkClick r:id="rId11"/>
              </a:rPr>
              <a:t>soutien@sisa.ca</a:t>
            </a:r>
            <a:r>
              <a:rPr lang="en-CA" altLang="en-US" sz="1600" b="1" dirty="0">
                <a:solidFill>
                  <a:srgbClr val="76B531"/>
                </a:solidFill>
                <a:cs typeface="Calibri" panose="020F0502020204030204" pitchFamily="34" charset="0"/>
              </a:rPr>
              <a:t> </a:t>
            </a:r>
            <a:r>
              <a:rPr lang="en-CA" altLang="en-US" sz="1600" dirty="0">
                <a:cs typeface="Calibri" panose="020F0502020204030204" pitchFamily="34" charset="0"/>
              </a:rPr>
              <a:t>et 1-866-324-2375. </a:t>
            </a:r>
          </a:p>
          <a:p>
            <a:pPr marL="285750" marR="0" indent="-285750">
              <a:lnSpc>
                <a:spcPct val="107000"/>
              </a:lnSpc>
              <a:spcBef>
                <a:spcPts val="0"/>
              </a:spcBef>
              <a:spcAft>
                <a:spcPts val="800"/>
              </a:spcAft>
              <a:buFont typeface="Arial" panose="020B0604020202020204" pitchFamily="34" charset="0"/>
              <a:buChar char="•"/>
            </a:pPr>
            <a:endParaRPr lang="en-CA" sz="1600" dirty="0">
              <a:ea typeface="Calibri" panose="020F0502020204030204" pitchFamily="34" charset="0"/>
              <a:cs typeface="Calibri" panose="020F0502020204030204" pitchFamily="34" charset="0"/>
            </a:endParaRPr>
          </a:p>
          <a:p>
            <a:pPr marL="0" marR="0">
              <a:lnSpc>
                <a:spcPct val="107000"/>
              </a:lnSpc>
              <a:spcBef>
                <a:spcPts val="0"/>
              </a:spcBef>
              <a:spcAft>
                <a:spcPts val="800"/>
              </a:spcAft>
            </a:pPr>
            <a:endParaRPr lang="en-CA"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Title 14">
            <a:extLst>
              <a:ext uri="{FF2B5EF4-FFF2-40B4-BE49-F238E27FC236}">
                <a16:creationId xmlns:a16="http://schemas.microsoft.com/office/drawing/2014/main" id="{0497E137-4485-2AD2-9583-F4862226557C}"/>
              </a:ext>
            </a:extLst>
          </p:cNvPr>
          <p:cNvSpPr txBox="1">
            <a:spLocks/>
          </p:cNvSpPr>
          <p:nvPr>
            <p:custDataLst>
              <p:tags r:id="rId3"/>
            </p:custDataLst>
          </p:nvPr>
        </p:nvSpPr>
        <p:spPr bwMode="auto">
          <a:xfrm>
            <a:off x="0" y="290557"/>
            <a:ext cx="9144000" cy="102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fontScale="82500" lnSpcReduction="20000"/>
          </a:bodyPr>
          <a:lstStyle>
            <a:lvl1pPr algn="l" defTabSz="457200" rtl="0" eaLnBrk="0" fontAlgn="base" hangingPunct="0">
              <a:spcBef>
                <a:spcPct val="0"/>
              </a:spcBef>
              <a:spcAft>
                <a:spcPct val="0"/>
              </a:spcAft>
              <a:defRPr lang="en-US" sz="3600" b="0" i="0" kern="1200">
                <a:solidFill>
                  <a:srgbClr val="BA2E34"/>
                </a:solidFill>
                <a:latin typeface="Century Gothic" pitchFamily="34" charset="0"/>
                <a:ea typeface="ヒラギノ角ゴ Pro W3" pitchFamily="126" charset="-128"/>
                <a:cs typeface="Century Gothic" pitchFamily="34" charset="0"/>
              </a:defRPr>
            </a:lvl1pPr>
            <a:lvl2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2pPr>
            <a:lvl3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3pPr>
            <a:lvl4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4pPr>
            <a:lvl5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5pPr>
            <a:lvl6pPr marL="4572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6pPr>
            <a:lvl7pPr marL="9144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7pPr>
            <a:lvl8pPr marL="13716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8pPr>
            <a:lvl9pPr marL="18288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9pPr>
          </a:lstStyle>
          <a:p>
            <a:pPr algn="ctr"/>
            <a:r>
              <a:rPr lang="fr-FR" sz="3100" b="1" dirty="0">
                <a:solidFill>
                  <a:schemeClr val="accent1"/>
                </a:solidFill>
              </a:rPr>
              <a:t>Utilisation du SISA aux fins du Rapport communautaire en matière d’itinérance (RCMI)</a:t>
            </a:r>
          </a:p>
          <a:p>
            <a:pPr algn="ctr"/>
            <a:r>
              <a:rPr lang="en-CA" sz="2400" dirty="0">
                <a:solidFill>
                  <a:srgbClr val="D55816"/>
                </a:solidFill>
                <a:latin typeface="Century Gothic" panose="020B0502020202020204" pitchFamily="34" charset="0"/>
              </a:rPr>
              <a:t>Le Rapport SISA RCMI</a:t>
            </a:r>
            <a:endParaRPr lang="en-CA" sz="2400" b="1" dirty="0">
              <a:solidFill>
                <a:schemeClr val="accent1"/>
              </a:solidFill>
            </a:endParaRPr>
          </a:p>
        </p:txBody>
      </p:sp>
    </p:spTree>
    <p:extLst>
      <p:ext uri="{BB962C8B-B14F-4D97-AF65-F5344CB8AC3E}">
        <p14:creationId xmlns:p14="http://schemas.microsoft.com/office/powerpoint/2010/main" val="1182574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4"/>
          <p:cNvSpPr>
            <a:spLocks noGrp="1"/>
          </p:cNvSpPr>
          <p:nvPr>
            <p:ph type="title"/>
            <p:custDataLst>
              <p:tags r:id="rId1"/>
            </p:custDataLst>
          </p:nvPr>
        </p:nvSpPr>
        <p:spPr>
          <a:xfrm>
            <a:off x="76912" y="16523"/>
            <a:ext cx="8990176" cy="766535"/>
          </a:xfrm>
        </p:spPr>
        <p:txBody>
          <a:bodyPr>
            <a:noAutofit/>
          </a:bodyPr>
          <a:lstStyle/>
          <a:p>
            <a:pPr algn="ctr"/>
            <a:endParaRPr lang="en-CA" altLang="en-US" sz="2400" b="1" dirty="0">
              <a:solidFill>
                <a:schemeClr val="accent1"/>
              </a:solidFill>
              <a:ea typeface="ヒラギノ角ゴ Pro W3"/>
            </a:endParaRPr>
          </a:p>
        </p:txBody>
      </p:sp>
      <p:sp>
        <p:nvSpPr>
          <p:cNvPr id="16" name="Content Placeholder 15"/>
          <p:cNvSpPr>
            <a:spLocks noGrp="1"/>
          </p:cNvSpPr>
          <p:nvPr>
            <p:ph idx="1"/>
            <p:custDataLst>
              <p:tags r:id="rId2"/>
            </p:custDataLst>
          </p:nvPr>
        </p:nvSpPr>
        <p:spPr>
          <a:xfrm>
            <a:off x="457200" y="1463686"/>
            <a:ext cx="8229600" cy="3960212"/>
          </a:xfrm>
        </p:spPr>
        <p:txBody>
          <a:bodyPr/>
          <a:lstStyle/>
          <a:p>
            <a:pPr marL="0" indent="0" algn="ctr">
              <a:lnSpc>
                <a:spcPct val="150000"/>
              </a:lnSpc>
              <a:spcBef>
                <a:spcPts val="1200"/>
              </a:spcBef>
              <a:spcAft>
                <a:spcPts val="0"/>
              </a:spcAft>
              <a:buFont typeface="Arial"/>
              <a:buNone/>
              <a:defRPr/>
            </a:pPr>
            <a:endParaRPr lang="fr-CA" sz="800" b="1" kern="0" dirty="0">
              <a:solidFill>
                <a:srgbClr val="7B230B"/>
              </a:solidFill>
              <a:ea typeface="Times New Roman" panose="02020603050405020304" pitchFamily="18" charset="0"/>
              <a:cs typeface="Times New Roman" panose="02020603050405020304" pitchFamily="18" charset="0"/>
            </a:endParaRPr>
          </a:p>
          <a:p>
            <a:pPr marL="0" indent="0" algn="ctr">
              <a:lnSpc>
                <a:spcPct val="150000"/>
              </a:lnSpc>
              <a:spcBef>
                <a:spcPts val="1200"/>
              </a:spcBef>
              <a:spcAft>
                <a:spcPts val="0"/>
              </a:spcAft>
              <a:buFont typeface="Arial"/>
              <a:buNone/>
              <a:defRPr/>
            </a:pPr>
            <a:endParaRPr lang="en-CA" sz="800" b="1" kern="0" dirty="0">
              <a:solidFill>
                <a:srgbClr val="7B230B"/>
              </a:solidFill>
              <a:ea typeface="Times New Roman" panose="02020603050405020304" pitchFamily="18" charset="0"/>
              <a:cs typeface="Times New Roman" panose="02020603050405020304" pitchFamily="18" charset="0"/>
            </a:endParaRPr>
          </a:p>
          <a:p>
            <a:pPr marL="0" indent="0" algn="ctr">
              <a:lnSpc>
                <a:spcPct val="150000"/>
              </a:lnSpc>
              <a:spcBef>
                <a:spcPts val="1200"/>
              </a:spcBef>
              <a:spcAft>
                <a:spcPts val="0"/>
              </a:spcAft>
              <a:buFont typeface="Arial"/>
              <a:buNone/>
              <a:defRPr/>
            </a:pPr>
            <a:endParaRPr lang="en-CA" sz="800" b="1" kern="0" dirty="0">
              <a:solidFill>
                <a:srgbClr val="7B230B"/>
              </a:solidFill>
              <a:ea typeface="Times New Roman" panose="02020603050405020304" pitchFamily="18" charset="0"/>
              <a:cs typeface="Times New Roman" panose="02020603050405020304" pitchFamily="18" charset="0"/>
            </a:endParaRPr>
          </a:p>
          <a:p>
            <a:pPr marL="0" indent="0" algn="ctr">
              <a:lnSpc>
                <a:spcPct val="150000"/>
              </a:lnSpc>
              <a:spcBef>
                <a:spcPts val="1200"/>
              </a:spcBef>
              <a:spcAft>
                <a:spcPts val="0"/>
              </a:spcAft>
              <a:buFont typeface="Arial"/>
              <a:buNone/>
              <a:defRPr/>
            </a:pPr>
            <a:r>
              <a:rPr lang="en-CA" sz="4000" b="1" kern="0" dirty="0">
                <a:solidFill>
                  <a:srgbClr val="7B230B"/>
                </a:solidFill>
                <a:ea typeface="Times New Roman" panose="02020603050405020304" pitchFamily="18" charset="0"/>
                <a:cs typeface="Times New Roman" panose="02020603050405020304" pitchFamily="18" charset="0"/>
              </a:rPr>
              <a:t>Merci!</a:t>
            </a:r>
            <a:endParaRPr sz="4000" b="1" kern="0" dirty="0">
              <a:solidFill>
                <a:srgbClr val="7B230B"/>
              </a:solidFill>
              <a:ea typeface="Times New Roman" panose="02020603050405020304" pitchFamily="18" charset="0"/>
              <a:cs typeface="Times New Roman" panose="02020603050405020304" pitchFamily="18" charset="0"/>
            </a:endParaRPr>
          </a:p>
        </p:txBody>
      </p:sp>
      <p:sp>
        <p:nvSpPr>
          <p:cNvPr id="24580" name="Slide Number Placeholder 3"/>
          <p:cNvSpPr>
            <a:spLocks noGrp="1"/>
          </p:cNvSpPr>
          <p:nvPr>
            <p:ph type="sldNum" sz="quarter" idx="10"/>
            <p:custDataLst>
              <p:tags r:id="rId3"/>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lnSpc>
                <a:spcPct val="150000"/>
              </a:lnSpc>
              <a:spcBef>
                <a:spcPct val="0"/>
              </a:spcBef>
              <a:buClrTx/>
              <a:buFontTx/>
              <a:buNone/>
            </a:pPr>
            <a:fld id="{FC678422-F3E1-447E-AB7F-AF83939F7776}" type="slidenum">
              <a:rPr lang="en-US" altLang="en-US" sz="1200" smtClean="0">
                <a:solidFill>
                  <a:srgbClr val="7F7F7F"/>
                </a:solidFill>
                <a:cs typeface="ヒラギノ角ゴ Pro W3"/>
              </a:rPr>
              <a:pPr>
                <a:lnSpc>
                  <a:spcPct val="150000"/>
                </a:lnSpc>
                <a:spcBef>
                  <a:spcPct val="0"/>
                </a:spcBef>
                <a:buClrTx/>
                <a:buFontTx/>
                <a:buNone/>
              </a:pPr>
              <a:t>15</a:t>
            </a:fld>
            <a:endParaRPr lang="en-US" altLang="en-US" sz="1200">
              <a:solidFill>
                <a:srgbClr val="7F7F7F"/>
              </a:solidFill>
              <a:cs typeface="ヒラギノ角ゴ Pro W3"/>
            </a:endParaRPr>
          </a:p>
        </p:txBody>
      </p:sp>
      <p:pic>
        <p:nvPicPr>
          <p:cNvPr id="5" name="Picture 4">
            <a:extLst>
              <a:ext uri="{FF2B5EF4-FFF2-40B4-BE49-F238E27FC236}">
                <a16:creationId xmlns:a16="http://schemas.microsoft.com/office/drawing/2014/main" id="{03DED8C6-4236-4F11-9744-40DBB17CEB9B}"/>
              </a:ext>
            </a:extLst>
          </p:cNvPr>
          <p:cNvPicPr>
            <a:picLocks noChangeAspect="1"/>
          </p:cNvPicPr>
          <p:nvPr>
            <p:custDataLst>
              <p:tags r:id="rId4"/>
            </p:custDataLst>
          </p:nvPr>
        </p:nvPicPr>
        <p:blipFill>
          <a:blip r:embed="rId7">
            <a:duotone>
              <a:schemeClr val="accent1">
                <a:shade val="45000"/>
                <a:satMod val="135000"/>
              </a:schemeClr>
              <a:prstClr val="white"/>
            </a:duotone>
          </a:blip>
          <a:stretch>
            <a:fillRect/>
          </a:stretch>
        </p:blipFill>
        <p:spPr>
          <a:xfrm>
            <a:off x="1006018" y="4443813"/>
            <a:ext cx="7791877" cy="1660711"/>
          </a:xfrm>
          <a:prstGeom prst="rect">
            <a:avLst/>
          </a:prstGeom>
        </p:spPr>
      </p:pic>
    </p:spTree>
    <p:extLst>
      <p:ext uri="{BB962C8B-B14F-4D97-AF65-F5344CB8AC3E}">
        <p14:creationId xmlns:p14="http://schemas.microsoft.com/office/powerpoint/2010/main" val="1670166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idx="1"/>
            <p:custDataLst>
              <p:tags r:id="rId1"/>
            </p:custDataLst>
          </p:nvPr>
        </p:nvSpPr>
        <p:spPr>
          <a:xfrm>
            <a:off x="457200" y="1641657"/>
            <a:ext cx="8229600" cy="3960212"/>
          </a:xfrm>
        </p:spPr>
        <p:txBody>
          <a:bodyPr/>
          <a:lstStyle/>
          <a:p>
            <a:pPr marL="0" indent="0" algn="ctr">
              <a:lnSpc>
                <a:spcPct val="150000"/>
              </a:lnSpc>
              <a:spcBef>
                <a:spcPts val="1200"/>
              </a:spcBef>
              <a:spcAft>
                <a:spcPts val="0"/>
              </a:spcAft>
              <a:buFont typeface="Arial"/>
              <a:buNone/>
              <a:defRPr/>
            </a:pPr>
            <a:endParaRPr sz="800" b="1" kern="0" dirty="0">
              <a:solidFill>
                <a:srgbClr val="7B230B"/>
              </a:solidFill>
              <a:ea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fr-FR" sz="2000" b="1" dirty="0">
                <a:solidFill>
                  <a:schemeClr val="accent2"/>
                </a:solidFill>
              </a:rPr>
              <a:t>Qu’est-ce que le SISA?</a:t>
            </a:r>
          </a:p>
          <a:p>
            <a:pPr lvl="1">
              <a:buFont typeface="Arial" panose="020B0604020202020204" pitchFamily="34" charset="0"/>
              <a:buChar char="•"/>
            </a:pPr>
            <a:r>
              <a:rPr lang="fr-FR" sz="2000" b="1" dirty="0">
                <a:solidFill>
                  <a:schemeClr val="accent2"/>
                </a:solidFill>
              </a:rPr>
              <a:t>Qu’est-ce que le RCMI?</a:t>
            </a:r>
          </a:p>
          <a:p>
            <a:pPr lvl="1">
              <a:buFont typeface="Arial" panose="020B0604020202020204" pitchFamily="34" charset="0"/>
              <a:buChar char="•"/>
            </a:pPr>
            <a:r>
              <a:rPr lang="fr-FR" sz="2000" b="1" dirty="0">
                <a:solidFill>
                  <a:schemeClr val="accent2"/>
                </a:solidFill>
              </a:rPr>
              <a:t>Comment peut-on utiliser le SISA aux fins du RCMI?</a:t>
            </a:r>
          </a:p>
          <a:p>
            <a:pPr lvl="1">
              <a:buFont typeface="Arial" panose="020B0604020202020204" pitchFamily="34" charset="0"/>
              <a:buChar char="•"/>
            </a:pPr>
            <a:r>
              <a:rPr lang="en-CA" sz="2000" b="1" dirty="0" err="1">
                <a:solidFill>
                  <a:schemeClr val="accent2"/>
                </a:solidFill>
              </a:rPr>
              <a:t>Démonstration</a:t>
            </a:r>
            <a:r>
              <a:rPr lang="en-CA" sz="2000" b="1" dirty="0">
                <a:solidFill>
                  <a:schemeClr val="accent2"/>
                </a:solidFill>
              </a:rPr>
              <a:t>. </a:t>
            </a:r>
          </a:p>
          <a:p>
            <a:pPr lvl="1">
              <a:buFont typeface="Arial" panose="020B0604020202020204" pitchFamily="34" charset="0"/>
              <a:buChar char="•"/>
            </a:pPr>
            <a:r>
              <a:rPr lang="en-CA" sz="2000" b="1" dirty="0">
                <a:solidFill>
                  <a:schemeClr val="accent2"/>
                </a:solidFill>
              </a:rPr>
              <a:t>Questions et </a:t>
            </a:r>
            <a:r>
              <a:rPr lang="en-CA" sz="2000" b="1" dirty="0" err="1">
                <a:solidFill>
                  <a:schemeClr val="accent2"/>
                </a:solidFill>
              </a:rPr>
              <a:t>réponses</a:t>
            </a:r>
            <a:endParaRPr lang="en-CA" sz="2000" b="1" dirty="0">
              <a:solidFill>
                <a:schemeClr val="accent2"/>
              </a:solidFill>
            </a:endParaRPr>
          </a:p>
        </p:txBody>
      </p:sp>
      <p:sp>
        <p:nvSpPr>
          <p:cNvPr id="24580" name="Slide Number Placeholder 3"/>
          <p:cNvSpPr>
            <a:spLocks noGrp="1"/>
          </p:cNvSpPr>
          <p:nvPr>
            <p:ph type="sldNum" sz="quarter" idx="10"/>
            <p:custDataLst>
              <p:tags r:id="rId2"/>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lnSpc>
                <a:spcPct val="150000"/>
              </a:lnSpc>
              <a:spcBef>
                <a:spcPct val="0"/>
              </a:spcBef>
              <a:buClrTx/>
              <a:buFontTx/>
              <a:buNone/>
            </a:pPr>
            <a:fld id="{FC678422-F3E1-447E-AB7F-AF83939F7776}" type="slidenum">
              <a:rPr lang="en-US" altLang="en-US" sz="1200" smtClean="0">
                <a:solidFill>
                  <a:srgbClr val="7F7F7F"/>
                </a:solidFill>
                <a:cs typeface="ヒラギノ角ゴ Pro W3"/>
              </a:rPr>
              <a:pPr>
                <a:lnSpc>
                  <a:spcPct val="150000"/>
                </a:lnSpc>
                <a:spcBef>
                  <a:spcPct val="0"/>
                </a:spcBef>
                <a:buClrTx/>
                <a:buFontTx/>
                <a:buNone/>
              </a:pPr>
              <a:t>2</a:t>
            </a:fld>
            <a:endParaRPr lang="en-US" altLang="en-US" sz="1200">
              <a:solidFill>
                <a:srgbClr val="7F7F7F"/>
              </a:solidFill>
              <a:cs typeface="ヒラギノ角ゴ Pro W3"/>
            </a:endParaRPr>
          </a:p>
        </p:txBody>
      </p:sp>
      <p:pic>
        <p:nvPicPr>
          <p:cNvPr id="5" name="Picture 4">
            <a:extLst>
              <a:ext uri="{FF2B5EF4-FFF2-40B4-BE49-F238E27FC236}">
                <a16:creationId xmlns:a16="http://schemas.microsoft.com/office/drawing/2014/main" id="{03DED8C6-4236-4F11-9744-40DBB17CEB9B}"/>
              </a:ext>
            </a:extLst>
          </p:cNvPr>
          <p:cNvPicPr>
            <a:picLocks noChangeAspect="1"/>
          </p:cNvPicPr>
          <p:nvPr>
            <p:custDataLst>
              <p:tags r:id="rId3"/>
            </p:custDataLst>
          </p:nvPr>
        </p:nvPicPr>
        <p:blipFill>
          <a:blip r:embed="rId7">
            <a:duotone>
              <a:schemeClr val="accent1">
                <a:shade val="45000"/>
                <a:satMod val="135000"/>
              </a:schemeClr>
              <a:prstClr val="white"/>
            </a:duotone>
          </a:blip>
          <a:stretch>
            <a:fillRect/>
          </a:stretch>
        </p:blipFill>
        <p:spPr>
          <a:xfrm>
            <a:off x="1006018" y="4443813"/>
            <a:ext cx="7791877" cy="1660711"/>
          </a:xfrm>
          <a:prstGeom prst="rect">
            <a:avLst/>
          </a:prstGeom>
        </p:spPr>
      </p:pic>
      <p:sp>
        <p:nvSpPr>
          <p:cNvPr id="7" name="Title 14">
            <a:extLst>
              <a:ext uri="{FF2B5EF4-FFF2-40B4-BE49-F238E27FC236}">
                <a16:creationId xmlns:a16="http://schemas.microsoft.com/office/drawing/2014/main" id="{D2DC3579-3DC2-5D35-ECBF-B7E1362DDE46}"/>
              </a:ext>
            </a:extLst>
          </p:cNvPr>
          <p:cNvSpPr txBox="1">
            <a:spLocks/>
          </p:cNvSpPr>
          <p:nvPr>
            <p:custDataLst>
              <p:tags r:id="rId4"/>
            </p:custDataLst>
          </p:nvPr>
        </p:nvSpPr>
        <p:spPr bwMode="auto">
          <a:xfrm>
            <a:off x="0" y="753476"/>
            <a:ext cx="9144000" cy="102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fontScale="82500" lnSpcReduction="20000"/>
          </a:bodyPr>
          <a:lstStyle>
            <a:lvl1pPr algn="l" defTabSz="457200" rtl="0" eaLnBrk="0" fontAlgn="base" hangingPunct="0">
              <a:spcBef>
                <a:spcPct val="0"/>
              </a:spcBef>
              <a:spcAft>
                <a:spcPct val="0"/>
              </a:spcAft>
              <a:defRPr lang="en-US" sz="3600" b="0" i="0" kern="1200">
                <a:solidFill>
                  <a:srgbClr val="BA2E34"/>
                </a:solidFill>
                <a:latin typeface="Century Gothic" pitchFamily="34" charset="0"/>
                <a:ea typeface="ヒラギノ角ゴ Pro W3" pitchFamily="126" charset="-128"/>
                <a:cs typeface="Century Gothic" pitchFamily="34" charset="0"/>
              </a:defRPr>
            </a:lvl1pPr>
            <a:lvl2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2pPr>
            <a:lvl3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3pPr>
            <a:lvl4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4pPr>
            <a:lvl5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5pPr>
            <a:lvl6pPr marL="4572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6pPr>
            <a:lvl7pPr marL="9144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7pPr>
            <a:lvl8pPr marL="13716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8pPr>
            <a:lvl9pPr marL="18288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9pPr>
          </a:lstStyle>
          <a:p>
            <a:pPr algn="ctr"/>
            <a:r>
              <a:rPr lang="fr-FR" sz="3100" b="1" dirty="0">
                <a:solidFill>
                  <a:schemeClr val="accent1"/>
                </a:solidFill>
              </a:rPr>
              <a:t>Utilisation du SISA aux fins du Rapport communautaire en matière d’itinérance (RCMI)</a:t>
            </a:r>
          </a:p>
          <a:p>
            <a:pPr algn="ctr"/>
            <a:r>
              <a:rPr lang="fr-CA" sz="2500" dirty="0" err="1">
                <a:solidFill>
                  <a:schemeClr val="accent2"/>
                </a:solidFill>
                <a:latin typeface="Century Gothic" panose="020B0502020202020204" pitchFamily="34" charset="0"/>
              </a:rPr>
              <a:t>Apperçu</a:t>
            </a:r>
            <a:endParaRPr lang="fr-CA" sz="2500" dirty="0">
              <a:solidFill>
                <a:schemeClr val="accent2"/>
              </a:solidFill>
              <a:latin typeface="Century Gothic" panose="020B0502020202020204" pitchFamily="34" charset="0"/>
            </a:endParaRPr>
          </a:p>
          <a:p>
            <a:pPr algn="ctr"/>
            <a:endParaRPr lang="fr-FR" sz="3100" b="1" dirty="0">
              <a:solidFill>
                <a:schemeClr val="accen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480646" y="1378828"/>
            <a:ext cx="6856325" cy="1249330"/>
          </a:xfrm>
          <a:ln w="28575">
            <a:noFill/>
          </a:ln>
        </p:spPr>
        <p:txBody>
          <a:bodyPr>
            <a:noAutofit/>
          </a:bodyPr>
          <a:lstStyle/>
          <a:p>
            <a:r>
              <a:rPr lang="fr-CA" sz="1400" dirty="0">
                <a:latin typeface="Calibri" panose="020F0502020204030204" pitchFamily="34" charset="0"/>
                <a:ea typeface="Calibri" panose="020F0502020204030204" pitchFamily="34" charset="0"/>
                <a:cs typeface="Calibri" panose="020F0502020204030204" pitchFamily="34" charset="0"/>
              </a:rPr>
              <a:t>Système complet de </a:t>
            </a:r>
            <a:r>
              <a:rPr lang="fr-CA" sz="1400" b="1" dirty="0">
                <a:latin typeface="Calibri" panose="020F0502020204030204" pitchFamily="34" charset="0"/>
                <a:ea typeface="Calibri" panose="020F0502020204030204" pitchFamily="34" charset="0"/>
                <a:cs typeface="Calibri" panose="020F0502020204030204" pitchFamily="34" charset="0"/>
              </a:rPr>
              <a:t>collecte de données</a:t>
            </a:r>
            <a:r>
              <a:rPr lang="fr-CA" sz="1400" dirty="0">
                <a:latin typeface="Calibri" panose="020F0502020204030204" pitchFamily="34" charset="0"/>
                <a:ea typeface="Calibri" panose="020F0502020204030204" pitchFamily="34" charset="0"/>
                <a:cs typeface="Calibri" panose="020F0502020204030204" pitchFamily="34" charset="0"/>
              </a:rPr>
              <a:t> et de </a:t>
            </a:r>
            <a:r>
              <a:rPr lang="fr-CA" sz="1400" b="1" dirty="0">
                <a:latin typeface="Calibri" panose="020F0502020204030204" pitchFamily="34" charset="0"/>
                <a:ea typeface="Calibri" panose="020F0502020204030204" pitchFamily="34" charset="0"/>
                <a:cs typeface="Calibri" panose="020F0502020204030204" pitchFamily="34" charset="0"/>
              </a:rPr>
              <a:t>gestion de cas</a:t>
            </a:r>
            <a:r>
              <a:rPr lang="fr-CA" sz="1400" dirty="0">
                <a:latin typeface="Calibri" panose="020F0502020204030204" pitchFamily="34" charset="0"/>
                <a:ea typeface="Calibri" panose="020F0502020204030204" pitchFamily="34" charset="0"/>
                <a:cs typeface="Calibri" panose="020F0502020204030204" pitchFamily="34" charset="0"/>
              </a:rPr>
              <a:t> sur le </a:t>
            </a:r>
            <a:r>
              <a:rPr lang="fr-CA" sz="1400" b="1" dirty="0">
                <a:latin typeface="Calibri" panose="020F0502020204030204" pitchFamily="34" charset="0"/>
                <a:ea typeface="Calibri" panose="020F0502020204030204" pitchFamily="34" charset="0"/>
                <a:cs typeface="Calibri" panose="020F0502020204030204" pitchFamily="34" charset="0"/>
              </a:rPr>
              <a:t>Web</a:t>
            </a:r>
            <a:r>
              <a:rPr lang="fr-CA" sz="1400" dirty="0">
                <a:latin typeface="Calibri" panose="020F0502020204030204" pitchFamily="34" charset="0"/>
                <a:ea typeface="Calibri" panose="020F0502020204030204" pitchFamily="34" charset="0"/>
                <a:cs typeface="Calibri" panose="020F0502020204030204" pitchFamily="34" charset="0"/>
              </a:rPr>
              <a:t> conçu pour appuyer les activités opérationnelles quotidiennes des fournisseurs de services et l’</a:t>
            </a:r>
            <a:r>
              <a:rPr lang="fr-CA" sz="1400" b="1" dirty="0">
                <a:latin typeface="Calibri" panose="020F0502020204030204" pitchFamily="34" charset="0"/>
                <a:ea typeface="Calibri" panose="020F0502020204030204" pitchFamily="34" charset="0"/>
                <a:cs typeface="Calibri" panose="020F0502020204030204" pitchFamily="34" charset="0"/>
              </a:rPr>
              <a:t>accès coordonné</a:t>
            </a:r>
            <a:r>
              <a:rPr lang="fr-CA" sz="1400" dirty="0">
                <a:latin typeface="Calibri" panose="020F0502020204030204" pitchFamily="34" charset="0"/>
                <a:ea typeface="Calibri" panose="020F0502020204030204" pitchFamily="34" charset="0"/>
                <a:cs typeface="Calibri" panose="020F0502020204030204" pitchFamily="34" charset="0"/>
              </a:rPr>
              <a:t>. </a:t>
            </a:r>
          </a:p>
          <a:p>
            <a:r>
              <a:rPr lang="fr-CA" sz="1400" dirty="0">
                <a:latin typeface="Calibri" panose="020F0502020204030204" pitchFamily="34" charset="0"/>
                <a:ea typeface="Calibri" panose="020F0502020204030204" pitchFamily="34" charset="0"/>
                <a:cs typeface="Calibri" panose="020F0502020204030204" pitchFamily="34" charset="0"/>
              </a:rPr>
              <a:t>Permet aux fournisseurs de services de la même communauté de recueillir, de gérer et de partager des </a:t>
            </a:r>
            <a:r>
              <a:rPr lang="fr-CA" sz="1400" b="1" dirty="0">
                <a:latin typeface="Calibri" panose="020F0502020204030204" pitchFamily="34" charset="0"/>
                <a:ea typeface="Calibri" panose="020F0502020204030204" pitchFamily="34" charset="0"/>
                <a:cs typeface="Calibri" panose="020F0502020204030204" pitchFamily="34" charset="0"/>
              </a:rPr>
              <a:t>données en temps réel </a:t>
            </a:r>
            <a:r>
              <a:rPr lang="fr-CA" sz="1400" dirty="0">
                <a:latin typeface="Calibri" panose="020F0502020204030204" pitchFamily="34" charset="0"/>
                <a:ea typeface="Calibri" panose="020F0502020204030204" pitchFamily="34" charset="0"/>
                <a:cs typeface="Calibri" panose="020F0502020204030204" pitchFamily="34" charset="0"/>
              </a:rPr>
              <a:t>à leurs clients. </a:t>
            </a:r>
          </a:p>
        </p:txBody>
      </p:sp>
      <p:sp>
        <p:nvSpPr>
          <p:cNvPr id="4" name="Title 1"/>
          <p:cNvSpPr txBox="1">
            <a:spLocks/>
          </p:cNvSpPr>
          <p:nvPr>
            <p:custDataLst>
              <p:tags r:id="rId2"/>
            </p:custDataLst>
          </p:nvPr>
        </p:nvSpPr>
        <p:spPr>
          <a:xfrm>
            <a:off x="480646" y="74887"/>
            <a:ext cx="8093664" cy="766497"/>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1" i="0" u="none" kern="1200">
                <a:solidFill>
                  <a:schemeClr val="tx1"/>
                </a:solidFill>
                <a:latin typeface="Arial"/>
                <a:ea typeface="+mj-ea"/>
                <a:cs typeface="Verdana"/>
              </a:defRPr>
            </a:lvl1pPr>
          </a:lstStyle>
          <a:p>
            <a:pPr algn="ctr"/>
            <a:r>
              <a:rPr lang="fr-CA" sz="2400" dirty="0">
                <a:solidFill>
                  <a:schemeClr val="accent1"/>
                </a:solidFill>
                <a:latin typeface="Calibri" panose="020F0502020204030204" pitchFamily="34" charset="0"/>
                <a:cs typeface="Calibri" panose="020F0502020204030204" pitchFamily="34" charset="0"/>
              </a:rPr>
              <a:t>Système de gestion de l’information sur l’itinérance du Canada</a:t>
            </a:r>
          </a:p>
          <a:p>
            <a:pPr algn="ctr"/>
            <a:r>
              <a:rPr lang="en-CA" sz="1800" b="0" i="0" u="none" strike="noStrike" dirty="0">
                <a:solidFill>
                  <a:srgbClr val="D55816"/>
                </a:solidFill>
                <a:effectLst/>
                <a:latin typeface="Century Gothic" panose="020B0502020202020204" pitchFamily="34" charset="0"/>
              </a:rPr>
              <a:t>Le SISA et </a:t>
            </a:r>
            <a:r>
              <a:rPr lang="fr-CA" sz="1800" b="0" i="0" u="none" strike="noStrike" dirty="0">
                <a:solidFill>
                  <a:srgbClr val="D55816"/>
                </a:solidFill>
                <a:effectLst/>
                <a:latin typeface="Century Gothic" panose="020B0502020202020204" pitchFamily="34" charset="0"/>
              </a:rPr>
              <a:t>l’acc</a:t>
            </a:r>
            <a:r>
              <a:rPr lang="fr-CA" sz="1800" b="0" dirty="0">
                <a:solidFill>
                  <a:srgbClr val="D55816"/>
                </a:solidFill>
                <a:latin typeface="Century Gothic" panose="020B0502020202020204" pitchFamily="34" charset="0"/>
              </a:rPr>
              <a:t>ès</a:t>
            </a:r>
            <a:r>
              <a:rPr lang="en-CA" sz="1800" b="0" dirty="0">
                <a:solidFill>
                  <a:srgbClr val="D55816"/>
                </a:solidFill>
                <a:latin typeface="Century Gothic" panose="020B0502020202020204" pitchFamily="34" charset="0"/>
              </a:rPr>
              <a:t> </a:t>
            </a:r>
            <a:r>
              <a:rPr lang="fr-CA" sz="1800" b="0" dirty="0">
                <a:solidFill>
                  <a:srgbClr val="D55816"/>
                </a:solidFill>
                <a:latin typeface="Century Gothic" panose="020B0502020202020204" pitchFamily="34" charset="0"/>
              </a:rPr>
              <a:t>coordonné</a:t>
            </a:r>
            <a:endParaRPr lang="fr-CA" sz="2400" dirty="0">
              <a:solidFill>
                <a:schemeClr val="accent1"/>
              </a:solidFill>
              <a:latin typeface="Calibri" panose="020F0502020204030204" pitchFamily="34" charset="0"/>
              <a:cs typeface="Calibri" panose="020F0502020204030204" pitchFamily="34" charset="0"/>
            </a:endParaRPr>
          </a:p>
        </p:txBody>
      </p:sp>
      <p:cxnSp>
        <p:nvCxnSpPr>
          <p:cNvPr id="5" name="Straight Connector 4"/>
          <p:cNvCxnSpPr/>
          <p:nvPr>
            <p:custDataLst>
              <p:tags r:id="rId3"/>
            </p:custDataLst>
          </p:nvPr>
        </p:nvCxnSpPr>
        <p:spPr>
          <a:xfrm>
            <a:off x="576470" y="865521"/>
            <a:ext cx="7997840" cy="0"/>
          </a:xfrm>
          <a:prstGeom prst="line">
            <a:avLst/>
          </a:prstGeom>
          <a:ln w="34925"/>
          <a:effectLst>
            <a:outerShdw blurRad="50800" dist="381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4" name="Rectangle 13"/>
          <p:cNvSpPr/>
          <p:nvPr>
            <p:custDataLst>
              <p:tags r:id="rId4"/>
            </p:custDataLst>
          </p:nvPr>
        </p:nvSpPr>
        <p:spPr>
          <a:xfrm>
            <a:off x="480647" y="3001380"/>
            <a:ext cx="8543280" cy="3323987"/>
          </a:xfrm>
          <a:prstGeom prst="rect">
            <a:avLst/>
          </a:prstGeom>
        </p:spPr>
        <p:txBody>
          <a:bodyPr wrap="square">
            <a:spAutoFit/>
          </a:bodyPr>
          <a:lstStyle/>
          <a:p>
            <a:pPr marL="285750" indent="-285750">
              <a:buFont typeface="Arial" panose="020B0604020202020204" pitchFamily="34" charset="0"/>
              <a:buChar char="•"/>
            </a:pPr>
            <a:r>
              <a:rPr lang="fr-CA" sz="1400" dirty="0">
                <a:solidFill>
                  <a:srgbClr val="595959"/>
                </a:solidFill>
              </a:rPr>
              <a:t>Favorise la collecte de données fiables et </a:t>
            </a:r>
            <a:r>
              <a:rPr lang="fr-CA" sz="1400" b="1" dirty="0">
                <a:solidFill>
                  <a:srgbClr val="595959"/>
                </a:solidFill>
              </a:rPr>
              <a:t>en temps réel </a:t>
            </a:r>
            <a:r>
              <a:rPr lang="fr-CA" sz="1400" dirty="0">
                <a:solidFill>
                  <a:srgbClr val="595959"/>
                </a:solidFill>
              </a:rPr>
              <a:t>sur l’itinérance afin qu’elles puissent être partagées par l’intermédiaire d’une base de données centralisée. Ceci permet d’établir un </a:t>
            </a:r>
            <a:r>
              <a:rPr lang="fr-CA" sz="1400" b="1" dirty="0">
                <a:solidFill>
                  <a:srgbClr val="595959"/>
                </a:solidFill>
              </a:rPr>
              <a:t>triage</a:t>
            </a:r>
            <a:r>
              <a:rPr lang="fr-CA" sz="1400" dirty="0">
                <a:solidFill>
                  <a:srgbClr val="595959"/>
                </a:solidFill>
              </a:rPr>
              <a:t> des clients et, lorsqu’il y a des logements vacants, d’</a:t>
            </a:r>
            <a:r>
              <a:rPr lang="fr-CA" sz="1400" b="1" dirty="0">
                <a:solidFill>
                  <a:srgbClr val="595959"/>
                </a:solidFill>
              </a:rPr>
              <a:t>établir l’ordre de priorité des ressources</a:t>
            </a:r>
            <a:r>
              <a:rPr lang="fr-CA" sz="1400" dirty="0">
                <a:solidFill>
                  <a:srgbClr val="595959"/>
                </a:solidFill>
              </a:rPr>
              <a:t>. Par conséquent, les clients ne sont pas tenus de répéter leur vécu pour avoir accès à des services similaires à l’échelle de la communauté. Leur statut apparaissant sur diverses listes d’attente est intégré dans une seule liste utilisée par de nombreux fournisseurs de services pour combler leurs logements vacants.</a:t>
            </a:r>
          </a:p>
          <a:p>
            <a:pPr marL="285750" indent="-285750">
              <a:buFont typeface="Arial" panose="020B0604020202020204" pitchFamily="34" charset="0"/>
              <a:buChar char="•"/>
            </a:pPr>
            <a:r>
              <a:rPr lang="fr-CA" sz="1400" dirty="0">
                <a:solidFill>
                  <a:srgbClr val="595959"/>
                </a:solidFill>
              </a:rPr>
              <a:t>Réduit le fardeau administratif. Les fournisseurs de service peuvent amorcer, mettre à jour et partager des plans de service lorsqu’ils travaillent avec des clients communs. Les rapports peuvent être personnalisés pour répondre à divers besoins, ce qui permet de créer un service hors pair.  </a:t>
            </a:r>
          </a:p>
          <a:p>
            <a:pPr marL="285750" indent="-285750">
              <a:buFont typeface="Arial" panose="020B0604020202020204" pitchFamily="34" charset="0"/>
              <a:buChar char="•"/>
            </a:pPr>
            <a:r>
              <a:rPr lang="fr-CA" sz="1400" dirty="0">
                <a:solidFill>
                  <a:srgbClr val="595959"/>
                </a:solidFill>
              </a:rPr>
              <a:t>Possède des fonctionnalités d’accès coordonné normalisées qui peuvent être personnalisées. Les modules existants appuient le </a:t>
            </a:r>
            <a:r>
              <a:rPr lang="fr-CA" sz="1400" b="1" dirty="0">
                <a:solidFill>
                  <a:srgbClr val="595959"/>
                </a:solidFill>
              </a:rPr>
              <a:t>triage</a:t>
            </a:r>
            <a:r>
              <a:rPr lang="fr-CA" sz="1400" dirty="0">
                <a:solidFill>
                  <a:srgbClr val="595959"/>
                </a:solidFill>
              </a:rPr>
              <a:t> à un premier point de contact, l’</a:t>
            </a:r>
            <a:r>
              <a:rPr lang="fr-CA" sz="1400" b="1" dirty="0">
                <a:solidFill>
                  <a:srgbClr val="595959"/>
                </a:solidFill>
              </a:rPr>
              <a:t>évaluation</a:t>
            </a:r>
            <a:r>
              <a:rPr lang="fr-CA" sz="1400" dirty="0">
                <a:solidFill>
                  <a:srgbClr val="595959"/>
                </a:solidFill>
              </a:rPr>
              <a:t> pour le logement et les services connexes et, lorsque des logements vacants sont disponibles, l’</a:t>
            </a:r>
            <a:r>
              <a:rPr lang="fr-CA" sz="1400" b="1" dirty="0">
                <a:solidFill>
                  <a:srgbClr val="595959"/>
                </a:solidFill>
              </a:rPr>
              <a:t>établissement des priorités</a:t>
            </a:r>
            <a:r>
              <a:rPr lang="fr-CA" sz="1400" dirty="0">
                <a:solidFill>
                  <a:srgbClr val="595959"/>
                </a:solidFill>
              </a:rPr>
              <a:t> pour les offres. Il comporte un module de création de rapports incorporé.</a:t>
            </a:r>
          </a:p>
          <a:p>
            <a:pPr marL="285750" indent="-285750">
              <a:buFont typeface="Arial" panose="020B0604020202020204" pitchFamily="34" charset="0"/>
              <a:buChar char="•"/>
            </a:pPr>
            <a:r>
              <a:rPr lang="fr-CA" sz="1400" dirty="0">
                <a:solidFill>
                  <a:srgbClr val="595959"/>
                </a:solidFill>
              </a:rPr>
              <a:t>Génère des données pour les résultats fondamentaux de Vers un chez-soi : prévention de l’itinérance et des évictions, l’itinérance chez les Autochtones et l’itinérance chronique.</a:t>
            </a:r>
          </a:p>
        </p:txBody>
      </p:sp>
      <p:sp>
        <p:nvSpPr>
          <p:cNvPr id="19" name="Rectangle 18"/>
          <p:cNvSpPr/>
          <p:nvPr>
            <p:custDataLst>
              <p:tags r:id="rId5"/>
            </p:custDataLst>
          </p:nvPr>
        </p:nvSpPr>
        <p:spPr>
          <a:xfrm>
            <a:off x="480646" y="1039340"/>
            <a:ext cx="2489784" cy="338554"/>
          </a:xfrm>
          <a:prstGeom prst="rect">
            <a:avLst/>
          </a:prstGeom>
          <a:ln>
            <a:noFill/>
          </a:ln>
        </p:spPr>
        <p:txBody>
          <a:bodyPr wrap="none">
            <a:spAutoFit/>
          </a:bodyPr>
          <a:lstStyle/>
          <a:p>
            <a:r>
              <a:rPr lang="fr-CA" sz="1600" b="1" dirty="0">
                <a:solidFill>
                  <a:schemeClr val="accent2"/>
                </a:solidFill>
                <a:latin typeface="Arial" panose="020B0604020202020204" pitchFamily="34" charset="0"/>
                <a:cs typeface="Arial" panose="020B0604020202020204" pitchFamily="34" charset="0"/>
              </a:rPr>
              <a:t>Qu’est-ce que le SISA? </a:t>
            </a:r>
          </a:p>
        </p:txBody>
      </p:sp>
      <p:sp>
        <p:nvSpPr>
          <p:cNvPr id="21" name="Rectangle 20"/>
          <p:cNvSpPr/>
          <p:nvPr>
            <p:custDataLst>
              <p:tags r:id="rId6"/>
            </p:custDataLst>
          </p:nvPr>
        </p:nvSpPr>
        <p:spPr>
          <a:xfrm>
            <a:off x="594735" y="2673688"/>
            <a:ext cx="5811591" cy="338554"/>
          </a:xfrm>
          <a:prstGeom prst="rect">
            <a:avLst/>
          </a:prstGeom>
          <a:ln>
            <a:noFill/>
          </a:ln>
        </p:spPr>
        <p:txBody>
          <a:bodyPr wrap="none">
            <a:spAutoFit/>
          </a:bodyPr>
          <a:lstStyle/>
          <a:p>
            <a:r>
              <a:rPr lang="fr-CA" sz="1600" b="1" dirty="0">
                <a:solidFill>
                  <a:schemeClr val="accent2"/>
                </a:solidFill>
                <a:latin typeface="Arial" panose="020B0604020202020204" pitchFamily="34" charset="0"/>
                <a:cs typeface="Arial" panose="020B0604020202020204" pitchFamily="34" charset="0"/>
              </a:rPr>
              <a:t>Pourquoi le SISA est-il essentiel pour l’accès coordonné?</a:t>
            </a:r>
          </a:p>
        </p:txBody>
      </p:sp>
      <p:sp>
        <p:nvSpPr>
          <p:cNvPr id="6" name="Slide Number Placeholder 5"/>
          <p:cNvSpPr>
            <a:spLocks noGrp="1"/>
          </p:cNvSpPr>
          <p:nvPr>
            <p:ph type="sldNum" sz="quarter" idx="12"/>
            <p:custDataLst>
              <p:tags r:id="rId7"/>
            </p:custDataLst>
          </p:nvPr>
        </p:nvSpPr>
        <p:spPr>
          <a:xfrm>
            <a:off x="6553200"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E86C063-E22E-2E4C-A523-54089486E38F}" type="slidenum">
              <a:rPr lang="en-US" smtClean="0"/>
              <a:pPr/>
              <a:t>3</a:t>
            </a:fld>
            <a:endParaRPr lang="en-US" dirty="0"/>
          </a:p>
        </p:txBody>
      </p:sp>
      <p:grpSp>
        <p:nvGrpSpPr>
          <p:cNvPr id="2" name="Group 1"/>
          <p:cNvGrpSpPr/>
          <p:nvPr>
            <p:custDataLst>
              <p:tags r:id="rId8"/>
            </p:custDataLst>
          </p:nvPr>
        </p:nvGrpSpPr>
        <p:grpSpPr>
          <a:xfrm>
            <a:off x="7336971" y="1039341"/>
            <a:ext cx="1686956" cy="1181346"/>
            <a:chOff x="5949368" y="946458"/>
            <a:chExt cx="2255055" cy="1703101"/>
          </a:xfrm>
        </p:grpSpPr>
        <p:pic>
          <p:nvPicPr>
            <p:cNvPr id="13" name="Picture 12"/>
            <p:cNvPicPr>
              <a:picLocks noChangeAspect="1"/>
            </p:cNvPicPr>
            <p:nvPr/>
          </p:nvPicPr>
          <p:blipFill>
            <a:blip r:embed="rId11"/>
            <a:stretch>
              <a:fillRect/>
            </a:stretch>
          </p:blipFill>
          <p:spPr>
            <a:xfrm>
              <a:off x="6304982" y="1133873"/>
              <a:ext cx="1543828" cy="1212163"/>
            </a:xfrm>
            <a:prstGeom prst="rect">
              <a:avLst/>
            </a:prstGeom>
            <a:ln>
              <a:solidFill>
                <a:schemeClr val="accent1"/>
              </a:solidFill>
            </a:ln>
          </p:spPr>
        </p:pic>
        <p:pic>
          <p:nvPicPr>
            <p:cNvPr id="15" name="Picture 14"/>
            <p:cNvPicPr>
              <a:picLocks noChangeAspect="1"/>
            </p:cNvPicPr>
            <p:nvPr/>
          </p:nvPicPr>
          <p:blipFill>
            <a:blip r:embed="rId12">
              <a:duotone>
                <a:schemeClr val="accent1">
                  <a:shade val="45000"/>
                  <a:satMod val="135000"/>
                </a:schemeClr>
                <a:prstClr val="white"/>
              </a:duotone>
              <a:extLst>
                <a:ext uri="{BEBA8EAE-BF5A-486C-A8C5-ECC9F3942E4B}">
                  <a14:imgProps xmlns:a14="http://schemas.microsoft.com/office/drawing/2010/main">
                    <a14:imgLayer r:embed="rId13">
                      <a14:imgEffect>
                        <a14:backgroundRemoval t="3409" b="98011" l="1536" r="98635"/>
                      </a14:imgEffect>
                    </a14:imgLayer>
                  </a14:imgProps>
                </a:ext>
              </a:extLst>
            </a:blip>
            <a:stretch>
              <a:fillRect/>
            </a:stretch>
          </p:blipFill>
          <p:spPr>
            <a:xfrm>
              <a:off x="5949368" y="946458"/>
              <a:ext cx="2255055" cy="1703101"/>
            </a:xfrm>
            <a:prstGeom prst="rect">
              <a:avLst/>
            </a:prstGeom>
          </p:spPr>
        </p:pic>
      </p:grpSp>
    </p:spTree>
    <p:extLst>
      <p:ext uri="{BB962C8B-B14F-4D97-AF65-F5344CB8AC3E}">
        <p14:creationId xmlns:p14="http://schemas.microsoft.com/office/powerpoint/2010/main" val="2873659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80646" y="1103325"/>
            <a:ext cx="7910623" cy="761160"/>
          </a:xfrm>
        </p:spPr>
        <p:txBody>
          <a:bodyPr>
            <a:normAutofit/>
          </a:bodyPr>
          <a:lstStyle/>
          <a:p>
            <a:r>
              <a:rPr lang="fr-CA" sz="1800" b="1" dirty="0">
                <a:solidFill>
                  <a:schemeClr val="accent2"/>
                </a:solidFill>
                <a:latin typeface="Arial" panose="020B0604020202020204" pitchFamily="34" charset="0"/>
                <a:cs typeface="Arial" panose="020B0604020202020204" pitchFamily="34" charset="0"/>
              </a:rPr>
              <a:t>Que peut faire le SISA?</a:t>
            </a:r>
            <a:endParaRPr lang="fr-CA" sz="18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custDataLst>
              <p:tags r:id="rId2"/>
            </p:custDataLst>
          </p:nvPr>
        </p:nvSpPr>
        <p:spPr>
          <a:xfrm>
            <a:off x="6553200"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E86C063-E22E-2E4C-A523-54089486E38F}" type="slidenum">
              <a:rPr lang="en-US" smtClean="0"/>
              <a:pPr/>
              <a:t>4</a:t>
            </a:fld>
            <a:endParaRPr lang="en-US"/>
          </a:p>
        </p:txBody>
      </p:sp>
      <p:sp>
        <p:nvSpPr>
          <p:cNvPr id="3" name="Rectangle 2"/>
          <p:cNvSpPr/>
          <p:nvPr>
            <p:custDataLst>
              <p:tags r:id="rId3"/>
            </p:custDataLst>
          </p:nvPr>
        </p:nvSpPr>
        <p:spPr>
          <a:xfrm>
            <a:off x="445477" y="1864485"/>
            <a:ext cx="8360797" cy="3431709"/>
          </a:xfrm>
          <a:prstGeom prst="rect">
            <a:avLst/>
          </a:prstGeom>
        </p:spPr>
        <p:txBody>
          <a:bodyPr wrap="square">
            <a:spAutoFit/>
          </a:bodyPr>
          <a:lstStyle/>
          <a:p>
            <a:pPr marL="285750" indent="-285750">
              <a:spcAft>
                <a:spcPts val="600"/>
              </a:spcAft>
              <a:buFont typeface="Arial" panose="020B0604020202020204" pitchFamily="34" charset="0"/>
              <a:buChar char="•"/>
            </a:pPr>
            <a:r>
              <a:rPr lang="fr-CA" sz="1700" dirty="0"/>
              <a:t>Indique </a:t>
            </a:r>
            <a:r>
              <a:rPr lang="fr-CA" sz="1700" b="1" dirty="0"/>
              <a:t>qui est en situation d’itinérance et qui est logé en temps réel </a:t>
            </a:r>
            <a:r>
              <a:rPr lang="fr-CA" sz="1700" dirty="0"/>
              <a:t>chaque jour. </a:t>
            </a:r>
          </a:p>
          <a:p>
            <a:pPr marL="285750" indent="-285750">
              <a:spcAft>
                <a:spcPts val="600"/>
              </a:spcAft>
              <a:buFont typeface="Arial" panose="020B0604020202020204" pitchFamily="34" charset="0"/>
              <a:buChar char="•"/>
            </a:pPr>
            <a:r>
              <a:rPr lang="fr-CA" sz="1700" dirty="0"/>
              <a:t>Assure le suivi des </a:t>
            </a:r>
            <a:r>
              <a:rPr lang="fr-CA" sz="1700" b="1" dirty="0"/>
              <a:t>changements de statuts de logement</a:t>
            </a:r>
            <a:r>
              <a:rPr lang="fr-CA" sz="1700" dirty="0"/>
              <a:t> des clients au fil du temps, soit le passage de l’itinérance au logement et vice-versa. </a:t>
            </a:r>
          </a:p>
          <a:p>
            <a:pPr marL="742950" lvl="1" indent="-285750">
              <a:spcAft>
                <a:spcPts val="600"/>
              </a:spcAft>
              <a:buFont typeface="Courier New" panose="02070309020205020404" pitchFamily="49" charset="0"/>
              <a:buChar char="o"/>
            </a:pPr>
            <a:r>
              <a:rPr lang="fr-CA" sz="1700" i="1" dirty="0"/>
              <a:t>Comprend</a:t>
            </a:r>
            <a:r>
              <a:rPr lang="fr-CA" sz="1700" dirty="0"/>
              <a:t> toutes les personnes en situation d’itinérance : </a:t>
            </a:r>
            <a:r>
              <a:rPr lang="fr-CA" sz="1700" b="1" dirty="0"/>
              <a:t>en refuge </a:t>
            </a:r>
            <a:r>
              <a:rPr lang="fr-CA" sz="1700" dirty="0"/>
              <a:t>+ </a:t>
            </a:r>
            <a:r>
              <a:rPr lang="fr-CA" sz="1700" b="1" dirty="0"/>
              <a:t>hors refuge</a:t>
            </a:r>
            <a:r>
              <a:rPr lang="fr-CA" sz="1700" dirty="0"/>
              <a:t> + </a:t>
            </a:r>
            <a:r>
              <a:rPr lang="fr-CA" sz="1700" b="1" dirty="0"/>
              <a:t>caché</a:t>
            </a:r>
            <a:r>
              <a:rPr lang="fr-CA" sz="1700" dirty="0"/>
              <a:t>. </a:t>
            </a:r>
          </a:p>
          <a:p>
            <a:pPr marL="742950" lvl="1" indent="-285750">
              <a:spcAft>
                <a:spcPts val="600"/>
              </a:spcAft>
              <a:buFont typeface="Courier New" panose="02070309020205020404" pitchFamily="49" charset="0"/>
              <a:buChar char="o"/>
            </a:pPr>
            <a:r>
              <a:rPr lang="fr-CA" sz="1700" i="1" dirty="0"/>
              <a:t>Comprend </a:t>
            </a:r>
            <a:r>
              <a:rPr lang="fr-CA" sz="1700" dirty="0"/>
              <a:t>les</a:t>
            </a:r>
            <a:r>
              <a:rPr lang="fr-CA" sz="1700" i="1" dirty="0"/>
              <a:t> </a:t>
            </a:r>
            <a:r>
              <a:rPr lang="fr-CA" sz="1700" dirty="0"/>
              <a:t>efforts de prévention : </a:t>
            </a:r>
            <a:r>
              <a:rPr lang="fr-CA" sz="1700" b="1" dirty="0"/>
              <a:t>prévention des expulsions </a:t>
            </a:r>
            <a:r>
              <a:rPr lang="fr-CA" sz="1700" dirty="0"/>
              <a:t>+ </a:t>
            </a:r>
            <a:r>
              <a:rPr lang="fr-CA" sz="1700" b="1" dirty="0"/>
              <a:t>détournement des refuges</a:t>
            </a:r>
            <a:r>
              <a:rPr lang="fr-CA" sz="1700" dirty="0"/>
              <a:t>.</a:t>
            </a:r>
          </a:p>
          <a:p>
            <a:pPr marL="285750" indent="-285750">
              <a:spcAft>
                <a:spcPts val="600"/>
              </a:spcAft>
              <a:buFont typeface="Arial" panose="020B0604020202020204" pitchFamily="34" charset="0"/>
              <a:buChar char="•"/>
            </a:pPr>
            <a:r>
              <a:rPr lang="fr-CA" sz="1700" dirty="0"/>
              <a:t>Documente les opérations de service </a:t>
            </a:r>
            <a:r>
              <a:rPr lang="fr-CA" sz="1700" b="1" dirty="0"/>
              <a:t>au-delà des admissions dans un refuge</a:t>
            </a:r>
            <a:r>
              <a:rPr lang="fr-CA" sz="1700" dirty="0"/>
              <a:t>. </a:t>
            </a:r>
          </a:p>
          <a:p>
            <a:pPr marL="742950" lvl="1" indent="-285750">
              <a:spcAft>
                <a:spcPts val="600"/>
              </a:spcAft>
              <a:buFont typeface="Arial" panose="020B0604020202020204" pitchFamily="34" charset="0"/>
              <a:buChar char="•"/>
            </a:pPr>
            <a:r>
              <a:rPr lang="fr-CA" sz="1700" b="1" dirty="0"/>
              <a:t>Sensibilisation</a:t>
            </a:r>
            <a:r>
              <a:rPr lang="fr-CA" sz="1700" dirty="0"/>
              <a:t> + </a:t>
            </a:r>
            <a:r>
              <a:rPr lang="fr-CA" sz="1700" b="1" dirty="0"/>
              <a:t>placements en logement </a:t>
            </a:r>
            <a:r>
              <a:rPr lang="fr-CA" sz="1700" dirty="0"/>
              <a:t>+ </a:t>
            </a:r>
            <a:r>
              <a:rPr lang="fr-CA" sz="1700" b="1" dirty="0"/>
              <a:t>gestion de cas</a:t>
            </a:r>
            <a:r>
              <a:rPr lang="fr-CA" sz="1700" dirty="0"/>
              <a:t>.</a:t>
            </a:r>
          </a:p>
          <a:p>
            <a:pPr marL="285750" indent="-285750">
              <a:spcAft>
                <a:spcPts val="600"/>
              </a:spcAft>
              <a:buFont typeface="Arial" panose="020B0604020202020204" pitchFamily="34" charset="0"/>
              <a:buChar char="•"/>
            </a:pPr>
            <a:r>
              <a:rPr lang="fr-CA" sz="1700" dirty="0"/>
              <a:t>Génère une </a:t>
            </a:r>
            <a:r>
              <a:rPr lang="fr-CA" sz="1700" b="1" dirty="0"/>
              <a:t>Liste d’identificateurs uniques</a:t>
            </a:r>
            <a:r>
              <a:rPr lang="fr-CA" sz="1700" dirty="0"/>
              <a:t> et oriente l’établissement des </a:t>
            </a:r>
            <a:r>
              <a:rPr lang="fr-CA" sz="1700" b="1" dirty="0"/>
              <a:t>priorités</a:t>
            </a:r>
            <a:r>
              <a:rPr lang="fr-CA" sz="1700" dirty="0"/>
              <a:t> des clients.</a:t>
            </a:r>
          </a:p>
        </p:txBody>
      </p:sp>
      <p:sp>
        <p:nvSpPr>
          <p:cNvPr id="7" name="Rectangle 6"/>
          <p:cNvSpPr/>
          <p:nvPr>
            <p:custDataLst>
              <p:tags r:id="rId4"/>
            </p:custDataLst>
          </p:nvPr>
        </p:nvSpPr>
        <p:spPr>
          <a:xfrm>
            <a:off x="445477" y="5274344"/>
            <a:ext cx="8206154" cy="954107"/>
          </a:xfrm>
          <a:prstGeom prst="rect">
            <a:avLst/>
          </a:prstGeom>
          <a:ln w="19050">
            <a:solidFill>
              <a:schemeClr val="accent1"/>
            </a:solidFill>
          </a:ln>
        </p:spPr>
        <p:txBody>
          <a:bodyPr wrap="square">
            <a:spAutoFit/>
          </a:bodyPr>
          <a:lstStyle/>
          <a:p>
            <a:pPr algn="ctr"/>
            <a:r>
              <a:rPr lang="fr-CA" sz="1400" dirty="0"/>
              <a:t>Sans une approche coordonnée en matière de prestation des services, les clients doivent naviguer dans un réseau compliqué de services connectés, mais non coordonnés. Ils doivent répéter leurs histoires au cours de diverses séances d’admission et de gestion de cas. Ils peuvent être placés sur différentes listes d’attente pour des services similaires et faire face à des délais inutiles.</a:t>
            </a:r>
          </a:p>
        </p:txBody>
      </p:sp>
      <p:sp>
        <p:nvSpPr>
          <p:cNvPr id="12" name="Title 14">
            <a:extLst>
              <a:ext uri="{FF2B5EF4-FFF2-40B4-BE49-F238E27FC236}">
                <a16:creationId xmlns:a16="http://schemas.microsoft.com/office/drawing/2014/main" id="{2DAC2A83-64E9-4164-09FF-5AECFB4FD8AD}"/>
              </a:ext>
            </a:extLst>
          </p:cNvPr>
          <p:cNvSpPr txBox="1">
            <a:spLocks/>
          </p:cNvSpPr>
          <p:nvPr>
            <p:custDataLst>
              <p:tags r:id="rId5"/>
            </p:custDataLst>
          </p:nvPr>
        </p:nvSpPr>
        <p:spPr bwMode="auto">
          <a:xfrm>
            <a:off x="0" y="290557"/>
            <a:ext cx="9144000" cy="102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fontScale="82500" lnSpcReduction="20000"/>
          </a:bodyPr>
          <a:lstStyle>
            <a:lvl1pPr algn="l" defTabSz="457200" rtl="0" eaLnBrk="0" fontAlgn="base" hangingPunct="0">
              <a:spcBef>
                <a:spcPct val="0"/>
              </a:spcBef>
              <a:spcAft>
                <a:spcPct val="0"/>
              </a:spcAft>
              <a:defRPr lang="en-US" sz="3600" b="0" i="0" kern="1200">
                <a:solidFill>
                  <a:srgbClr val="BA2E34"/>
                </a:solidFill>
                <a:latin typeface="Century Gothic" pitchFamily="34" charset="0"/>
                <a:ea typeface="ヒラギノ角ゴ Pro W3" pitchFamily="126" charset="-128"/>
                <a:cs typeface="Century Gothic" pitchFamily="34" charset="0"/>
              </a:defRPr>
            </a:lvl1pPr>
            <a:lvl2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2pPr>
            <a:lvl3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3pPr>
            <a:lvl4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4pPr>
            <a:lvl5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5pPr>
            <a:lvl6pPr marL="4572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6pPr>
            <a:lvl7pPr marL="9144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7pPr>
            <a:lvl8pPr marL="13716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8pPr>
            <a:lvl9pPr marL="18288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9pPr>
          </a:lstStyle>
          <a:p>
            <a:pPr algn="ctr"/>
            <a:r>
              <a:rPr lang="fr-FR" sz="3100" b="1" dirty="0">
                <a:solidFill>
                  <a:schemeClr val="accent1"/>
                </a:solidFill>
              </a:rPr>
              <a:t>Utilisation du SISA aux fins du Rapport communautaire en matière d’itinérance (RCMI)</a:t>
            </a:r>
          </a:p>
          <a:p>
            <a:pPr algn="ctr"/>
            <a:r>
              <a:rPr lang="en-CA" sz="2400" dirty="0">
                <a:solidFill>
                  <a:srgbClr val="D55816"/>
                </a:solidFill>
                <a:latin typeface="Century Gothic" panose="020B0502020202020204" pitchFamily="34" charset="0"/>
              </a:rPr>
              <a:t>Le Rapport SISA RCMI</a:t>
            </a:r>
            <a:endParaRPr lang="en-CA" sz="2400" b="1" dirty="0">
              <a:solidFill>
                <a:schemeClr val="accent1"/>
              </a:solidFill>
            </a:endParaRPr>
          </a:p>
        </p:txBody>
      </p:sp>
    </p:spTree>
    <p:extLst>
      <p:ext uri="{BB962C8B-B14F-4D97-AF65-F5344CB8AC3E}">
        <p14:creationId xmlns:p14="http://schemas.microsoft.com/office/powerpoint/2010/main" val="1310215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custDataLst>
              <p:tags r:id="rId1"/>
            </p:custDataLst>
          </p:nvPr>
        </p:nvSpPr>
        <p:spPr>
          <a:xfrm>
            <a:off x="113016" y="1252611"/>
            <a:ext cx="8907694" cy="2307453"/>
          </a:xfrm>
          <a:prstGeom prst="roundRect">
            <a:avLst/>
          </a:prstGeom>
          <a:solidFill>
            <a:schemeClr val="accent1">
              <a:lumMod val="20000"/>
              <a:lumOff val="80000"/>
            </a:schemeClr>
          </a:solidFill>
          <a:ln w="38100"/>
          <a:effectLst/>
        </p:spPr>
        <p:style>
          <a:lnRef idx="1">
            <a:schemeClr val="accent1"/>
          </a:lnRef>
          <a:fillRef idx="3">
            <a:schemeClr val="accent1"/>
          </a:fillRef>
          <a:effectRef idx="2">
            <a:schemeClr val="accent1"/>
          </a:effectRef>
          <a:fontRef idx="minor">
            <a:schemeClr val="lt1"/>
          </a:fontRef>
        </p:style>
        <p:txBody>
          <a:bodyPr rtlCol="0" anchor="ctr"/>
          <a:lstStyle/>
          <a:p>
            <a:pPr marL="457200" indent="-457200">
              <a:buFont typeface="+mj-lt"/>
              <a:buAutoNum type="arabicPeriod"/>
            </a:pPr>
            <a:r>
              <a:rPr lang="fr-CA" sz="2000" dirty="0">
                <a:solidFill>
                  <a:schemeClr val="tx1"/>
                </a:solidFill>
              </a:rPr>
              <a:t>Un </a:t>
            </a:r>
            <a:r>
              <a:rPr lang="fr-CA" sz="2000" b="1" dirty="0">
                <a:solidFill>
                  <a:schemeClr val="tx1"/>
                </a:solidFill>
              </a:rPr>
              <a:t>outil d’autoévaluation</a:t>
            </a:r>
            <a:r>
              <a:rPr lang="fr-CA" sz="2000" dirty="0">
                <a:solidFill>
                  <a:schemeClr val="tx1"/>
                </a:solidFill>
              </a:rPr>
              <a:t> pour des exigences minimales liées à l’accès coordonné et au SISA (ou un système équivalent existant).</a:t>
            </a:r>
          </a:p>
          <a:p>
            <a:pPr marL="457200" indent="-457200">
              <a:buFont typeface="+mj-lt"/>
              <a:buAutoNum type="arabicPeriod"/>
            </a:pPr>
            <a:r>
              <a:rPr lang="fr-CA" sz="2000" dirty="0">
                <a:solidFill>
                  <a:schemeClr val="tx1"/>
                </a:solidFill>
              </a:rPr>
              <a:t>Un </a:t>
            </a:r>
            <a:r>
              <a:rPr lang="fr-CA" sz="2000" b="1" dirty="0">
                <a:solidFill>
                  <a:schemeClr val="tx1"/>
                </a:solidFill>
              </a:rPr>
              <a:t>outil </a:t>
            </a:r>
            <a:r>
              <a:rPr lang="fr-CA" sz="2000" dirty="0">
                <a:solidFill>
                  <a:schemeClr val="tx1"/>
                </a:solidFill>
              </a:rPr>
              <a:t>qui dresse les </a:t>
            </a:r>
            <a:r>
              <a:rPr lang="fr-CA" sz="2000" b="1" dirty="0">
                <a:solidFill>
                  <a:schemeClr val="tx1"/>
                </a:solidFill>
              </a:rPr>
              <a:t>étapes</a:t>
            </a:r>
            <a:r>
              <a:rPr lang="fr-CA" sz="2000" dirty="0">
                <a:solidFill>
                  <a:schemeClr val="tx1"/>
                </a:solidFill>
              </a:rPr>
              <a:t> pour générer une Liste d’identificateurs uniques </a:t>
            </a:r>
            <a:r>
              <a:rPr lang="en-CA" sz="2000" dirty="0" err="1">
                <a:solidFill>
                  <a:schemeClr val="tx1"/>
                </a:solidFill>
              </a:rPr>
              <a:t>complète</a:t>
            </a:r>
            <a:r>
              <a:rPr lang="fr-CA" sz="2000" dirty="0">
                <a:solidFill>
                  <a:schemeClr val="tx1"/>
                </a:solidFill>
              </a:rPr>
              <a:t>.</a:t>
            </a:r>
          </a:p>
          <a:p>
            <a:pPr marL="457200" indent="-457200">
              <a:buFont typeface="+mj-lt"/>
              <a:buAutoNum type="arabicPeriod"/>
            </a:pPr>
            <a:r>
              <a:rPr lang="fr-CA" sz="2000" dirty="0">
                <a:solidFill>
                  <a:schemeClr val="tx1"/>
                </a:solidFill>
              </a:rPr>
              <a:t>Un </a:t>
            </a:r>
            <a:r>
              <a:rPr lang="fr-CA" sz="2000" b="1" dirty="0">
                <a:solidFill>
                  <a:schemeClr val="tx1"/>
                </a:solidFill>
              </a:rPr>
              <a:t>outil de création de rapports</a:t>
            </a:r>
            <a:r>
              <a:rPr lang="fr-CA" sz="2000" dirty="0">
                <a:solidFill>
                  <a:schemeClr val="tx1"/>
                </a:solidFill>
              </a:rPr>
              <a:t> pour des données annualisées à l’échelle communautaire. </a:t>
            </a:r>
          </a:p>
        </p:txBody>
      </p:sp>
      <p:sp>
        <p:nvSpPr>
          <p:cNvPr id="2" name="Title 1"/>
          <p:cNvSpPr>
            <a:spLocks noGrp="1"/>
          </p:cNvSpPr>
          <p:nvPr>
            <p:ph type="title"/>
            <p:custDataLst>
              <p:tags r:id="rId2"/>
            </p:custDataLst>
          </p:nvPr>
        </p:nvSpPr>
        <p:spPr>
          <a:xfrm>
            <a:off x="457200" y="274638"/>
            <a:ext cx="8229600" cy="758898"/>
          </a:xfrm>
        </p:spPr>
        <p:txBody>
          <a:bodyPr>
            <a:noAutofit/>
          </a:bodyPr>
          <a:lstStyle/>
          <a:p>
            <a:pPr algn="ctr"/>
            <a:r>
              <a:rPr lang="fr-CA" sz="2400" b="1" dirty="0">
                <a:solidFill>
                  <a:schemeClr val="accent2"/>
                </a:solidFill>
                <a:latin typeface="Arial" panose="020B0604020202020204" pitchFamily="34" charset="0"/>
                <a:cs typeface="Arial" panose="020B0604020202020204" pitchFamily="34" charset="0"/>
              </a:rPr>
              <a:t>Notions fondamentales du RCMI : qu’est-ce que le RCMI?</a:t>
            </a:r>
            <a:endParaRPr lang="fr-CA" sz="2400" dirty="0"/>
          </a:p>
        </p:txBody>
      </p:sp>
      <p:sp>
        <p:nvSpPr>
          <p:cNvPr id="3" name="Content Placeholder 2"/>
          <p:cNvSpPr>
            <a:spLocks noGrp="1"/>
          </p:cNvSpPr>
          <p:nvPr>
            <p:ph idx="1"/>
            <p:custDataLst>
              <p:tags r:id="rId3"/>
            </p:custDataLst>
          </p:nvPr>
        </p:nvSpPr>
        <p:spPr>
          <a:xfrm>
            <a:off x="307985" y="3560064"/>
            <a:ext cx="8836015" cy="2736408"/>
          </a:xfrm>
        </p:spPr>
        <p:txBody>
          <a:bodyPr>
            <a:noAutofit/>
          </a:bodyPr>
          <a:lstStyle/>
          <a:p>
            <a:endParaRPr lang="fr-CA" sz="2000" dirty="0"/>
          </a:p>
          <a:p>
            <a:r>
              <a:rPr lang="fr-CA" sz="2000" dirty="0"/>
              <a:t>Donne une image sur 12 mois de l’état de l’itinérance à l’échelle communautaire et du système en place pour y remédier. </a:t>
            </a:r>
          </a:p>
          <a:p>
            <a:endParaRPr lang="en-CA" sz="1100" dirty="0"/>
          </a:p>
          <a:p>
            <a:r>
              <a:rPr lang="fr-CA" sz="2000" dirty="0"/>
              <a:t>Les données portent sur :</a:t>
            </a:r>
          </a:p>
          <a:p>
            <a:pPr lvl="1"/>
            <a:r>
              <a:rPr lang="fr-CA" sz="2000" b="1" dirty="0"/>
              <a:t>les niveaux cumulatifs de l’itinérance;</a:t>
            </a:r>
          </a:p>
          <a:p>
            <a:pPr lvl="1"/>
            <a:r>
              <a:rPr lang="fr-CA" sz="2000" dirty="0"/>
              <a:t>les progrès quant à l’atteinte des </a:t>
            </a:r>
            <a:r>
              <a:rPr lang="fr-CA" sz="2000" b="1" dirty="0"/>
              <a:t>cibles</a:t>
            </a:r>
            <a:r>
              <a:rPr lang="fr-CA" sz="2000" dirty="0"/>
              <a:t> dans cinq résultats fondamentaux.</a:t>
            </a:r>
          </a:p>
          <a:p>
            <a:endParaRPr lang="en-CA" sz="2000" dirty="0"/>
          </a:p>
          <a:p>
            <a:pPr marL="0" indent="0">
              <a:buNone/>
            </a:pPr>
            <a:endParaRPr lang="en-CA" sz="2000" dirty="0"/>
          </a:p>
          <a:p>
            <a:pPr marL="0" indent="0">
              <a:buNone/>
            </a:pPr>
            <a:endParaRPr lang="en-CA" sz="2000" dirty="0"/>
          </a:p>
        </p:txBody>
      </p:sp>
      <p:sp>
        <p:nvSpPr>
          <p:cNvPr id="4" name="Slide Number Placeholder 3"/>
          <p:cNvSpPr>
            <a:spLocks noGrp="1"/>
          </p:cNvSpPr>
          <p:nvPr>
            <p:ph type="sldNum" sz="quarter" idx="12"/>
            <p:custDataLst>
              <p:tags r:id="rId4"/>
            </p:custDataLst>
          </p:nvPr>
        </p:nvSpPr>
        <p:spPr>
          <a:xfrm>
            <a:off x="6553200"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E86C063-E22E-2E4C-A523-54089486E38F}" type="slidenum">
              <a:rPr lang="en-US" smtClean="0"/>
              <a:pPr/>
              <a:t>5</a:t>
            </a:fld>
            <a:endParaRPr lang="en-US"/>
          </a:p>
        </p:txBody>
      </p:sp>
    </p:spTree>
    <p:extLst>
      <p:ext uri="{BB962C8B-B14F-4D97-AF65-F5344CB8AC3E}">
        <p14:creationId xmlns:p14="http://schemas.microsoft.com/office/powerpoint/2010/main" val="733119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Slide Number Placeholder 3"/>
          <p:cNvSpPr>
            <a:spLocks noGrp="1"/>
          </p:cNvSpPr>
          <p:nvPr>
            <p:ph type="sldNum" sz="quarter" idx="10"/>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3150B05E-1F1A-401D-9AEE-F501B640E7FD}" type="slidenum">
              <a:rPr lang="en-US" altLang="en-US" sz="1200" smtClean="0">
                <a:solidFill>
                  <a:srgbClr val="7F7F7F"/>
                </a:solidFill>
                <a:cs typeface="ヒラギノ角ゴ Pro W3"/>
              </a:rPr>
              <a:pPr>
                <a:spcBef>
                  <a:spcPct val="0"/>
                </a:spcBef>
                <a:buClrTx/>
                <a:buFontTx/>
                <a:buNone/>
              </a:pPr>
              <a:t>6</a:t>
            </a:fld>
            <a:endParaRPr lang="en-US" altLang="en-US" sz="1200">
              <a:solidFill>
                <a:srgbClr val="7F7F7F"/>
              </a:solidFill>
              <a:cs typeface="ヒラギノ角ゴ Pro W3"/>
            </a:endParaRPr>
          </a:p>
        </p:txBody>
      </p:sp>
      <p:sp>
        <p:nvSpPr>
          <p:cNvPr id="13" name="TextBox 12">
            <a:extLst>
              <a:ext uri="{FF2B5EF4-FFF2-40B4-BE49-F238E27FC236}">
                <a16:creationId xmlns:a16="http://schemas.microsoft.com/office/drawing/2014/main" id="{FA41DC47-D253-46E6-9758-9E72B8038600}"/>
              </a:ext>
            </a:extLst>
          </p:cNvPr>
          <p:cNvSpPr txBox="1"/>
          <p:nvPr>
            <p:custDataLst>
              <p:tags r:id="rId2"/>
            </p:custDataLst>
          </p:nvPr>
        </p:nvSpPr>
        <p:spPr>
          <a:xfrm>
            <a:off x="222504" y="1406125"/>
            <a:ext cx="8698992" cy="4836260"/>
          </a:xfrm>
          <a:prstGeom prst="rect">
            <a:avLst/>
          </a:prstGeom>
          <a:noFill/>
        </p:spPr>
        <p:txBody>
          <a:bodyPr wrap="square">
            <a:spAutoFit/>
          </a:bodyPr>
          <a:lstStyle/>
          <a:p>
            <a:pPr marL="0" marR="0">
              <a:lnSpc>
                <a:spcPct val="107000"/>
              </a:lnSpc>
              <a:spcBef>
                <a:spcPts val="0"/>
              </a:spcBef>
              <a:spcAft>
                <a:spcPts val="800"/>
              </a:spcAft>
            </a:pPr>
            <a:r>
              <a:rPr lang="fr-CA" sz="1900" b="1" dirty="0">
                <a:solidFill>
                  <a:schemeClr val="accent2"/>
                </a:solidFill>
                <a:effectLst/>
                <a:latin typeface="+mj-lt"/>
                <a:ea typeface="Calibri" panose="020F0502020204030204" pitchFamily="34" charset="0"/>
                <a:cs typeface="Calibri" panose="020F0502020204030204" pitchFamily="34" charset="0"/>
              </a:rPr>
              <a:t>Comment est-ce que le Rapport SISA RCMI soutient les communautés afin d’évaluer leur RCI?</a:t>
            </a:r>
          </a:p>
          <a:p>
            <a:pPr marL="0" marR="0">
              <a:lnSpc>
                <a:spcPct val="107000"/>
              </a:lnSpc>
              <a:spcBef>
                <a:spcPts val="0"/>
              </a:spcBef>
              <a:spcAft>
                <a:spcPts val="800"/>
              </a:spcAft>
            </a:pPr>
            <a:r>
              <a:rPr lang="fr-CA" sz="1800" dirty="0">
                <a:effectLst/>
                <a:latin typeface="Calibri" panose="020F0502020204030204" pitchFamily="34" charset="0"/>
                <a:ea typeface="Calibri" panose="020F0502020204030204" pitchFamily="34" charset="0"/>
                <a:cs typeface="Calibri" panose="020F0502020204030204" pitchFamily="34" charset="0"/>
              </a:rPr>
              <a:t>Le RCMI est composé de quatre sections :   </a:t>
            </a:r>
            <a:endParaRPr lang="fr-CA" sz="16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nSpc>
                <a:spcPct val="107000"/>
              </a:lnSpc>
              <a:spcBef>
                <a:spcPts val="0"/>
              </a:spcBef>
              <a:spcAft>
                <a:spcPts val="0"/>
              </a:spcAft>
              <a:buFont typeface="Calibri" panose="020F0502020204030204" pitchFamily="34" charset="0"/>
              <a:buChar char="•"/>
            </a:pPr>
            <a:r>
              <a:rPr lang="fr-CA" dirty="0">
                <a:effectLst/>
                <a:latin typeface="Calibri" panose="020F0502020204030204" pitchFamily="34" charset="0"/>
                <a:ea typeface="Calibri" panose="020F0502020204030204" pitchFamily="34" charset="0"/>
                <a:cs typeface="Calibri" panose="020F0502020204030204" pitchFamily="34" charset="0"/>
              </a:rPr>
              <a:t>Section 1 : Contexte communautaire; </a:t>
            </a:r>
            <a:endParaRPr lang="fr-CA" sz="16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nSpc>
                <a:spcPct val="107000"/>
              </a:lnSpc>
              <a:spcBef>
                <a:spcPts val="0"/>
              </a:spcBef>
              <a:spcAft>
                <a:spcPts val="0"/>
              </a:spcAft>
              <a:buFont typeface="Calibri" panose="020F0502020204030204" pitchFamily="34" charset="0"/>
              <a:buChar char="•"/>
            </a:pPr>
            <a:r>
              <a:rPr lang="fr-CA" dirty="0">
                <a:effectLst/>
                <a:latin typeface="Calibri" panose="020F0502020204030204" pitchFamily="34" charset="0"/>
                <a:ea typeface="Calibri" panose="020F0502020204030204" pitchFamily="34" charset="0"/>
                <a:cs typeface="Calibri" panose="020F0502020204030204" pitchFamily="34" charset="0"/>
              </a:rPr>
              <a:t>Section 2 : L’</a:t>
            </a:r>
            <a:r>
              <a:rPr lang="fr-CA" dirty="0">
                <a:ea typeface="Calibri" panose="020F0502020204030204" pitchFamily="34" charset="0"/>
                <a:cs typeface="Calibri" panose="020F0502020204030204" pitchFamily="34" charset="0"/>
              </a:rPr>
              <a:t>accès coordonné et auto-évaluation du Système de gestion de l’information sur l’itinérance;</a:t>
            </a:r>
            <a:r>
              <a:rPr lang="fr-CA" dirty="0">
                <a:effectLst/>
                <a:latin typeface="Calibri" panose="020F0502020204030204" pitchFamily="34" charset="0"/>
                <a:ea typeface="Calibri" panose="020F0502020204030204" pitchFamily="34" charset="0"/>
                <a:cs typeface="Calibri" panose="020F0502020204030204" pitchFamily="34" charset="0"/>
              </a:rPr>
              <a:t> </a:t>
            </a:r>
            <a:endParaRPr lang="fr-CA" sz="16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nSpc>
                <a:spcPct val="107000"/>
              </a:lnSpc>
              <a:spcBef>
                <a:spcPts val="0"/>
              </a:spcBef>
              <a:spcAft>
                <a:spcPts val="0"/>
              </a:spcAft>
              <a:buFont typeface="Calibri" panose="020F0502020204030204" pitchFamily="34" charset="0"/>
              <a:buChar char="•"/>
            </a:pPr>
            <a:r>
              <a:rPr lang="fr-CA" dirty="0">
                <a:effectLst/>
                <a:latin typeface="Calibri" panose="020F0502020204030204" pitchFamily="34" charset="0"/>
                <a:ea typeface="Calibri" panose="020F0502020204030204" pitchFamily="34" charset="0"/>
                <a:cs typeface="Calibri" panose="020F0502020204030204" pitchFamily="34" charset="0"/>
              </a:rPr>
              <a:t>Section 3 : Auto-évaluation sur l’approche basée sur les résultats; et </a:t>
            </a:r>
            <a:endParaRPr lang="fr-CA" sz="1600"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nSpc>
                <a:spcPct val="107000"/>
              </a:lnSpc>
              <a:spcBef>
                <a:spcPts val="0"/>
              </a:spcBef>
              <a:spcAft>
                <a:spcPts val="800"/>
              </a:spcAft>
              <a:buFont typeface="Calibri" panose="020F0502020204030204" pitchFamily="34" charset="0"/>
              <a:buChar char="•"/>
            </a:pPr>
            <a:r>
              <a:rPr lang="fr-CA" b="1" dirty="0">
                <a:effectLst/>
                <a:latin typeface="Calibri" panose="020F0502020204030204" pitchFamily="34" charset="0"/>
                <a:ea typeface="Calibri" panose="020F0502020204030204" pitchFamily="34" charset="0"/>
                <a:cs typeface="Calibri" panose="020F0502020204030204" pitchFamily="34" charset="0"/>
              </a:rPr>
              <a:t>Section 4 : Résultats communautaires.</a:t>
            </a:r>
            <a:endParaRPr lang="fr-CA" sz="1600" b="1"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fr-CA" dirty="0">
                <a:ea typeface="Calibri" panose="020F0502020204030204" pitchFamily="34" charset="0"/>
                <a:cs typeface="Arial" panose="020B0604020202020204" pitchFamily="34" charset="0"/>
              </a:rPr>
              <a:t>Les communautés qui disposent d’une Liste exhaustive en temps réel et qui communiquent des données fourniront des résultats pour l’ensemble des cinq résultats fondamentaux de Vers un chez-soi à la section 4. </a:t>
            </a:r>
          </a:p>
          <a:p>
            <a:pPr marL="0" marR="0">
              <a:lnSpc>
                <a:spcPct val="107000"/>
              </a:lnSpc>
              <a:spcBef>
                <a:spcPts val="0"/>
              </a:spcBef>
              <a:spcAft>
                <a:spcPts val="800"/>
              </a:spcAft>
            </a:pPr>
            <a:r>
              <a:rPr lang="fr-CA" sz="1800" dirty="0">
                <a:effectLst/>
                <a:latin typeface="Calibri" panose="020F0502020204030204" pitchFamily="34" charset="0"/>
                <a:ea typeface="Calibri" panose="020F0502020204030204" pitchFamily="34" charset="0"/>
                <a:cs typeface="Arial" panose="020B0604020202020204" pitchFamily="34" charset="0"/>
              </a:rPr>
              <a:t>Les données annualisées sont obligatoires alor</a:t>
            </a:r>
            <a:r>
              <a:rPr lang="fr-CA" dirty="0">
                <a:ea typeface="Calibri" panose="020F0502020204030204" pitchFamily="34" charset="0"/>
                <a:cs typeface="Arial" panose="020B0604020202020204" pitchFamily="34" charset="0"/>
              </a:rPr>
              <a:t>s que les données mensuelles sont facultatives. Les communautés ont également la possibilité d’inclure des résultats supplémentaires, tel qu’il est indiqué dans leur plan communautaire.  </a:t>
            </a:r>
          </a:p>
        </p:txBody>
      </p:sp>
      <p:sp>
        <p:nvSpPr>
          <p:cNvPr id="3" name="Title 14">
            <a:extLst>
              <a:ext uri="{FF2B5EF4-FFF2-40B4-BE49-F238E27FC236}">
                <a16:creationId xmlns:a16="http://schemas.microsoft.com/office/drawing/2014/main" id="{6B0DE4C3-5AC3-3CC7-E9EC-AF8B036320D2}"/>
              </a:ext>
            </a:extLst>
          </p:cNvPr>
          <p:cNvSpPr txBox="1">
            <a:spLocks/>
          </p:cNvSpPr>
          <p:nvPr>
            <p:custDataLst>
              <p:tags r:id="rId3"/>
            </p:custDataLst>
          </p:nvPr>
        </p:nvSpPr>
        <p:spPr bwMode="auto">
          <a:xfrm>
            <a:off x="0" y="290557"/>
            <a:ext cx="9144000" cy="102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fontScale="82500" lnSpcReduction="20000"/>
          </a:bodyPr>
          <a:lstStyle>
            <a:lvl1pPr algn="l" defTabSz="457200" rtl="0" eaLnBrk="0" fontAlgn="base" hangingPunct="0">
              <a:spcBef>
                <a:spcPct val="0"/>
              </a:spcBef>
              <a:spcAft>
                <a:spcPct val="0"/>
              </a:spcAft>
              <a:defRPr lang="en-US" sz="3600" b="0" i="0" kern="1200">
                <a:solidFill>
                  <a:srgbClr val="BA2E34"/>
                </a:solidFill>
                <a:latin typeface="Century Gothic" pitchFamily="34" charset="0"/>
                <a:ea typeface="ヒラギノ角ゴ Pro W3" pitchFamily="126" charset="-128"/>
                <a:cs typeface="Century Gothic" pitchFamily="34" charset="0"/>
              </a:defRPr>
            </a:lvl1pPr>
            <a:lvl2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2pPr>
            <a:lvl3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3pPr>
            <a:lvl4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4pPr>
            <a:lvl5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5pPr>
            <a:lvl6pPr marL="4572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6pPr>
            <a:lvl7pPr marL="9144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7pPr>
            <a:lvl8pPr marL="13716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8pPr>
            <a:lvl9pPr marL="18288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9pPr>
          </a:lstStyle>
          <a:p>
            <a:pPr algn="ctr"/>
            <a:r>
              <a:rPr lang="fr-FR" sz="3100" b="1" dirty="0">
                <a:solidFill>
                  <a:schemeClr val="accent1"/>
                </a:solidFill>
              </a:rPr>
              <a:t>Utilisation du SISA aux fins du Rapport communautaire en matière d’itinérance (RCMI)</a:t>
            </a:r>
          </a:p>
          <a:p>
            <a:pPr algn="ctr"/>
            <a:r>
              <a:rPr lang="en-CA" sz="2400" dirty="0">
                <a:solidFill>
                  <a:srgbClr val="D55816"/>
                </a:solidFill>
                <a:latin typeface="Century Gothic" panose="020B0502020202020204" pitchFamily="34" charset="0"/>
              </a:rPr>
              <a:t>Le Rapport SISA RCMI</a:t>
            </a:r>
            <a:endParaRPr lang="en-CA" sz="2400" b="1" dirty="0">
              <a:solidFill>
                <a:schemeClr val="accent1"/>
              </a:solidFill>
            </a:endParaRPr>
          </a:p>
        </p:txBody>
      </p:sp>
    </p:spTree>
    <p:extLst>
      <p:ext uri="{BB962C8B-B14F-4D97-AF65-F5344CB8AC3E}">
        <p14:creationId xmlns:p14="http://schemas.microsoft.com/office/powerpoint/2010/main" val="3846929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Slide Number Placeholder 3"/>
          <p:cNvSpPr>
            <a:spLocks noGrp="1"/>
          </p:cNvSpPr>
          <p:nvPr>
            <p:ph type="sldNum" sz="quarter" idx="10"/>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3150B05E-1F1A-401D-9AEE-F501B640E7FD}" type="slidenum">
              <a:rPr lang="en-US" altLang="en-US" sz="1200" smtClean="0">
                <a:solidFill>
                  <a:srgbClr val="7F7F7F"/>
                </a:solidFill>
                <a:cs typeface="ヒラギノ角ゴ Pro W3"/>
              </a:rPr>
              <a:pPr>
                <a:spcBef>
                  <a:spcPct val="0"/>
                </a:spcBef>
                <a:buClrTx/>
                <a:buFontTx/>
                <a:buNone/>
              </a:pPr>
              <a:t>7</a:t>
            </a:fld>
            <a:endParaRPr lang="en-US" altLang="en-US" sz="1200">
              <a:solidFill>
                <a:srgbClr val="7F7F7F"/>
              </a:solidFill>
              <a:cs typeface="ヒラギノ角ゴ Pro W3"/>
            </a:endParaRPr>
          </a:p>
        </p:txBody>
      </p:sp>
      <p:sp>
        <p:nvSpPr>
          <p:cNvPr id="11" name="Title 14">
            <a:extLst>
              <a:ext uri="{FF2B5EF4-FFF2-40B4-BE49-F238E27FC236}">
                <a16:creationId xmlns:a16="http://schemas.microsoft.com/office/drawing/2014/main" id="{D0B474AD-9EC4-445A-98BE-DFF4F281C926}"/>
              </a:ext>
            </a:extLst>
          </p:cNvPr>
          <p:cNvSpPr txBox="1">
            <a:spLocks/>
          </p:cNvSpPr>
          <p:nvPr>
            <p:custDataLst>
              <p:tags r:id="rId2"/>
            </p:custDataLst>
          </p:nvPr>
        </p:nvSpPr>
        <p:spPr bwMode="auto">
          <a:xfrm>
            <a:off x="0" y="290557"/>
            <a:ext cx="9144000" cy="102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fontScale="82500" lnSpcReduction="20000"/>
          </a:bodyPr>
          <a:lstStyle>
            <a:lvl1pPr algn="l" defTabSz="457200" rtl="0" eaLnBrk="0" fontAlgn="base" hangingPunct="0">
              <a:spcBef>
                <a:spcPct val="0"/>
              </a:spcBef>
              <a:spcAft>
                <a:spcPct val="0"/>
              </a:spcAft>
              <a:defRPr lang="en-US" sz="3600" b="0" i="0" kern="1200">
                <a:solidFill>
                  <a:srgbClr val="BA2E34"/>
                </a:solidFill>
                <a:latin typeface="Century Gothic" pitchFamily="34" charset="0"/>
                <a:ea typeface="ヒラギノ角ゴ Pro W3" pitchFamily="126" charset="-128"/>
                <a:cs typeface="Century Gothic" pitchFamily="34" charset="0"/>
              </a:defRPr>
            </a:lvl1pPr>
            <a:lvl2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2pPr>
            <a:lvl3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3pPr>
            <a:lvl4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4pPr>
            <a:lvl5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5pPr>
            <a:lvl6pPr marL="4572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6pPr>
            <a:lvl7pPr marL="9144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7pPr>
            <a:lvl8pPr marL="13716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8pPr>
            <a:lvl9pPr marL="18288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9pPr>
          </a:lstStyle>
          <a:p>
            <a:pPr algn="ctr"/>
            <a:r>
              <a:rPr lang="fr-FR" sz="3100" b="1" dirty="0">
                <a:solidFill>
                  <a:schemeClr val="accent1"/>
                </a:solidFill>
              </a:rPr>
              <a:t>Utilisation du SISA aux fins du Rapport communautaire en matière d’itinérance (RCMI)</a:t>
            </a:r>
          </a:p>
          <a:p>
            <a:pPr algn="ctr"/>
            <a:r>
              <a:rPr lang="en-CA" sz="2400" dirty="0">
                <a:solidFill>
                  <a:srgbClr val="D55816"/>
                </a:solidFill>
                <a:latin typeface="Century Gothic" panose="020B0502020202020204" pitchFamily="34" charset="0"/>
              </a:rPr>
              <a:t>Le Rapport SISA RCMI</a:t>
            </a:r>
            <a:endParaRPr lang="en-CA" sz="2400" b="1" dirty="0">
              <a:solidFill>
                <a:schemeClr val="accent1"/>
              </a:solidFill>
            </a:endParaRPr>
          </a:p>
        </p:txBody>
      </p:sp>
      <p:sp>
        <p:nvSpPr>
          <p:cNvPr id="13" name="TextBox 12">
            <a:extLst>
              <a:ext uri="{FF2B5EF4-FFF2-40B4-BE49-F238E27FC236}">
                <a16:creationId xmlns:a16="http://schemas.microsoft.com/office/drawing/2014/main" id="{FA41DC47-D253-46E6-9758-9E72B8038600}"/>
              </a:ext>
            </a:extLst>
          </p:cNvPr>
          <p:cNvSpPr txBox="1"/>
          <p:nvPr>
            <p:custDataLst>
              <p:tags r:id="rId3"/>
            </p:custDataLst>
          </p:nvPr>
        </p:nvSpPr>
        <p:spPr>
          <a:xfrm>
            <a:off x="222504" y="1406125"/>
            <a:ext cx="8698992" cy="3848361"/>
          </a:xfrm>
          <a:prstGeom prst="rect">
            <a:avLst/>
          </a:prstGeom>
          <a:noFill/>
        </p:spPr>
        <p:txBody>
          <a:bodyPr wrap="square">
            <a:spAutoFit/>
          </a:bodyPr>
          <a:lstStyle/>
          <a:p>
            <a:pPr marL="0" marR="0">
              <a:lnSpc>
                <a:spcPct val="107000"/>
              </a:lnSpc>
              <a:spcBef>
                <a:spcPts val="0"/>
              </a:spcBef>
              <a:spcAft>
                <a:spcPts val="800"/>
              </a:spcAft>
            </a:pPr>
            <a:r>
              <a:rPr lang="en-CA" sz="2400" b="1" dirty="0">
                <a:solidFill>
                  <a:schemeClr val="accent2"/>
                </a:solidFill>
                <a:effectLst/>
                <a:latin typeface="+mj-lt"/>
                <a:ea typeface="Calibri" panose="020F0502020204030204" pitchFamily="34" charset="0"/>
                <a:cs typeface="Calibri" panose="020F0502020204030204" pitchFamily="34" charset="0"/>
              </a:rPr>
              <a:t>Que </a:t>
            </a:r>
            <a:r>
              <a:rPr lang="en-CA" sz="2400" b="1" dirty="0" err="1">
                <a:solidFill>
                  <a:schemeClr val="accent2"/>
                </a:solidFill>
                <a:effectLst/>
                <a:latin typeface="+mj-lt"/>
                <a:ea typeface="Calibri" panose="020F0502020204030204" pitchFamily="34" charset="0"/>
                <a:cs typeface="Calibri" panose="020F0502020204030204" pitchFamily="34" charset="0"/>
              </a:rPr>
              <a:t>comprend</a:t>
            </a:r>
            <a:r>
              <a:rPr lang="en-CA" sz="2400" b="1" dirty="0">
                <a:solidFill>
                  <a:schemeClr val="accent2"/>
                </a:solidFill>
                <a:effectLst/>
                <a:latin typeface="+mj-lt"/>
                <a:ea typeface="Calibri" panose="020F0502020204030204" pitchFamily="34" charset="0"/>
                <a:cs typeface="Calibri" panose="020F0502020204030204" pitchFamily="34" charset="0"/>
              </a:rPr>
              <a:t> le Rapport SISA RCMI?</a:t>
            </a:r>
          </a:p>
          <a:p>
            <a:pPr marL="0" marR="0">
              <a:lnSpc>
                <a:spcPct val="107000"/>
              </a:lnSpc>
              <a:spcBef>
                <a:spcPts val="0"/>
              </a:spcBef>
              <a:spcAft>
                <a:spcPts val="800"/>
              </a:spcAft>
            </a:pPr>
            <a:r>
              <a:rPr lang="en-CA" sz="1800" dirty="0">
                <a:effectLst/>
                <a:latin typeface="Calibri" panose="020F0502020204030204" pitchFamily="34" charset="0"/>
                <a:ea typeface="Calibri" panose="020F0502020204030204" pitchFamily="34" charset="0"/>
                <a:cs typeface="Calibri" panose="020F0502020204030204" pitchFamily="34" charset="0"/>
              </a:rPr>
              <a:t>Le Rapport SISA RCMI </a:t>
            </a:r>
            <a:r>
              <a:rPr lang="en-CA" sz="1800" dirty="0" err="1">
                <a:effectLst/>
                <a:latin typeface="Calibri" panose="020F0502020204030204" pitchFamily="34" charset="0"/>
                <a:ea typeface="Calibri" panose="020F0502020204030204" pitchFamily="34" charset="0"/>
                <a:cs typeface="Calibri" panose="020F0502020204030204" pitchFamily="34" charset="0"/>
              </a:rPr>
              <a:t>est</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composé</a:t>
            </a:r>
            <a:r>
              <a:rPr lang="en-CA" sz="1800" dirty="0">
                <a:effectLst/>
                <a:latin typeface="Calibri" panose="020F0502020204030204" pitchFamily="34" charset="0"/>
                <a:ea typeface="Calibri" panose="020F0502020204030204" pitchFamily="34" charset="0"/>
                <a:cs typeface="Calibri" panose="020F0502020204030204" pitchFamily="34" charset="0"/>
              </a:rPr>
              <a:t> de six pages. </a:t>
            </a:r>
            <a:endParaRPr lang="en-CA"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CA" sz="1800" dirty="0">
                <a:effectLst/>
                <a:latin typeface="Calibri" panose="020F0502020204030204" pitchFamily="34" charset="0"/>
                <a:ea typeface="Calibri" panose="020F0502020204030204" pitchFamily="34" charset="0"/>
                <a:cs typeface="Calibri" panose="020F0502020204030204" pitchFamily="34" charset="0"/>
              </a:rPr>
              <a:t>La première page </a:t>
            </a:r>
            <a:r>
              <a:rPr lang="fr-CA" sz="1800" dirty="0">
                <a:effectLst/>
                <a:latin typeface="Calibri" panose="020F0502020204030204" pitchFamily="34" charset="0"/>
                <a:ea typeface="Calibri" panose="020F0502020204030204" pitchFamily="34" charset="0"/>
                <a:cs typeface="Calibri" panose="020F0502020204030204" pitchFamily="34" charset="0"/>
              </a:rPr>
              <a:t>recense</a:t>
            </a:r>
            <a:r>
              <a:rPr lang="en-CA" sz="1800" dirty="0">
                <a:effectLst/>
                <a:latin typeface="Calibri" panose="020F0502020204030204" pitchFamily="34" charset="0"/>
                <a:ea typeface="Calibri" panose="020F0502020204030204" pitchFamily="34" charset="0"/>
                <a:cs typeface="Calibri" panose="020F0502020204030204" pitchFamily="34" charset="0"/>
              </a:rPr>
              <a:t> les </a:t>
            </a:r>
            <a:r>
              <a:rPr lang="en-CA" sz="1800" dirty="0" err="1">
                <a:effectLst/>
                <a:latin typeface="Calibri" panose="020F0502020204030204" pitchFamily="34" charset="0"/>
                <a:ea typeface="Calibri" panose="020F0502020204030204" pitchFamily="34" charset="0"/>
                <a:cs typeface="Calibri" panose="020F0502020204030204" pitchFamily="34" charset="0"/>
              </a:rPr>
              <a:t>données</a:t>
            </a:r>
            <a:r>
              <a:rPr lang="en-CA" sz="1800" dirty="0">
                <a:effectLst/>
                <a:latin typeface="Calibri" panose="020F0502020204030204" pitchFamily="34" charset="0"/>
                <a:ea typeface="Calibri" panose="020F0502020204030204" pitchFamily="34" charset="0"/>
                <a:cs typeface="Calibri" panose="020F0502020204030204" pitchFamily="34" charset="0"/>
              </a:rPr>
              <a:t> de </a:t>
            </a:r>
            <a:r>
              <a:rPr lang="en-CA" sz="1800" dirty="0" err="1">
                <a:effectLst/>
                <a:latin typeface="Calibri" panose="020F0502020204030204" pitchFamily="34" charset="0"/>
                <a:ea typeface="Calibri" panose="020F0502020204030204" pitchFamily="34" charset="0"/>
                <a:cs typeface="Calibri" panose="020F0502020204030204" pitchFamily="34" charset="0"/>
              </a:rPr>
              <a:t>chaque</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résultat</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identifiées</a:t>
            </a:r>
            <a:r>
              <a:rPr lang="en-CA" sz="1800" dirty="0">
                <a:effectLst/>
                <a:latin typeface="Calibri" panose="020F0502020204030204" pitchFamily="34" charset="0"/>
                <a:ea typeface="Calibri" panose="020F0502020204030204" pitchFamily="34" charset="0"/>
                <a:cs typeface="Calibri" panose="020F0502020204030204" pitchFamily="34" charset="0"/>
              </a:rPr>
              <a:t> dans les </a:t>
            </a:r>
            <a:r>
              <a:rPr lang="en-CA" sz="1800" dirty="0">
                <a:effectLst/>
                <a:latin typeface="Calibri" panose="020F0502020204030204" pitchFamily="34" charset="0"/>
                <a:ea typeface="Calibri" panose="020F0502020204030204" pitchFamily="34" charset="0"/>
                <a:cs typeface="Calibri" panose="020F0502020204030204" pitchFamily="34" charset="0"/>
                <a:hlinkClick r:id="rId6"/>
              </a:rPr>
              <a:t>Directives de </a:t>
            </a:r>
            <a:r>
              <a:rPr lang="en-CA" sz="1800" dirty="0" err="1">
                <a:effectLst/>
                <a:latin typeface="Calibri" panose="020F0502020204030204" pitchFamily="34" charset="0"/>
                <a:ea typeface="Calibri" panose="020F0502020204030204" pitchFamily="34" charset="0"/>
                <a:cs typeface="Calibri" panose="020F0502020204030204" pitchFamily="34" charset="0"/>
                <a:hlinkClick r:id="rId6"/>
              </a:rPr>
              <a:t>Vers</a:t>
            </a:r>
            <a:r>
              <a:rPr lang="en-CA" sz="1800" dirty="0">
                <a:effectLst/>
                <a:latin typeface="Calibri" panose="020F0502020204030204" pitchFamily="34" charset="0"/>
                <a:ea typeface="Calibri" panose="020F0502020204030204" pitchFamily="34" charset="0"/>
                <a:cs typeface="Calibri" panose="020F0502020204030204" pitchFamily="34" charset="0"/>
                <a:hlinkClick r:id="rId6"/>
              </a:rPr>
              <a:t> un chez-soi</a:t>
            </a:r>
            <a:r>
              <a:rPr lang="en-CA" sz="1800" dirty="0">
                <a:effectLst/>
                <a:latin typeface="Calibri" panose="020F0502020204030204" pitchFamily="34" charset="0"/>
                <a:ea typeface="Calibri" panose="020F0502020204030204" pitchFamily="34" charset="0"/>
                <a:cs typeface="Calibri" panose="020F0502020204030204" pitchFamily="34" charset="0"/>
              </a:rPr>
              <a:t> :</a:t>
            </a:r>
          </a:p>
          <a:p>
            <a:pPr marL="800100" lvl="1" indent="-342900">
              <a:lnSpc>
                <a:spcPct val="107000"/>
              </a:lnSpc>
              <a:spcBef>
                <a:spcPts val="0"/>
              </a:spcBef>
              <a:spcAft>
                <a:spcPts val="0"/>
              </a:spcAft>
              <a:buFont typeface="Calibri" panose="020F0502020204030204" pitchFamily="34" charset="0"/>
              <a:buChar char="•"/>
            </a:pPr>
            <a:r>
              <a:rPr lang="fr-CA" dirty="0">
                <a:effectLst/>
                <a:latin typeface="Calibri" panose="020F0502020204030204" pitchFamily="34" charset="0"/>
                <a:ea typeface="Calibri" panose="020F0502020204030204" pitchFamily="34" charset="0"/>
                <a:cs typeface="Calibri" panose="020F0502020204030204" pitchFamily="34" charset="0"/>
              </a:rPr>
              <a:t>L’itinéranc</a:t>
            </a:r>
            <a:r>
              <a:rPr lang="fr-CA" dirty="0">
                <a:ea typeface="Calibri" panose="020F0502020204030204" pitchFamily="34" charset="0"/>
                <a:cs typeface="Calibri" panose="020F0502020204030204" pitchFamily="34" charset="0"/>
              </a:rPr>
              <a:t>e d’une manière générale</a:t>
            </a:r>
            <a:r>
              <a:rPr lang="fr-CA" dirty="0">
                <a:effectLst/>
                <a:latin typeface="Calibri" panose="020F0502020204030204" pitchFamily="34" charset="0"/>
                <a:ea typeface="Calibri" panose="020F0502020204030204" pitchFamily="34" charset="0"/>
                <a:cs typeface="Calibri" panose="020F0502020204030204" pitchFamily="34" charset="0"/>
              </a:rPr>
              <a:t>; </a:t>
            </a:r>
            <a:endParaRPr lang="fr-CA"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nSpc>
                <a:spcPct val="107000"/>
              </a:lnSpc>
              <a:spcBef>
                <a:spcPts val="0"/>
              </a:spcBef>
              <a:spcAft>
                <a:spcPts val="0"/>
              </a:spcAft>
              <a:buFont typeface="Calibri" panose="020F0502020204030204" pitchFamily="34" charset="0"/>
              <a:buChar char="•"/>
            </a:pPr>
            <a:r>
              <a:rPr lang="fr-CA" dirty="0">
                <a:effectLst/>
                <a:latin typeface="Calibri" panose="020F0502020204030204" pitchFamily="34" charset="0"/>
                <a:ea typeface="Calibri" panose="020F0502020204030204" pitchFamily="34" charset="0"/>
                <a:cs typeface="Calibri" panose="020F0502020204030204" pitchFamily="34" charset="0"/>
              </a:rPr>
              <a:t>L’afflux de personnes </a:t>
            </a:r>
            <a:r>
              <a:rPr lang="fr-CA" dirty="0">
                <a:ea typeface="Calibri" panose="020F0502020204030204" pitchFamily="34" charset="0"/>
                <a:cs typeface="Calibri" panose="020F0502020204030204" pitchFamily="34" charset="0"/>
              </a:rPr>
              <a:t>en situation d’itinérance</a:t>
            </a:r>
            <a:r>
              <a:rPr lang="fr-CA" dirty="0">
                <a:effectLst/>
                <a:latin typeface="Calibri" panose="020F0502020204030204" pitchFamily="34" charset="0"/>
                <a:ea typeface="Calibri" panose="020F0502020204030204" pitchFamily="34" charset="0"/>
                <a:cs typeface="Calibri" panose="020F0502020204030204" pitchFamily="34" charset="0"/>
              </a:rPr>
              <a:t>; </a:t>
            </a:r>
            <a:endParaRPr lang="fr-CA"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nSpc>
                <a:spcPct val="107000"/>
              </a:lnSpc>
              <a:spcBef>
                <a:spcPts val="0"/>
              </a:spcBef>
              <a:spcAft>
                <a:spcPts val="0"/>
              </a:spcAft>
              <a:buFont typeface="Calibri" panose="020F0502020204030204" pitchFamily="34" charset="0"/>
              <a:buChar char="•"/>
            </a:pPr>
            <a:r>
              <a:rPr lang="fr-CA" dirty="0">
                <a:effectLst/>
                <a:latin typeface="Calibri" panose="020F0502020204030204" pitchFamily="34" charset="0"/>
                <a:ea typeface="Calibri" panose="020F0502020204030204" pitchFamily="34" charset="0"/>
                <a:cs typeface="Calibri" panose="020F0502020204030204" pitchFamily="34" charset="0"/>
              </a:rPr>
              <a:t>Les retours à l’itinérance (à partir de logements ou de logements traditionnels); </a:t>
            </a:r>
            <a:endParaRPr lang="fr-CA"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nSpc>
                <a:spcPct val="107000"/>
              </a:lnSpc>
              <a:spcBef>
                <a:spcPts val="0"/>
              </a:spcBef>
              <a:spcAft>
                <a:spcPts val="0"/>
              </a:spcAft>
              <a:buFont typeface="Calibri" panose="020F0502020204030204" pitchFamily="34" charset="0"/>
              <a:buChar char="•"/>
            </a:pPr>
            <a:r>
              <a:rPr lang="fr-CA" dirty="0">
                <a:effectLst/>
                <a:latin typeface="Calibri" panose="020F0502020204030204" pitchFamily="34" charset="0"/>
                <a:ea typeface="Calibri" panose="020F0502020204030204" pitchFamily="34" charset="0"/>
                <a:cs typeface="Calibri" panose="020F0502020204030204" pitchFamily="34" charset="0"/>
              </a:rPr>
              <a:t>L’Itinérance chez les Autochtones; et </a:t>
            </a:r>
            <a:endParaRPr lang="fr-CA"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nSpc>
                <a:spcPct val="107000"/>
              </a:lnSpc>
              <a:spcBef>
                <a:spcPts val="0"/>
              </a:spcBef>
              <a:spcAft>
                <a:spcPts val="800"/>
              </a:spcAft>
              <a:buFont typeface="Calibri" panose="020F0502020204030204" pitchFamily="34" charset="0"/>
              <a:buChar char="•"/>
            </a:pPr>
            <a:r>
              <a:rPr lang="fr-CA" dirty="0">
                <a:effectLst/>
                <a:latin typeface="Calibri" panose="020F0502020204030204" pitchFamily="34" charset="0"/>
                <a:ea typeface="Calibri" panose="020F0502020204030204" pitchFamily="34" charset="0"/>
                <a:cs typeface="Calibri" panose="020F0502020204030204" pitchFamily="34" charset="0"/>
              </a:rPr>
              <a:t>L’itinérance chronique. </a:t>
            </a:r>
            <a:endParaRPr lang="en-CA"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CA" sz="1800" dirty="0">
                <a:effectLst/>
                <a:latin typeface="Calibri" panose="020F0502020204030204" pitchFamily="34" charset="0"/>
                <a:ea typeface="Calibri" panose="020F0502020204030204" pitchFamily="34" charset="0"/>
                <a:cs typeface="Arial" panose="020B0604020202020204" pitchFamily="34" charset="0"/>
              </a:rPr>
              <a:t>Les </a:t>
            </a:r>
            <a:r>
              <a:rPr lang="en-CA" sz="1800" dirty="0" err="1">
                <a:effectLst/>
                <a:latin typeface="Calibri" panose="020F0502020204030204" pitchFamily="34" charset="0"/>
                <a:ea typeface="Calibri" panose="020F0502020204030204" pitchFamily="34" charset="0"/>
                <a:cs typeface="Arial" panose="020B0604020202020204" pitchFamily="34" charset="0"/>
              </a:rPr>
              <a:t>prochaines</a:t>
            </a:r>
            <a:r>
              <a:rPr lang="en-CA" sz="1800" dirty="0">
                <a:effectLst/>
                <a:latin typeface="Calibri" panose="020F0502020204030204" pitchFamily="34" charset="0"/>
                <a:ea typeface="Calibri" panose="020F0502020204030204" pitchFamily="34" charset="0"/>
                <a:cs typeface="Arial" panose="020B0604020202020204" pitchFamily="34" charset="0"/>
              </a:rPr>
              <a:t> pages </a:t>
            </a:r>
            <a:r>
              <a:rPr lang="en-CA" sz="1800" dirty="0" err="1">
                <a:effectLst/>
                <a:latin typeface="Calibri" panose="020F0502020204030204" pitchFamily="34" charset="0"/>
                <a:ea typeface="Calibri" panose="020F0502020204030204" pitchFamily="34" charset="0"/>
                <a:cs typeface="Arial" panose="020B0604020202020204" pitchFamily="34" charset="0"/>
              </a:rPr>
              <a:t>dressent</a:t>
            </a:r>
            <a:r>
              <a:rPr lang="en-CA" sz="1800" dirty="0">
                <a:effectLst/>
                <a:latin typeface="Calibri" panose="020F0502020204030204" pitchFamily="34" charset="0"/>
                <a:ea typeface="Calibri" panose="020F0502020204030204" pitchFamily="34" charset="0"/>
                <a:cs typeface="Arial" panose="020B0604020202020204" pitchFamily="34" charset="0"/>
              </a:rPr>
              <a:t> un portrait </a:t>
            </a:r>
            <a:r>
              <a:rPr lang="en-CA" sz="1800" dirty="0" err="1">
                <a:effectLst/>
                <a:latin typeface="Calibri" panose="020F0502020204030204" pitchFamily="34" charset="0"/>
                <a:ea typeface="Calibri" panose="020F0502020204030204" pitchFamily="34" charset="0"/>
                <a:cs typeface="Arial" panose="020B0604020202020204" pitchFamily="34" charset="0"/>
              </a:rPr>
              <a:t>démographique</a:t>
            </a:r>
            <a:r>
              <a:rPr lang="en-CA" sz="1800" dirty="0">
                <a:effectLst/>
                <a:latin typeface="Calibri" panose="020F0502020204030204" pitchFamily="34" charset="0"/>
                <a:ea typeface="Calibri" panose="020F0502020204030204" pitchFamily="34" charset="0"/>
                <a:cs typeface="Arial" panose="020B0604020202020204" pitchFamily="34" charset="0"/>
              </a:rPr>
              <a:t> de </a:t>
            </a:r>
            <a:r>
              <a:rPr lang="en-CA" sz="1800" dirty="0" err="1">
                <a:effectLst/>
                <a:latin typeface="Calibri" panose="020F0502020204030204" pitchFamily="34" charset="0"/>
                <a:ea typeface="Calibri" panose="020F0502020204030204" pitchFamily="34" charset="0"/>
                <a:cs typeface="Arial" panose="020B0604020202020204" pitchFamily="34" charset="0"/>
              </a:rPr>
              <a:t>chaque</a:t>
            </a:r>
            <a:r>
              <a:rPr lang="en-CA" sz="1800" dirty="0">
                <a:effectLst/>
                <a:latin typeface="Calibri" panose="020F0502020204030204" pitchFamily="34" charset="0"/>
                <a:ea typeface="Calibri" panose="020F0502020204030204" pitchFamily="34" charset="0"/>
                <a:cs typeface="Arial" panose="020B0604020202020204" pitchFamily="34" charset="0"/>
              </a:rPr>
              <a:t> </a:t>
            </a:r>
            <a:r>
              <a:rPr lang="en-CA" sz="1800" dirty="0" err="1">
                <a:effectLst/>
                <a:latin typeface="Calibri" panose="020F0502020204030204" pitchFamily="34" charset="0"/>
                <a:ea typeface="Calibri" panose="020F0502020204030204" pitchFamily="34" charset="0"/>
                <a:cs typeface="Arial" panose="020B0604020202020204" pitchFamily="34" charset="0"/>
              </a:rPr>
              <a:t>résultat</a:t>
            </a:r>
            <a:r>
              <a:rPr lang="en-CA" sz="1800" dirty="0">
                <a:effectLst/>
                <a:latin typeface="Calibri" panose="020F0502020204030204" pitchFamily="34" charset="0"/>
                <a:ea typeface="Calibri" panose="020F0502020204030204" pitchFamily="34" charset="0"/>
                <a:cs typeface="Arial" panose="020B0604020202020204" pitchFamily="34" charset="0"/>
              </a:rPr>
              <a:t> </a:t>
            </a:r>
            <a:r>
              <a:rPr lang="en-CA" sz="1800" dirty="0" err="1">
                <a:effectLst/>
                <a:latin typeface="Calibri" panose="020F0502020204030204" pitchFamily="34" charset="0"/>
                <a:ea typeface="Calibri" panose="020F0502020204030204" pitchFamily="34" charset="0"/>
                <a:cs typeface="Arial" panose="020B0604020202020204" pitchFamily="34" charset="0"/>
              </a:rPr>
              <a:t>selon</a:t>
            </a:r>
            <a:r>
              <a:rPr lang="en-CA" sz="1800" dirty="0">
                <a:effectLst/>
                <a:latin typeface="Calibri" panose="020F0502020204030204" pitchFamily="34" charset="0"/>
                <a:ea typeface="Calibri" panose="020F0502020204030204" pitchFamily="34" charset="0"/>
                <a:cs typeface="Arial" panose="020B0604020202020204" pitchFamily="34" charset="0"/>
              </a:rPr>
              <a:t> </a:t>
            </a:r>
            <a:r>
              <a:rPr lang="en-CA" sz="1800" dirty="0" err="1">
                <a:effectLst/>
                <a:latin typeface="Calibri" panose="020F0502020204030204" pitchFamily="34" charset="0"/>
                <a:ea typeface="Calibri" panose="020F0502020204030204" pitchFamily="34" charset="0"/>
                <a:cs typeface="Arial" panose="020B0604020202020204" pitchFamily="34" charset="0"/>
              </a:rPr>
              <a:t>l’âge</a:t>
            </a:r>
            <a:r>
              <a:rPr lang="en-CA" sz="1800" dirty="0">
                <a:effectLst/>
                <a:latin typeface="Calibri" panose="020F0502020204030204" pitchFamily="34" charset="0"/>
                <a:ea typeface="Calibri" panose="020F0502020204030204" pitchFamily="34" charset="0"/>
                <a:cs typeface="Arial" panose="020B0604020202020204" pitchFamily="34" charset="0"/>
              </a:rPr>
              <a:t>, </a:t>
            </a:r>
            <a:r>
              <a:rPr lang="en-CA" sz="1800" dirty="0" err="1">
                <a:effectLst/>
                <a:latin typeface="Calibri" panose="020F0502020204030204" pitchFamily="34" charset="0"/>
                <a:ea typeface="Calibri" panose="020F0502020204030204" pitchFamily="34" charset="0"/>
                <a:cs typeface="Arial" panose="020B0604020202020204" pitchFamily="34" charset="0"/>
              </a:rPr>
              <a:t>l’identité</a:t>
            </a:r>
            <a:r>
              <a:rPr lang="en-CA" sz="1800" dirty="0">
                <a:effectLst/>
                <a:latin typeface="Calibri" panose="020F0502020204030204" pitchFamily="34" charset="0"/>
                <a:ea typeface="Calibri" panose="020F0502020204030204" pitchFamily="34" charset="0"/>
                <a:cs typeface="Arial" panose="020B0604020202020204" pitchFamily="34" charset="0"/>
              </a:rPr>
              <a:t> de genre, la situation </a:t>
            </a:r>
            <a:r>
              <a:rPr lang="en-CA" sz="1800" dirty="0" err="1">
                <a:effectLst/>
                <a:latin typeface="Calibri" panose="020F0502020204030204" pitchFamily="34" charset="0"/>
                <a:ea typeface="Calibri" panose="020F0502020204030204" pitchFamily="34" charset="0"/>
                <a:cs typeface="Arial" panose="020B0604020202020204" pitchFamily="34" charset="0"/>
              </a:rPr>
              <a:t>familiale</a:t>
            </a:r>
            <a:r>
              <a:rPr lang="en-CA" sz="1800" dirty="0">
                <a:effectLst/>
                <a:latin typeface="Calibri" panose="020F0502020204030204" pitchFamily="34" charset="0"/>
                <a:ea typeface="Calibri" panose="020F0502020204030204" pitchFamily="34" charset="0"/>
                <a:cs typeface="Arial" panose="020B0604020202020204" pitchFamily="34" charset="0"/>
              </a:rPr>
              <a:t> et le </a:t>
            </a:r>
            <a:r>
              <a:rPr lang="en-CA" sz="1800" dirty="0" err="1">
                <a:effectLst/>
                <a:latin typeface="Calibri" panose="020F0502020204030204" pitchFamily="34" charset="0"/>
                <a:ea typeface="Calibri" panose="020F0502020204030204" pitchFamily="34" charset="0"/>
                <a:cs typeface="Arial" panose="020B0604020202020204" pitchFamily="34" charset="0"/>
              </a:rPr>
              <a:t>statut</a:t>
            </a:r>
            <a:r>
              <a:rPr lang="en-CA" sz="1800" dirty="0">
                <a:effectLst/>
                <a:latin typeface="Calibri" panose="020F0502020204030204" pitchFamily="34" charset="0"/>
                <a:ea typeface="Calibri" panose="020F0502020204030204" pitchFamily="34" charset="0"/>
                <a:cs typeface="Arial" panose="020B0604020202020204" pitchFamily="34" charset="0"/>
              </a:rPr>
              <a:t> </a:t>
            </a:r>
            <a:r>
              <a:rPr lang="en-CA" sz="1800" dirty="0" err="1">
                <a:effectLst/>
                <a:latin typeface="Calibri" panose="020F0502020204030204" pitchFamily="34" charset="0"/>
                <a:ea typeface="Calibri" panose="020F0502020204030204" pitchFamily="34" charset="0"/>
                <a:cs typeface="Arial" panose="020B0604020202020204" pitchFamily="34" charset="0"/>
              </a:rPr>
              <a:t>d’ancien</a:t>
            </a:r>
            <a:r>
              <a:rPr lang="en-CA" sz="1800" dirty="0">
                <a:effectLst/>
                <a:latin typeface="Calibri" panose="020F0502020204030204" pitchFamily="34" charset="0"/>
                <a:ea typeface="Calibri" panose="020F0502020204030204" pitchFamily="34" charset="0"/>
                <a:cs typeface="Arial" panose="020B0604020202020204" pitchFamily="34" charset="0"/>
              </a:rPr>
              <a:t> </a:t>
            </a:r>
            <a:r>
              <a:rPr lang="en-CA" sz="1800" dirty="0" err="1">
                <a:effectLst/>
                <a:latin typeface="Calibri" panose="020F0502020204030204" pitchFamily="34" charset="0"/>
                <a:ea typeface="Calibri" panose="020F0502020204030204" pitchFamily="34" charset="0"/>
                <a:cs typeface="Arial" panose="020B0604020202020204" pitchFamily="34" charset="0"/>
              </a:rPr>
              <a:t>combattant</a:t>
            </a:r>
            <a:r>
              <a:rPr lang="en-CA" sz="1800" dirty="0">
                <a:effectLst/>
                <a:latin typeface="Calibri" panose="020F050202020403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2826586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Slide Number Placeholder 3"/>
          <p:cNvSpPr>
            <a:spLocks noGrp="1"/>
          </p:cNvSpPr>
          <p:nvPr>
            <p:ph type="sldNum" sz="quarter" idx="10"/>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3150B05E-1F1A-401D-9AEE-F501B640E7FD}" type="slidenum">
              <a:rPr lang="en-US" altLang="en-US" sz="1200" smtClean="0">
                <a:solidFill>
                  <a:srgbClr val="7F7F7F"/>
                </a:solidFill>
                <a:cs typeface="ヒラギノ角ゴ Pro W3"/>
              </a:rPr>
              <a:pPr>
                <a:spcBef>
                  <a:spcPct val="0"/>
                </a:spcBef>
                <a:buClrTx/>
                <a:buFontTx/>
                <a:buNone/>
              </a:pPr>
              <a:t>8</a:t>
            </a:fld>
            <a:endParaRPr lang="en-US" altLang="en-US" sz="1200">
              <a:solidFill>
                <a:srgbClr val="7F7F7F"/>
              </a:solidFill>
              <a:cs typeface="ヒラギノ角ゴ Pro W3"/>
            </a:endParaRPr>
          </a:p>
        </p:txBody>
      </p:sp>
      <p:sp>
        <p:nvSpPr>
          <p:cNvPr id="13" name="TextBox 12">
            <a:extLst>
              <a:ext uri="{FF2B5EF4-FFF2-40B4-BE49-F238E27FC236}">
                <a16:creationId xmlns:a16="http://schemas.microsoft.com/office/drawing/2014/main" id="{FA41DC47-D253-46E6-9758-9E72B8038600}"/>
              </a:ext>
            </a:extLst>
          </p:cNvPr>
          <p:cNvSpPr txBox="1"/>
          <p:nvPr>
            <p:custDataLst>
              <p:tags r:id="rId2"/>
            </p:custDataLst>
          </p:nvPr>
        </p:nvSpPr>
        <p:spPr>
          <a:xfrm>
            <a:off x="222504" y="1406125"/>
            <a:ext cx="8698992" cy="4349909"/>
          </a:xfrm>
          <a:prstGeom prst="rect">
            <a:avLst/>
          </a:prstGeom>
          <a:noFill/>
        </p:spPr>
        <p:txBody>
          <a:bodyPr wrap="square">
            <a:spAutoFit/>
          </a:bodyPr>
          <a:lstStyle/>
          <a:p>
            <a:pPr marL="0" marR="0">
              <a:lnSpc>
                <a:spcPct val="107000"/>
              </a:lnSpc>
              <a:spcBef>
                <a:spcPts val="0"/>
              </a:spcBef>
              <a:spcAft>
                <a:spcPts val="800"/>
              </a:spcAft>
            </a:pPr>
            <a:r>
              <a:rPr lang="en-CA" sz="2400" b="1" dirty="0" err="1">
                <a:solidFill>
                  <a:schemeClr val="accent2"/>
                </a:solidFill>
                <a:latin typeface="+mj-lt"/>
                <a:ea typeface="Calibri" panose="020F0502020204030204" pitchFamily="34" charset="0"/>
                <a:cs typeface="Calibri" panose="020F0502020204030204" pitchFamily="34" charset="0"/>
              </a:rPr>
              <a:t>Quels</a:t>
            </a:r>
            <a:r>
              <a:rPr lang="en-CA" sz="2400" b="1" dirty="0">
                <a:solidFill>
                  <a:schemeClr val="accent2"/>
                </a:solidFill>
                <a:latin typeface="+mj-lt"/>
                <a:ea typeface="Calibri" panose="020F0502020204030204" pitchFamily="34" charset="0"/>
                <a:cs typeface="Calibri" panose="020F0502020204030204" pitchFamily="34" charset="0"/>
              </a:rPr>
              <a:t> </a:t>
            </a:r>
            <a:r>
              <a:rPr lang="en-CA" sz="2400" b="1" dirty="0" err="1">
                <a:solidFill>
                  <a:schemeClr val="accent2"/>
                </a:solidFill>
                <a:latin typeface="+mj-lt"/>
                <a:ea typeface="Calibri" panose="020F0502020204030204" pitchFamily="34" charset="0"/>
                <a:cs typeface="Calibri" panose="020F0502020204030204" pitchFamily="34" charset="0"/>
              </a:rPr>
              <a:t>sont</a:t>
            </a:r>
            <a:r>
              <a:rPr lang="en-CA" sz="2400" b="1" dirty="0">
                <a:solidFill>
                  <a:schemeClr val="accent2"/>
                </a:solidFill>
                <a:latin typeface="+mj-lt"/>
                <a:ea typeface="Calibri" panose="020F0502020204030204" pitchFamily="34" charset="0"/>
                <a:cs typeface="Calibri" panose="020F0502020204030204" pitchFamily="34" charset="0"/>
              </a:rPr>
              <a:t> les fruits du Rapport SISA RCMI?</a:t>
            </a:r>
          </a:p>
          <a:p>
            <a:pPr marL="0" marR="0">
              <a:lnSpc>
                <a:spcPct val="107000"/>
              </a:lnSpc>
              <a:spcBef>
                <a:spcPts val="0"/>
              </a:spcBef>
              <a:spcAft>
                <a:spcPts val="800"/>
              </a:spcAft>
            </a:pPr>
            <a:r>
              <a:rPr lang="en-CA" dirty="0">
                <a:ea typeface="Calibri" panose="020F0502020204030204" pitchFamily="34" charset="0"/>
                <a:cs typeface="Calibri" panose="020F0502020204030204" pitchFamily="34" charset="0"/>
              </a:rPr>
              <a:t>Le Rapport </a:t>
            </a:r>
            <a:r>
              <a:rPr lang="en-CA" dirty="0" err="1">
                <a:ea typeface="Calibri" panose="020F0502020204030204" pitchFamily="34" charset="0"/>
                <a:cs typeface="Calibri" panose="020F0502020204030204" pitchFamily="34" charset="0"/>
              </a:rPr>
              <a:t>démontre</a:t>
            </a:r>
            <a:r>
              <a:rPr lang="en-CA" dirty="0">
                <a:ea typeface="Calibri" panose="020F0502020204030204" pitchFamily="34" charset="0"/>
                <a:cs typeface="Calibri" panose="020F0502020204030204" pitchFamily="34" charset="0"/>
              </a:rPr>
              <a:t> les </a:t>
            </a:r>
            <a:r>
              <a:rPr lang="en-CA" dirty="0" err="1">
                <a:ea typeface="Calibri" panose="020F0502020204030204" pitchFamily="34" charset="0"/>
                <a:cs typeface="Calibri" panose="020F0502020204030204" pitchFamily="34" charset="0"/>
              </a:rPr>
              <a:t>fonctionnalités</a:t>
            </a:r>
            <a:r>
              <a:rPr lang="en-CA" dirty="0">
                <a:ea typeface="Calibri" panose="020F0502020204030204" pitchFamily="34" charset="0"/>
                <a:cs typeface="Calibri" panose="020F0502020204030204" pitchFamily="34" charset="0"/>
              </a:rPr>
              <a:t> et </a:t>
            </a:r>
            <a:r>
              <a:rPr lang="en-CA" dirty="0" err="1">
                <a:ea typeface="Calibri" panose="020F0502020204030204" pitchFamily="34" charset="0"/>
                <a:cs typeface="Calibri" panose="020F0502020204030204" pitchFamily="34" charset="0"/>
              </a:rPr>
              <a:t>caractéristiques</a:t>
            </a:r>
            <a:r>
              <a:rPr lang="en-CA" dirty="0">
                <a:ea typeface="Calibri" panose="020F0502020204030204" pitchFamily="34" charset="0"/>
                <a:cs typeface="Calibri" panose="020F0502020204030204" pitchFamily="34" charset="0"/>
              </a:rPr>
              <a:t> </a:t>
            </a:r>
            <a:r>
              <a:rPr lang="en-CA" dirty="0" err="1">
                <a:ea typeface="Calibri" panose="020F0502020204030204" pitchFamily="34" charset="0"/>
                <a:cs typeface="Calibri" panose="020F0502020204030204" pitchFamily="34" charset="0"/>
              </a:rPr>
              <a:t>suivantes</a:t>
            </a:r>
            <a:r>
              <a:rPr lang="en-CA" dirty="0">
                <a:ea typeface="Calibri" panose="020F0502020204030204" pitchFamily="34" charset="0"/>
                <a:cs typeface="Calibri" panose="020F0502020204030204" pitchFamily="34" charset="0"/>
              </a:rPr>
              <a:t> :</a:t>
            </a:r>
          </a:p>
          <a:p>
            <a:pPr marL="742950" lvl="1" indent="-285750">
              <a:lnSpc>
                <a:spcPct val="107000"/>
              </a:lnSpc>
              <a:spcBef>
                <a:spcPts val="0"/>
              </a:spcBef>
              <a:spcAft>
                <a:spcPts val="800"/>
              </a:spcAft>
              <a:buFont typeface="Arial" panose="020B0604020202020204" pitchFamily="34" charset="0"/>
              <a:buChar char="•"/>
            </a:pPr>
            <a:r>
              <a:rPr lang="en-CA" b="1" dirty="0" err="1">
                <a:effectLst/>
                <a:latin typeface="Calibri" panose="020F0502020204030204" pitchFamily="34" charset="0"/>
                <a:ea typeface="Calibri" panose="020F0502020204030204" pitchFamily="34" charset="0"/>
                <a:cs typeface="Calibri" panose="020F0502020204030204" pitchFamily="34" charset="0"/>
              </a:rPr>
              <a:t>Statut</a:t>
            </a:r>
            <a:r>
              <a:rPr lang="en-CA" b="1" dirty="0">
                <a:effectLst/>
                <a:latin typeface="Calibri" panose="020F0502020204030204" pitchFamily="34" charset="0"/>
                <a:ea typeface="Calibri" panose="020F0502020204030204" pitchFamily="34" charset="0"/>
                <a:cs typeface="Calibri" panose="020F0502020204030204" pitchFamily="34" charset="0"/>
              </a:rPr>
              <a:t> de </a:t>
            </a:r>
            <a:r>
              <a:rPr lang="en-CA" b="1" dirty="0" err="1">
                <a:effectLst/>
                <a:latin typeface="Calibri" panose="020F0502020204030204" pitchFamily="34" charset="0"/>
                <a:ea typeface="Calibri" panose="020F0502020204030204" pitchFamily="34" charset="0"/>
                <a:cs typeface="Calibri" panose="020F0502020204030204" pitchFamily="34" charset="0"/>
              </a:rPr>
              <a:t>logement</a:t>
            </a:r>
            <a:r>
              <a:rPr lang="en-CA" b="1" dirty="0">
                <a:effectLst/>
                <a:latin typeface="Calibri" panose="020F0502020204030204" pitchFamily="34" charset="0"/>
                <a:ea typeface="Calibri" panose="020F0502020204030204" pitchFamily="34" charset="0"/>
                <a:cs typeface="Calibri" panose="020F0502020204030204" pitchFamily="34" charset="0"/>
              </a:rPr>
              <a:t> </a:t>
            </a:r>
            <a:r>
              <a:rPr lang="en-CA" dirty="0">
                <a:effectLst/>
                <a:latin typeface="Calibri" panose="020F0502020204030204" pitchFamily="34" charset="0"/>
                <a:ea typeface="Calibri" panose="020F0502020204030204" pitchFamily="34" charset="0"/>
                <a:cs typeface="Calibri" panose="020F0502020204030204" pitchFamily="34" charset="0"/>
              </a:rPr>
              <a:t>et </a:t>
            </a:r>
            <a:r>
              <a:rPr lang="en-CA" dirty="0" err="1">
                <a:effectLst/>
                <a:latin typeface="Calibri" panose="020F0502020204030204" pitchFamily="34" charset="0"/>
                <a:ea typeface="Calibri" panose="020F0502020204030204" pitchFamily="34" charset="0"/>
                <a:cs typeface="Calibri" panose="020F0502020204030204" pitchFamily="34" charset="0"/>
              </a:rPr>
              <a:t>l’</a:t>
            </a:r>
            <a:r>
              <a:rPr lang="en-CA" b="1" dirty="0" err="1">
                <a:effectLst/>
                <a:latin typeface="Calibri" panose="020F0502020204030204" pitchFamily="34" charset="0"/>
                <a:ea typeface="Calibri" panose="020F0502020204030204" pitchFamily="34" charset="0"/>
                <a:cs typeface="Calibri" panose="020F0502020204030204" pitchFamily="34" charset="0"/>
              </a:rPr>
              <a:t>État</a:t>
            </a:r>
            <a:r>
              <a:rPr lang="en-CA" b="1" dirty="0">
                <a:effectLst/>
                <a:latin typeface="Calibri" panose="020F0502020204030204" pitchFamily="34" charset="0"/>
                <a:ea typeface="Calibri" panose="020F0502020204030204" pitchFamily="34" charset="0"/>
                <a:cs typeface="Calibri" panose="020F0502020204030204" pitchFamily="34" charset="0"/>
              </a:rPr>
              <a:t> </a:t>
            </a:r>
            <a:r>
              <a:rPr lang="en-CA" b="1" dirty="0">
                <a:ea typeface="Calibri" panose="020F0502020204030204" pitchFamily="34" charset="0"/>
                <a:cs typeface="Calibri" panose="020F0502020204030204" pitchFamily="34" charset="0"/>
              </a:rPr>
              <a:t>du client</a:t>
            </a:r>
            <a:r>
              <a:rPr lang="en-CA" dirty="0">
                <a:effectLst/>
                <a:latin typeface="Calibri" panose="020F0502020204030204" pitchFamily="34" charset="0"/>
                <a:ea typeface="Calibri" panose="020F0502020204030204" pitchFamily="34" charset="0"/>
                <a:cs typeface="Calibri" panose="020F0502020204030204" pitchFamily="34" charset="0"/>
              </a:rPr>
              <a:t> </a:t>
            </a:r>
          </a:p>
          <a:p>
            <a:pPr marL="742950" lvl="1" indent="-285750">
              <a:lnSpc>
                <a:spcPct val="107000"/>
              </a:lnSpc>
              <a:spcBef>
                <a:spcPts val="0"/>
              </a:spcBef>
              <a:spcAft>
                <a:spcPts val="800"/>
              </a:spcAft>
              <a:buFont typeface="Arial" panose="020B0604020202020204" pitchFamily="34" charset="0"/>
              <a:buChar char="•"/>
            </a:pPr>
            <a:r>
              <a:rPr lang="en-CA" sz="1800" b="1" dirty="0" err="1">
                <a:effectLst/>
                <a:latin typeface="Calibri" panose="020F0502020204030204" pitchFamily="34" charset="0"/>
                <a:ea typeface="Calibri" panose="020F0502020204030204" pitchFamily="34" charset="0"/>
                <a:cs typeface="Calibri" panose="020F0502020204030204" pitchFamily="34" charset="0"/>
              </a:rPr>
              <a:t>Paramètres</a:t>
            </a:r>
            <a:r>
              <a:rPr lang="en-CA" sz="1800" b="1" dirty="0">
                <a:effectLst/>
                <a:latin typeface="Calibri" panose="020F0502020204030204" pitchFamily="34" charset="0"/>
                <a:ea typeface="Calibri" panose="020F0502020204030204" pitchFamily="34" charset="0"/>
                <a:cs typeface="Calibri" panose="020F0502020204030204" pitchFamily="34" charset="0"/>
              </a:rPr>
              <a:t> </a:t>
            </a:r>
            <a:r>
              <a:rPr lang="en-CA" sz="1800" b="1" dirty="0" err="1">
                <a:effectLst/>
                <a:latin typeface="Calibri" panose="020F0502020204030204" pitchFamily="34" charset="0"/>
                <a:ea typeface="Calibri" panose="020F0502020204030204" pitchFamily="34" charset="0"/>
                <a:cs typeface="Calibri" panose="020F0502020204030204" pitchFamily="34" charset="0"/>
              </a:rPr>
              <a:t>relatifs</a:t>
            </a:r>
            <a:r>
              <a:rPr lang="en-CA" sz="1800" b="1" dirty="0">
                <a:effectLst/>
                <a:latin typeface="Calibri" panose="020F0502020204030204" pitchFamily="34" charset="0"/>
                <a:ea typeface="Calibri" panose="020F0502020204030204" pitchFamily="34" charset="0"/>
                <a:cs typeface="Calibri" panose="020F0502020204030204" pitchFamily="34" charset="0"/>
              </a:rPr>
              <a:t> à </a:t>
            </a:r>
            <a:r>
              <a:rPr lang="en-CA" b="1" dirty="0">
                <a:ea typeface="Calibri" panose="020F0502020204030204" pitchFamily="34" charset="0"/>
                <a:cs typeface="Calibri" panose="020F0502020204030204" pitchFamily="34" charset="0"/>
              </a:rPr>
              <a:t>la date</a:t>
            </a:r>
            <a:r>
              <a:rPr lang="en-CA" dirty="0">
                <a:ea typeface="Calibri" panose="020F0502020204030204" pitchFamily="34" charset="0"/>
                <a:cs typeface="Calibri" panose="020F0502020204030204" pitchFamily="34" charset="0"/>
              </a:rPr>
              <a:t> : Le Rapport </a:t>
            </a:r>
            <a:r>
              <a:rPr lang="en-CA" dirty="0" err="1">
                <a:ea typeface="Calibri" panose="020F0502020204030204" pitchFamily="34" charset="0"/>
                <a:cs typeface="Calibri" panose="020F0502020204030204" pitchFamily="34" charset="0"/>
              </a:rPr>
              <a:t>peut</a:t>
            </a:r>
            <a:r>
              <a:rPr lang="en-CA" dirty="0">
                <a:ea typeface="Calibri" panose="020F0502020204030204" pitchFamily="34" charset="0"/>
                <a:cs typeface="Calibri" panose="020F0502020204030204" pitchFamily="34" charset="0"/>
              </a:rPr>
              <a:t> </a:t>
            </a:r>
            <a:r>
              <a:rPr lang="en-CA" dirty="0" err="1">
                <a:ea typeface="Calibri" panose="020F0502020204030204" pitchFamily="34" charset="0"/>
                <a:cs typeface="Calibri" panose="020F0502020204030204" pitchFamily="34" charset="0"/>
              </a:rPr>
              <a:t>être</a:t>
            </a:r>
            <a:r>
              <a:rPr lang="en-CA" dirty="0">
                <a:ea typeface="Calibri" panose="020F0502020204030204" pitchFamily="34" charset="0"/>
                <a:cs typeface="Calibri" panose="020F0502020204030204" pitchFamily="34" charset="0"/>
              </a:rPr>
              <a:t> </a:t>
            </a:r>
            <a:r>
              <a:rPr lang="en-CA" dirty="0" err="1">
                <a:ea typeface="Calibri" panose="020F0502020204030204" pitchFamily="34" charset="0"/>
                <a:cs typeface="Calibri" panose="020F0502020204030204" pitchFamily="34" charset="0"/>
              </a:rPr>
              <a:t>mené</a:t>
            </a:r>
            <a:r>
              <a:rPr lang="en-CA" dirty="0">
                <a:ea typeface="Calibri" panose="020F0502020204030204" pitchFamily="34" charset="0"/>
                <a:cs typeface="Calibri" panose="020F0502020204030204" pitchFamily="34" charset="0"/>
              </a:rPr>
              <a:t> entre </a:t>
            </a:r>
            <a:r>
              <a:rPr lang="en-CA" b="1" dirty="0">
                <a:ea typeface="Calibri" panose="020F0502020204030204" pitchFamily="34" charset="0"/>
                <a:cs typeface="Calibri" panose="020F0502020204030204" pitchFamily="34" charset="0"/>
              </a:rPr>
              <a:t>deux dates </a:t>
            </a:r>
            <a:r>
              <a:rPr lang="en-CA" dirty="0">
                <a:ea typeface="Calibri" panose="020F0502020204030204" pitchFamily="34" charset="0"/>
                <a:cs typeface="Calibri" panose="020F0502020204030204" pitchFamily="34" charset="0"/>
              </a:rPr>
              <a:t>(p. ex., pour </a:t>
            </a:r>
            <a:r>
              <a:rPr lang="en-CA" dirty="0" err="1">
                <a:ea typeface="Calibri" panose="020F0502020204030204" pitchFamily="34" charset="0"/>
                <a:cs typeface="Calibri" panose="020F0502020204030204" pitchFamily="34" charset="0"/>
              </a:rPr>
              <a:t>générer</a:t>
            </a:r>
            <a:r>
              <a:rPr lang="en-CA" dirty="0">
                <a:ea typeface="Calibri" panose="020F0502020204030204" pitchFamily="34" charset="0"/>
                <a:cs typeface="Calibri" panose="020F0502020204030204" pitchFamily="34" charset="0"/>
              </a:rPr>
              <a:t> des </a:t>
            </a:r>
            <a:r>
              <a:rPr lang="en-CA" dirty="0" err="1">
                <a:ea typeface="Calibri" panose="020F0502020204030204" pitchFamily="34" charset="0"/>
                <a:cs typeface="Calibri" panose="020F0502020204030204" pitchFamily="34" charset="0"/>
              </a:rPr>
              <a:t>données</a:t>
            </a:r>
            <a:r>
              <a:rPr lang="en-CA" dirty="0">
                <a:ea typeface="Calibri" panose="020F0502020204030204" pitchFamily="34" charset="0"/>
                <a:cs typeface="Calibri" panose="020F0502020204030204" pitchFamily="34" charset="0"/>
              </a:rPr>
              <a:t> pour </a:t>
            </a:r>
            <a:r>
              <a:rPr lang="en-CA" dirty="0" err="1">
                <a:ea typeface="Calibri" panose="020F0502020204030204" pitchFamily="34" charset="0"/>
                <a:cs typeface="Calibri" panose="020F0502020204030204" pitchFamily="34" charset="0"/>
              </a:rPr>
              <a:t>une</a:t>
            </a:r>
            <a:r>
              <a:rPr lang="en-CA" dirty="0">
                <a:ea typeface="Calibri" panose="020F0502020204030204" pitchFamily="34" charset="0"/>
                <a:cs typeface="Calibri" panose="020F0502020204030204" pitchFamily="34" charset="0"/>
              </a:rPr>
              <a:t> </a:t>
            </a:r>
            <a:r>
              <a:rPr lang="en-CA" dirty="0" err="1">
                <a:ea typeface="Calibri" panose="020F0502020204030204" pitchFamily="34" charset="0"/>
                <a:cs typeface="Calibri" panose="020F0502020204030204" pitchFamily="34" charset="0"/>
              </a:rPr>
              <a:t>année</a:t>
            </a:r>
            <a:r>
              <a:rPr lang="en-CA" dirty="0">
                <a:ea typeface="Calibri" panose="020F0502020204030204" pitchFamily="34" charset="0"/>
                <a:cs typeface="Calibri" panose="020F0502020204030204" pitchFamily="34" charset="0"/>
              </a:rPr>
              <a:t>, un </a:t>
            </a:r>
            <a:r>
              <a:rPr lang="en-CA" dirty="0" err="1">
                <a:ea typeface="Calibri" panose="020F0502020204030204" pitchFamily="34" charset="0"/>
                <a:cs typeface="Calibri" panose="020F0502020204030204" pitchFamily="34" charset="0"/>
              </a:rPr>
              <a:t>mois</a:t>
            </a:r>
            <a:r>
              <a:rPr lang="en-CA" dirty="0">
                <a:ea typeface="Calibri" panose="020F0502020204030204" pitchFamily="34" charset="0"/>
                <a:cs typeface="Calibri" panose="020F0502020204030204" pitchFamily="34" charset="0"/>
              </a:rPr>
              <a:t> </a:t>
            </a:r>
            <a:r>
              <a:rPr lang="en-CA" dirty="0" err="1">
                <a:ea typeface="Calibri" panose="020F0502020204030204" pitchFamily="34" charset="0"/>
                <a:cs typeface="Calibri" panose="020F0502020204030204" pitchFamily="34" charset="0"/>
              </a:rPr>
              <a:t>ou</a:t>
            </a:r>
            <a:r>
              <a:rPr lang="en-CA" dirty="0">
                <a:ea typeface="Calibri" panose="020F0502020204030204" pitchFamily="34" charset="0"/>
                <a:cs typeface="Calibri" panose="020F0502020204030204" pitchFamily="34" charset="0"/>
              </a:rPr>
              <a:t> un jour). Aux fins du Rapport SISA RCMI, un </a:t>
            </a:r>
            <a:r>
              <a:rPr lang="en-CA" dirty="0" err="1">
                <a:ea typeface="Calibri" panose="020F0502020204030204" pitchFamily="34" charset="0"/>
                <a:cs typeface="Calibri" panose="020F0502020204030204" pitchFamily="34" charset="0"/>
              </a:rPr>
              <a:t>exercice</a:t>
            </a:r>
            <a:r>
              <a:rPr lang="en-CA" dirty="0">
                <a:ea typeface="Calibri" panose="020F0502020204030204" pitchFamily="34" charset="0"/>
                <a:cs typeface="Calibri" panose="020F0502020204030204" pitchFamily="34" charset="0"/>
              </a:rPr>
              <a:t> financier </a:t>
            </a:r>
            <a:r>
              <a:rPr lang="en-CA" dirty="0" err="1">
                <a:ea typeface="Calibri" panose="020F0502020204030204" pitchFamily="34" charset="0"/>
                <a:cs typeface="Calibri" panose="020F0502020204030204" pitchFamily="34" charset="0"/>
              </a:rPr>
              <a:t>s’étend</a:t>
            </a:r>
            <a:r>
              <a:rPr lang="en-CA" dirty="0">
                <a:ea typeface="Calibri" panose="020F0502020204030204" pitchFamily="34" charset="0"/>
                <a:cs typeface="Calibri" panose="020F0502020204030204" pitchFamily="34" charset="0"/>
              </a:rPr>
              <a:t> du 1er </a:t>
            </a:r>
            <a:r>
              <a:rPr lang="en-CA" dirty="0" err="1">
                <a:ea typeface="Calibri" panose="020F0502020204030204" pitchFamily="34" charset="0"/>
                <a:cs typeface="Calibri" panose="020F0502020204030204" pitchFamily="34" charset="0"/>
              </a:rPr>
              <a:t>avril</a:t>
            </a:r>
            <a:r>
              <a:rPr lang="en-CA" dirty="0">
                <a:ea typeface="Calibri" panose="020F0502020204030204" pitchFamily="34" charset="0"/>
                <a:cs typeface="Calibri" panose="020F0502020204030204" pitchFamily="34" charset="0"/>
              </a:rPr>
              <a:t> au 31 mars, </a:t>
            </a:r>
            <a:r>
              <a:rPr lang="en-CA" dirty="0" err="1">
                <a:ea typeface="Calibri" panose="020F0502020204030204" pitchFamily="34" charset="0"/>
                <a:cs typeface="Calibri" panose="020F0502020204030204" pitchFamily="34" charset="0"/>
              </a:rPr>
              <a:t>mais</a:t>
            </a:r>
            <a:r>
              <a:rPr lang="en-CA" dirty="0">
                <a:ea typeface="Calibri" panose="020F0502020204030204" pitchFamily="34" charset="0"/>
                <a:cs typeface="Calibri" panose="020F0502020204030204" pitchFamily="34" charset="0"/>
              </a:rPr>
              <a:t> il </a:t>
            </a:r>
            <a:r>
              <a:rPr lang="en-CA" dirty="0" err="1">
                <a:ea typeface="Calibri" panose="020F0502020204030204" pitchFamily="34" charset="0"/>
                <a:cs typeface="Calibri" panose="020F0502020204030204" pitchFamily="34" charset="0"/>
              </a:rPr>
              <a:t>appartient</a:t>
            </a:r>
            <a:r>
              <a:rPr lang="en-CA" dirty="0">
                <a:ea typeface="Calibri" panose="020F0502020204030204" pitchFamily="34" charset="0"/>
                <a:cs typeface="Calibri" panose="020F0502020204030204" pitchFamily="34" charset="0"/>
              </a:rPr>
              <a:t> à </a:t>
            </a:r>
            <a:r>
              <a:rPr lang="en-CA" dirty="0" err="1">
                <a:ea typeface="Calibri" panose="020F0502020204030204" pitchFamily="34" charset="0"/>
                <a:cs typeface="Calibri" panose="020F0502020204030204" pitchFamily="34" charset="0"/>
              </a:rPr>
              <a:t>l’utilisateur</a:t>
            </a:r>
            <a:r>
              <a:rPr lang="en-CA" dirty="0">
                <a:ea typeface="Calibri" panose="020F0502020204030204" pitchFamily="34" charset="0"/>
                <a:cs typeface="Calibri" panose="020F0502020204030204" pitchFamily="34" charset="0"/>
              </a:rPr>
              <a:t> de </a:t>
            </a:r>
            <a:r>
              <a:rPr lang="en-CA" dirty="0" err="1">
                <a:ea typeface="Calibri" panose="020F0502020204030204" pitchFamily="34" charset="0"/>
                <a:cs typeface="Calibri" panose="020F0502020204030204" pitchFamily="34" charset="0"/>
              </a:rPr>
              <a:t>sélectionner</a:t>
            </a:r>
            <a:r>
              <a:rPr lang="en-CA" dirty="0">
                <a:ea typeface="Calibri" panose="020F0502020204030204" pitchFamily="34" charset="0"/>
                <a:cs typeface="Calibri" panose="020F0502020204030204" pitchFamily="34" charset="0"/>
              </a:rPr>
              <a:t> les dates </a:t>
            </a:r>
            <a:r>
              <a:rPr lang="en-CA" dirty="0" err="1">
                <a:ea typeface="Calibri" panose="020F0502020204030204" pitchFamily="34" charset="0"/>
                <a:cs typeface="Calibri" panose="020F0502020204030204" pitchFamily="34" charset="0"/>
              </a:rPr>
              <a:t>pertinentes</a:t>
            </a:r>
            <a:r>
              <a:rPr lang="en-CA" dirty="0">
                <a:ea typeface="Calibri" panose="020F0502020204030204" pitchFamily="34" charset="0"/>
                <a:cs typeface="Calibri" panose="020F0502020204030204" pitchFamily="34" charset="0"/>
              </a:rPr>
              <a:t>. </a:t>
            </a:r>
          </a:p>
          <a:p>
            <a:pPr marL="742950" lvl="1" indent="-285750">
              <a:lnSpc>
                <a:spcPct val="107000"/>
              </a:lnSpc>
              <a:spcBef>
                <a:spcPts val="0"/>
              </a:spcBef>
              <a:spcAft>
                <a:spcPts val="800"/>
              </a:spcAft>
              <a:buFont typeface="Arial" panose="020B0604020202020204" pitchFamily="34" charset="0"/>
              <a:buChar char="•"/>
            </a:pPr>
            <a:r>
              <a:rPr lang="en-CA" sz="1800" b="1" dirty="0" err="1">
                <a:effectLst/>
                <a:latin typeface="Calibri" panose="020F0502020204030204" pitchFamily="34" charset="0"/>
                <a:ea typeface="Calibri" panose="020F0502020204030204" pitchFamily="34" charset="0"/>
                <a:cs typeface="Calibri" panose="020F0502020204030204" pitchFamily="34" charset="0"/>
              </a:rPr>
              <a:t>Regroupements</a:t>
            </a:r>
            <a:r>
              <a:rPr lang="en-CA" sz="1800" dirty="0">
                <a:effectLst/>
                <a:latin typeface="Calibri" panose="020F0502020204030204" pitchFamily="34" charset="0"/>
                <a:ea typeface="Calibri" panose="020F0502020204030204" pitchFamily="34" charset="0"/>
                <a:cs typeface="Calibri" panose="020F0502020204030204" pitchFamily="34" charset="0"/>
              </a:rPr>
              <a:t> : Le Rapport </a:t>
            </a:r>
            <a:r>
              <a:rPr lang="en-CA" sz="1800" dirty="0" err="1">
                <a:effectLst/>
                <a:latin typeface="Calibri" panose="020F0502020204030204" pitchFamily="34" charset="0"/>
                <a:ea typeface="Calibri" panose="020F0502020204030204" pitchFamily="34" charset="0"/>
                <a:cs typeface="Calibri" panose="020F0502020204030204" pitchFamily="34" charset="0"/>
              </a:rPr>
              <a:t>calcul</a:t>
            </a:r>
            <a:r>
              <a:rPr lang="en-CA" sz="1800" dirty="0">
                <a:effectLst/>
                <a:latin typeface="Calibri" panose="020F0502020204030204" pitchFamily="34" charset="0"/>
                <a:ea typeface="Calibri" panose="020F0502020204030204" pitchFamily="34" charset="0"/>
                <a:cs typeface="Calibri" panose="020F0502020204030204" pitchFamily="34" charset="0"/>
              </a:rPr>
              <a:t> les </a:t>
            </a:r>
            <a:r>
              <a:rPr lang="en-CA" sz="1800" dirty="0" err="1">
                <a:effectLst/>
                <a:latin typeface="Calibri" panose="020F0502020204030204" pitchFamily="34" charset="0"/>
                <a:ea typeface="Calibri" panose="020F0502020204030204" pitchFamily="34" charset="0"/>
                <a:cs typeface="Calibri" panose="020F0502020204030204" pitchFamily="34" charset="0"/>
              </a:rPr>
              <a:t>données</a:t>
            </a:r>
            <a:r>
              <a:rPr lang="en-CA" sz="1800" dirty="0">
                <a:effectLst/>
                <a:latin typeface="Calibri" panose="020F0502020204030204" pitchFamily="34" charset="0"/>
                <a:ea typeface="Calibri" panose="020F0502020204030204" pitchFamily="34" charset="0"/>
                <a:cs typeface="Calibri" panose="020F0502020204030204" pitchFamily="34" charset="0"/>
              </a:rPr>
              <a:t> du </a:t>
            </a:r>
            <a:r>
              <a:rPr lang="en-CA" sz="1800" dirty="0" err="1">
                <a:effectLst/>
                <a:latin typeface="Calibri" panose="020F0502020204030204" pitchFamily="34" charset="0"/>
                <a:ea typeface="Calibri" panose="020F0502020204030204" pitchFamily="34" charset="0"/>
                <a:cs typeface="Calibri" panose="020F0502020204030204" pitchFamily="34" charset="0"/>
              </a:rPr>
              <a:t>regroupement</a:t>
            </a:r>
            <a:r>
              <a:rPr lang="en-CA" sz="1800" dirty="0">
                <a:effectLst/>
                <a:latin typeface="Calibri" panose="020F0502020204030204" pitchFamily="34" charset="0"/>
                <a:ea typeface="Calibri" panose="020F0502020204030204" pitchFamily="34" charset="0"/>
                <a:cs typeface="Calibri" panose="020F0502020204030204" pitchFamily="34" charset="0"/>
              </a:rPr>
              <a:t> dans </a:t>
            </a:r>
            <a:r>
              <a:rPr lang="en-CA" sz="1800" dirty="0" err="1">
                <a:effectLst/>
                <a:latin typeface="Calibri" panose="020F0502020204030204" pitchFamily="34" charset="0"/>
                <a:ea typeface="Calibri" panose="020F0502020204030204" pitchFamily="34" charset="0"/>
                <a:cs typeface="Calibri" panose="020F0502020204030204" pitchFamily="34" charset="0"/>
              </a:rPr>
              <a:t>lequel</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l’utilisateur</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est</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connecté</a:t>
            </a:r>
            <a:r>
              <a:rPr lang="en-CA" sz="1800" dirty="0">
                <a:effectLst/>
                <a:latin typeface="Calibri" panose="020F0502020204030204" pitchFamily="34" charset="0"/>
                <a:ea typeface="Calibri" panose="020F0502020204030204" pitchFamily="34" charset="0"/>
                <a:cs typeface="Calibri" panose="020F0502020204030204" pitchFamily="34" charset="0"/>
              </a:rPr>
              <a:t>. </a:t>
            </a:r>
          </a:p>
          <a:p>
            <a:pPr marL="742950" lvl="1" indent="-285750">
              <a:lnSpc>
                <a:spcPct val="107000"/>
              </a:lnSpc>
              <a:spcBef>
                <a:spcPts val="0"/>
              </a:spcBef>
              <a:spcAft>
                <a:spcPts val="800"/>
              </a:spcAft>
              <a:buFont typeface="Arial" panose="020B0604020202020204" pitchFamily="34" charset="0"/>
              <a:buChar char="•"/>
            </a:pPr>
            <a:r>
              <a:rPr lang="en-CA" sz="1800" b="1" dirty="0" err="1">
                <a:effectLst/>
                <a:latin typeface="Calibri" panose="020F0502020204030204" pitchFamily="34" charset="0"/>
                <a:ea typeface="Calibri" panose="020F0502020204030204" pitchFamily="34" charset="0"/>
                <a:cs typeface="Calibri" panose="020F0502020204030204" pitchFamily="34" charset="0"/>
              </a:rPr>
              <a:t>Consentement</a:t>
            </a:r>
            <a:r>
              <a:rPr lang="en-CA" sz="1800" dirty="0">
                <a:effectLst/>
                <a:latin typeface="Calibri" panose="020F0502020204030204" pitchFamily="34" charset="0"/>
                <a:ea typeface="Calibri" panose="020F0502020204030204" pitchFamily="34" charset="0"/>
                <a:cs typeface="Calibri" panose="020F0502020204030204" pitchFamily="34" charset="0"/>
              </a:rPr>
              <a:t> : Le Rapport </a:t>
            </a:r>
            <a:r>
              <a:rPr lang="en-CA" sz="1800" b="1" dirty="0" err="1">
                <a:effectLst/>
                <a:latin typeface="Calibri" panose="020F0502020204030204" pitchFamily="34" charset="0"/>
                <a:ea typeface="Calibri" panose="020F0502020204030204" pitchFamily="34" charset="0"/>
                <a:cs typeface="Calibri" panose="020F0502020204030204" pitchFamily="34" charset="0"/>
              </a:rPr>
              <a:t>exclut</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tous</a:t>
            </a:r>
            <a:r>
              <a:rPr lang="en-CA" sz="1800" dirty="0">
                <a:effectLst/>
                <a:latin typeface="Calibri" panose="020F0502020204030204" pitchFamily="34" charset="0"/>
                <a:ea typeface="Calibri" panose="020F0502020204030204" pitchFamily="34" charset="0"/>
                <a:cs typeface="Calibri" panose="020F0502020204030204" pitchFamily="34" charset="0"/>
              </a:rPr>
              <a:t> les client</a:t>
            </a:r>
            <a:r>
              <a:rPr lang="en-CA" dirty="0">
                <a:ea typeface="Calibri" panose="020F0502020204030204" pitchFamily="34" charset="0"/>
                <a:cs typeface="Calibri" panose="020F0502020204030204" pitchFamily="34" charset="0"/>
              </a:rPr>
              <a:t>s </a:t>
            </a:r>
            <a:r>
              <a:rPr lang="en-CA" dirty="0" err="1">
                <a:ea typeface="Calibri" panose="020F0502020204030204" pitchFamily="34" charset="0"/>
                <a:cs typeface="Calibri" panose="020F0502020204030204" pitchFamily="34" charset="0"/>
              </a:rPr>
              <a:t>ayant</a:t>
            </a:r>
            <a:r>
              <a:rPr lang="en-CA" dirty="0">
                <a:ea typeface="Calibri" panose="020F0502020204030204" pitchFamily="34" charset="0"/>
                <a:cs typeface="Calibri" panose="020F0502020204030204" pitchFamily="34" charset="0"/>
              </a:rPr>
              <a:t> </a:t>
            </a:r>
            <a:r>
              <a:rPr lang="en-CA" dirty="0" err="1">
                <a:ea typeface="Calibri" panose="020F0502020204030204" pitchFamily="34" charset="0"/>
                <a:cs typeface="Calibri" panose="020F0502020204030204" pitchFamily="34" charset="0"/>
              </a:rPr>
              <a:t>fourni</a:t>
            </a:r>
            <a:r>
              <a:rPr lang="en-CA" dirty="0">
                <a:ea typeface="Calibri" panose="020F0502020204030204" pitchFamily="34" charset="0"/>
                <a:cs typeface="Calibri" panose="020F0502020204030204" pitchFamily="34" charset="0"/>
              </a:rPr>
              <a:t> un </a:t>
            </a:r>
            <a:r>
              <a:rPr lang="en-CA" dirty="0" err="1">
                <a:ea typeface="Calibri" panose="020F0502020204030204" pitchFamily="34" charset="0"/>
                <a:cs typeface="Calibri" panose="020F0502020204030204" pitchFamily="34" charset="0"/>
              </a:rPr>
              <a:t>consentement</a:t>
            </a:r>
            <a:r>
              <a:rPr lang="en-CA" dirty="0">
                <a:ea typeface="Calibri" panose="020F0502020204030204" pitchFamily="34" charset="0"/>
                <a:cs typeface="Calibri" panose="020F0502020204030204" pitchFamily="34" charset="0"/>
              </a:rPr>
              <a:t> </a:t>
            </a:r>
            <a:r>
              <a:rPr lang="en-CA" b="1" dirty="0">
                <a:ea typeface="Calibri" panose="020F0502020204030204" pitchFamily="34" charset="0"/>
                <a:cs typeface="Calibri" panose="020F0502020204030204" pitchFamily="34" charset="0"/>
              </a:rPr>
              <a:t>anonyme</a:t>
            </a:r>
            <a:r>
              <a:rPr lang="en-CA" dirty="0">
                <a:ea typeface="Calibri" panose="020F0502020204030204" pitchFamily="34" charset="0"/>
                <a:cs typeface="Calibri" panose="020F0502020204030204" pitchFamily="34" charset="0"/>
              </a:rPr>
              <a:t> </a:t>
            </a:r>
            <a:r>
              <a:rPr lang="en-CA" b="1" dirty="0">
                <a:ea typeface="Calibri" panose="020F0502020204030204" pitchFamily="34" charset="0"/>
                <a:cs typeface="Calibri" panose="020F0502020204030204" pitchFamily="34" charset="0"/>
              </a:rPr>
              <a:t>— </a:t>
            </a:r>
            <a:r>
              <a:rPr lang="en-CA" b="1" dirty="0" err="1">
                <a:ea typeface="Calibri" panose="020F0502020204030204" pitchFamily="34" charset="0"/>
                <a:cs typeface="Calibri" panose="020F0502020204030204" pitchFamily="34" charset="0"/>
              </a:rPr>
              <a:t>refusé</a:t>
            </a:r>
            <a:r>
              <a:rPr lang="en-CA" dirty="0">
                <a:ea typeface="Calibri" panose="020F0502020204030204" pitchFamily="34" charset="0"/>
                <a:cs typeface="Calibri" panose="020F0502020204030204" pitchFamily="34" charset="0"/>
              </a:rPr>
              <a:t>. </a:t>
            </a:r>
            <a:endParaRPr lang="en-CA" sz="18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Bef>
                <a:spcPts val="0"/>
              </a:spcBef>
              <a:spcAft>
                <a:spcPts val="800"/>
              </a:spcAft>
              <a:buFont typeface="Arial" panose="020B0604020202020204" pitchFamily="34" charset="0"/>
              <a:buChar char="•"/>
            </a:pPr>
            <a:r>
              <a:rPr lang="en-CA" sz="1800" dirty="0" err="1">
                <a:effectLst/>
                <a:latin typeface="Calibri" panose="020F0502020204030204" pitchFamily="34" charset="0"/>
                <a:ea typeface="Calibri" panose="020F0502020204030204" pitchFamily="34" charset="0"/>
                <a:cs typeface="Calibri" panose="020F0502020204030204" pitchFamily="34" charset="0"/>
              </a:rPr>
              <a:t>Chaque</a:t>
            </a:r>
            <a:r>
              <a:rPr lang="en-CA" sz="1800" dirty="0">
                <a:effectLst/>
                <a:latin typeface="Calibri" panose="020F0502020204030204" pitchFamily="34" charset="0"/>
                <a:ea typeface="Calibri" panose="020F0502020204030204" pitchFamily="34" charset="0"/>
                <a:cs typeface="Calibri" panose="020F0502020204030204" pitchFamily="34" charset="0"/>
              </a:rPr>
              <a:t> client </a:t>
            </a:r>
            <a:r>
              <a:rPr lang="en-CA" sz="1800" dirty="0" err="1">
                <a:effectLst/>
                <a:latin typeface="Calibri" panose="020F0502020204030204" pitchFamily="34" charset="0"/>
                <a:ea typeface="Calibri" panose="020F0502020204030204" pitchFamily="34" charset="0"/>
                <a:cs typeface="Calibri" panose="020F0502020204030204" pitchFamily="34" charset="0"/>
              </a:rPr>
              <a:t>est</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compté</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une</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seule</a:t>
            </a:r>
            <a:r>
              <a:rPr lang="en-CA" sz="1800" dirty="0">
                <a:effectLst/>
                <a:latin typeface="Calibri" panose="020F0502020204030204" pitchFamily="34" charset="0"/>
                <a:ea typeface="Calibri" panose="020F0502020204030204" pitchFamily="34" charset="0"/>
                <a:cs typeface="Calibri" panose="020F0502020204030204" pitchFamily="34" charset="0"/>
              </a:rPr>
              <a:t> </a:t>
            </a:r>
            <a:r>
              <a:rPr lang="en-CA" sz="1800" dirty="0" err="1">
                <a:effectLst/>
                <a:latin typeface="Calibri" panose="020F0502020204030204" pitchFamily="34" charset="0"/>
                <a:ea typeface="Calibri" panose="020F0502020204030204" pitchFamily="34" charset="0"/>
                <a:cs typeface="Calibri" panose="020F0502020204030204" pitchFamily="34" charset="0"/>
              </a:rPr>
              <a:t>fois</a:t>
            </a:r>
            <a:r>
              <a:rPr lang="en-CA" sz="1800" dirty="0">
                <a:effectLst/>
                <a:latin typeface="Calibri" panose="020F0502020204030204" pitchFamily="34" charset="0"/>
                <a:ea typeface="Calibri" panose="020F0502020204030204" pitchFamily="34" charset="0"/>
                <a:cs typeface="Calibri" panose="020F0502020204030204" pitchFamily="34" charset="0"/>
              </a:rPr>
              <a:t>. </a:t>
            </a:r>
            <a:endParaRPr lang="en-CA" dirty="0">
              <a:ea typeface="Calibri" panose="020F0502020204030204" pitchFamily="34" charset="0"/>
              <a:cs typeface="Calibri" panose="020F0502020204030204" pitchFamily="34" charset="0"/>
            </a:endParaRPr>
          </a:p>
        </p:txBody>
      </p:sp>
      <p:sp>
        <p:nvSpPr>
          <p:cNvPr id="3" name="Title 14">
            <a:extLst>
              <a:ext uri="{FF2B5EF4-FFF2-40B4-BE49-F238E27FC236}">
                <a16:creationId xmlns:a16="http://schemas.microsoft.com/office/drawing/2014/main" id="{C6BB9498-99E2-B404-CDE8-43F75139CBF3}"/>
              </a:ext>
            </a:extLst>
          </p:cNvPr>
          <p:cNvSpPr txBox="1">
            <a:spLocks/>
          </p:cNvSpPr>
          <p:nvPr>
            <p:custDataLst>
              <p:tags r:id="rId3"/>
            </p:custDataLst>
          </p:nvPr>
        </p:nvSpPr>
        <p:spPr bwMode="auto">
          <a:xfrm>
            <a:off x="0" y="290557"/>
            <a:ext cx="9144000" cy="102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fontScale="82500" lnSpcReduction="20000"/>
          </a:bodyPr>
          <a:lstStyle>
            <a:lvl1pPr algn="l" defTabSz="457200" rtl="0" eaLnBrk="0" fontAlgn="base" hangingPunct="0">
              <a:spcBef>
                <a:spcPct val="0"/>
              </a:spcBef>
              <a:spcAft>
                <a:spcPct val="0"/>
              </a:spcAft>
              <a:defRPr lang="en-US" sz="3600" b="0" i="0" kern="1200">
                <a:solidFill>
                  <a:srgbClr val="BA2E34"/>
                </a:solidFill>
                <a:latin typeface="Century Gothic" pitchFamily="34" charset="0"/>
                <a:ea typeface="ヒラギノ角ゴ Pro W3" pitchFamily="126" charset="-128"/>
                <a:cs typeface="Century Gothic" pitchFamily="34" charset="0"/>
              </a:defRPr>
            </a:lvl1pPr>
            <a:lvl2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2pPr>
            <a:lvl3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3pPr>
            <a:lvl4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4pPr>
            <a:lvl5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5pPr>
            <a:lvl6pPr marL="4572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6pPr>
            <a:lvl7pPr marL="9144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7pPr>
            <a:lvl8pPr marL="13716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8pPr>
            <a:lvl9pPr marL="18288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9pPr>
          </a:lstStyle>
          <a:p>
            <a:pPr algn="ctr"/>
            <a:r>
              <a:rPr lang="fr-FR" sz="3100" b="1" dirty="0">
                <a:solidFill>
                  <a:schemeClr val="accent1"/>
                </a:solidFill>
              </a:rPr>
              <a:t>Utilisation du SISA aux fins du Rapport communautaire en matière d’itinérance (RCMI)</a:t>
            </a:r>
          </a:p>
          <a:p>
            <a:pPr algn="ctr"/>
            <a:r>
              <a:rPr lang="en-CA" sz="2400" dirty="0">
                <a:solidFill>
                  <a:srgbClr val="D55816"/>
                </a:solidFill>
                <a:latin typeface="Century Gothic" panose="020B0502020202020204" pitchFamily="34" charset="0"/>
              </a:rPr>
              <a:t>Le Rapport SISA RCMI</a:t>
            </a:r>
            <a:endParaRPr lang="en-CA" sz="2400" b="1" dirty="0">
              <a:solidFill>
                <a:schemeClr val="accent1"/>
              </a:solidFill>
            </a:endParaRPr>
          </a:p>
        </p:txBody>
      </p:sp>
    </p:spTree>
    <p:extLst>
      <p:ext uri="{BB962C8B-B14F-4D97-AF65-F5344CB8AC3E}">
        <p14:creationId xmlns:p14="http://schemas.microsoft.com/office/powerpoint/2010/main" val="4134602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Slide Number Placeholder 3"/>
          <p:cNvSpPr>
            <a:spLocks noGrp="1"/>
          </p:cNvSpPr>
          <p:nvPr>
            <p:ph type="sldNum" sz="quarter" idx="10"/>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BA2E34"/>
              </a:buClr>
              <a:buFont typeface="Arial" panose="020B0604020202020204" pitchFamily="34" charset="0"/>
              <a:buChar char="•"/>
              <a:defRPr sz="2600">
                <a:solidFill>
                  <a:srgbClr val="595959"/>
                </a:solidFill>
                <a:latin typeface="Century Gothic" panose="020B0502020202020204" pitchFamily="34" charset="0"/>
                <a:ea typeface="ヒラギノ角ゴ Pro W3"/>
                <a:cs typeface="Century Gothic" panose="020B0502020202020204" pitchFamily="34" charset="0"/>
              </a:defRPr>
            </a:lvl1pPr>
            <a:lvl2pPr marL="742950" indent="-285750">
              <a:spcBef>
                <a:spcPct val="20000"/>
              </a:spcBef>
              <a:buClr>
                <a:srgbClr val="BA2E34"/>
              </a:buClr>
              <a:buFont typeface="Arial" panose="020B0604020202020204" pitchFamily="34" charset="0"/>
              <a:buChar char="•"/>
              <a:defRPr sz="2400">
                <a:solidFill>
                  <a:srgbClr val="595959"/>
                </a:solidFill>
                <a:latin typeface="Century Gothic" panose="020B0502020202020204" pitchFamily="34" charset="0"/>
                <a:ea typeface="ヒラギノ角ゴ Pro W3"/>
                <a:cs typeface="Century Gothic" panose="020B0502020202020204" pitchFamily="34" charset="0"/>
              </a:defRPr>
            </a:lvl2pPr>
            <a:lvl3pPr marL="1143000" indent="-228600">
              <a:spcBef>
                <a:spcPct val="20000"/>
              </a:spcBef>
              <a:buClr>
                <a:srgbClr val="BA2E34"/>
              </a:buClr>
              <a:buFont typeface="Arial" panose="020B0604020202020204" pitchFamily="34" charset="0"/>
              <a:buChar char="•"/>
              <a:defRPr sz="2200">
                <a:solidFill>
                  <a:srgbClr val="595959"/>
                </a:solidFill>
                <a:latin typeface="Century Gothic" panose="020B0502020202020204" pitchFamily="34" charset="0"/>
                <a:ea typeface="ヒラギノ角ゴ Pro W3"/>
                <a:cs typeface="Century Gothic" panose="020B0502020202020204" pitchFamily="34" charset="0"/>
              </a:defRPr>
            </a:lvl3pPr>
            <a:lvl4pPr marL="1600200" indent="-228600">
              <a:spcBef>
                <a:spcPct val="20000"/>
              </a:spcBef>
              <a:buClr>
                <a:srgbClr val="BA2E34"/>
              </a:buClr>
              <a:buFont typeface="Arial" panose="020B0604020202020204" pitchFamily="34" charset="0"/>
              <a:buChar char="•"/>
              <a:defRPr sz="2000">
                <a:solidFill>
                  <a:srgbClr val="595959"/>
                </a:solidFill>
                <a:latin typeface="Century Gothic" panose="020B0502020202020204" pitchFamily="34" charset="0"/>
                <a:ea typeface="ヒラギノ角ゴ Pro W3"/>
                <a:cs typeface="Century Gothic" panose="020B0502020202020204" pitchFamily="34" charset="0"/>
              </a:defRPr>
            </a:lvl4pPr>
            <a:lvl5pPr marL="2057400" indent="-228600">
              <a:spcBef>
                <a:spcPct val="20000"/>
              </a:spcBef>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5pPr>
            <a:lvl6pPr marL="25146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6pPr>
            <a:lvl7pPr marL="29718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7pPr>
            <a:lvl8pPr marL="34290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8pPr>
            <a:lvl9pPr marL="3886200" indent="-228600" defTabSz="457200" eaLnBrk="0" fontAlgn="base" hangingPunct="0">
              <a:spcBef>
                <a:spcPct val="20000"/>
              </a:spcBef>
              <a:spcAft>
                <a:spcPct val="0"/>
              </a:spcAft>
              <a:buClr>
                <a:srgbClr val="BA2E34"/>
              </a:buClr>
              <a:buFont typeface="Arial" panose="020B0604020202020204" pitchFamily="34" charset="0"/>
              <a:buChar char="•"/>
              <a:defRPr>
                <a:solidFill>
                  <a:srgbClr val="595959"/>
                </a:solidFill>
                <a:latin typeface="Century Gothic" panose="020B0502020202020204" pitchFamily="34" charset="0"/>
                <a:ea typeface="ヒラギノ角ゴ Pro W3"/>
                <a:cs typeface="Century Gothic" panose="020B0502020202020204" pitchFamily="34" charset="0"/>
              </a:defRPr>
            </a:lvl9pPr>
          </a:lstStyle>
          <a:p>
            <a:pPr>
              <a:spcBef>
                <a:spcPct val="0"/>
              </a:spcBef>
              <a:buClrTx/>
              <a:buFontTx/>
              <a:buNone/>
            </a:pPr>
            <a:fld id="{3150B05E-1F1A-401D-9AEE-F501B640E7FD}" type="slidenum">
              <a:rPr lang="en-US" altLang="en-US" sz="1200" smtClean="0">
                <a:solidFill>
                  <a:srgbClr val="7F7F7F"/>
                </a:solidFill>
                <a:cs typeface="ヒラギノ角ゴ Pro W3"/>
              </a:rPr>
              <a:pPr>
                <a:spcBef>
                  <a:spcPct val="0"/>
                </a:spcBef>
                <a:buClrTx/>
                <a:buFontTx/>
                <a:buNone/>
              </a:pPr>
              <a:t>9</a:t>
            </a:fld>
            <a:endParaRPr lang="en-US" altLang="en-US" sz="1200">
              <a:solidFill>
                <a:srgbClr val="7F7F7F"/>
              </a:solidFill>
              <a:cs typeface="ヒラギノ角ゴ Pro W3"/>
            </a:endParaRPr>
          </a:p>
        </p:txBody>
      </p:sp>
      <p:sp>
        <p:nvSpPr>
          <p:cNvPr id="13" name="TextBox 12">
            <a:extLst>
              <a:ext uri="{FF2B5EF4-FFF2-40B4-BE49-F238E27FC236}">
                <a16:creationId xmlns:a16="http://schemas.microsoft.com/office/drawing/2014/main" id="{FA41DC47-D253-46E6-9758-9E72B8038600}"/>
              </a:ext>
            </a:extLst>
          </p:cNvPr>
          <p:cNvSpPr txBox="1"/>
          <p:nvPr>
            <p:custDataLst>
              <p:tags r:id="rId2"/>
            </p:custDataLst>
          </p:nvPr>
        </p:nvSpPr>
        <p:spPr>
          <a:xfrm>
            <a:off x="457200" y="1395406"/>
            <a:ext cx="8464296" cy="5247142"/>
          </a:xfrm>
          <a:prstGeom prst="rect">
            <a:avLst/>
          </a:prstGeom>
          <a:noFill/>
        </p:spPr>
        <p:txBody>
          <a:bodyPr wrap="square">
            <a:spAutoFit/>
          </a:bodyPr>
          <a:lstStyle/>
          <a:p>
            <a:pPr marL="0" marR="0">
              <a:lnSpc>
                <a:spcPct val="107000"/>
              </a:lnSpc>
              <a:spcBef>
                <a:spcPts val="0"/>
              </a:spcBef>
              <a:spcAft>
                <a:spcPts val="800"/>
              </a:spcAft>
            </a:pPr>
            <a:r>
              <a:rPr lang="fr-CA" sz="2200" b="1" dirty="0">
                <a:solidFill>
                  <a:schemeClr val="accent2"/>
                </a:solidFill>
                <a:effectLst/>
                <a:latin typeface="+mj-lt"/>
                <a:ea typeface="Calibri" panose="020F0502020204030204" pitchFamily="34" charset="0"/>
                <a:cs typeface="Calibri" panose="020F0502020204030204" pitchFamily="34" charset="0"/>
              </a:rPr>
              <a:t>Commen</a:t>
            </a:r>
            <a:r>
              <a:rPr lang="fr-CA" sz="2200" b="1" dirty="0">
                <a:solidFill>
                  <a:schemeClr val="accent2"/>
                </a:solidFill>
                <a:latin typeface="+mj-lt"/>
                <a:ea typeface="Calibri" panose="020F0502020204030204" pitchFamily="34" charset="0"/>
                <a:cs typeface="Calibri" panose="020F0502020204030204" pitchFamily="34" charset="0"/>
              </a:rPr>
              <a:t>t le Rapport définit-il chaque r</a:t>
            </a:r>
            <a:r>
              <a:rPr lang="fr-CA" sz="2200" b="1" dirty="0">
                <a:solidFill>
                  <a:schemeClr val="accent2"/>
                </a:solidFill>
                <a:effectLst/>
                <a:latin typeface="+mj-lt"/>
                <a:ea typeface="Calibri" panose="020F0502020204030204" pitchFamily="34" charset="0"/>
                <a:cs typeface="Calibri" panose="020F0502020204030204" pitchFamily="34" charset="0"/>
              </a:rPr>
              <a:t>ésultat?</a:t>
            </a:r>
          </a:p>
          <a:p>
            <a:pPr marL="0" marR="0">
              <a:lnSpc>
                <a:spcPct val="107000"/>
              </a:lnSpc>
              <a:spcBef>
                <a:spcPts val="0"/>
              </a:spcBef>
              <a:spcAft>
                <a:spcPts val="800"/>
              </a:spcAft>
            </a:pPr>
            <a:r>
              <a:rPr lang="fr-CA" sz="1600" b="1" dirty="0">
                <a:ea typeface="Calibri" panose="020F0502020204030204" pitchFamily="34" charset="0"/>
                <a:cs typeface="Calibri" panose="020F0502020204030204" pitchFamily="34" charset="0"/>
              </a:rPr>
              <a:t>Résultat </a:t>
            </a:r>
            <a:r>
              <a:rPr lang="en-CA" sz="1600" b="1" i="0" dirty="0">
                <a:solidFill>
                  <a:srgbClr val="040C28"/>
                </a:solidFill>
                <a:effectLst/>
                <a:latin typeface="Google Sans"/>
              </a:rPr>
              <a:t>n</a:t>
            </a:r>
            <a:r>
              <a:rPr lang="en-CA" sz="1600" b="1" i="0" baseline="30000" dirty="0">
                <a:solidFill>
                  <a:srgbClr val="040C28"/>
                </a:solidFill>
                <a:effectLst/>
                <a:latin typeface="Google Sans"/>
              </a:rPr>
              <a:t>o</a:t>
            </a:r>
            <a:r>
              <a:rPr lang="fr-CA" sz="1600" b="1" i="0" baseline="30000" dirty="0">
                <a:solidFill>
                  <a:srgbClr val="040C28"/>
                </a:solidFill>
                <a:effectLst/>
                <a:latin typeface="Google Sans"/>
                <a:ea typeface="Calibri" panose="020F0502020204030204" pitchFamily="34" charset="0"/>
                <a:cs typeface="Calibri" panose="020F0502020204030204" pitchFamily="34" charset="0"/>
              </a:rPr>
              <a:t> </a:t>
            </a:r>
            <a:r>
              <a:rPr lang="fr-CA" sz="1600" b="1" dirty="0">
                <a:effectLst/>
                <a:latin typeface="Calibri" panose="020F0502020204030204" pitchFamily="34" charset="0"/>
                <a:ea typeface="Calibri" panose="020F0502020204030204" pitchFamily="34" charset="0"/>
                <a:cs typeface="Calibri" panose="020F0502020204030204" pitchFamily="34" charset="0"/>
              </a:rPr>
              <a:t>1 : Moins de personnes </a:t>
            </a:r>
            <a:r>
              <a:rPr lang="fr-CA" sz="1600" b="1" dirty="0">
                <a:ea typeface="Calibri" panose="020F0502020204030204" pitchFamily="34" charset="0"/>
                <a:cs typeface="Calibri" panose="020F0502020204030204" pitchFamily="34" charset="0"/>
              </a:rPr>
              <a:t>se retrouvent en situation d’itinérance (l’itinérance est réduite en général)</a:t>
            </a:r>
            <a:endParaRPr lang="fr-CA" sz="16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fr-CA" sz="1600" dirty="0">
                <a:effectLst/>
                <a:latin typeface="Calibri" panose="020F0502020204030204" pitchFamily="34" charset="0"/>
                <a:ea typeface="Calibri" panose="020F0502020204030204" pitchFamily="34" charset="0"/>
                <a:cs typeface="Calibri" panose="020F0502020204030204" pitchFamily="34" charset="0"/>
              </a:rPr>
              <a:t>Pendant au moins une journée, au cours de la période de déclaration, la personne avait :</a:t>
            </a:r>
            <a:endParaRPr lang="fr-CA"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Calibri" panose="020F0502020204030204" pitchFamily="34" charset="0"/>
              <a:buChar char="•"/>
            </a:pPr>
            <a:r>
              <a:rPr lang="fr-CA" sz="1600" dirty="0">
                <a:effectLst/>
                <a:latin typeface="Calibri" panose="020F0502020204030204" pitchFamily="34" charset="0"/>
                <a:ea typeface="Calibri" panose="020F0502020204030204" pitchFamily="34" charset="0"/>
                <a:cs typeface="Calibri" panose="020F0502020204030204" pitchFamily="34" charset="0"/>
              </a:rPr>
              <a:t>Son </a:t>
            </a:r>
            <a:r>
              <a:rPr lang="fr-CA" sz="1600" b="1" dirty="0">
                <a:ea typeface="Calibri" panose="020F0502020204030204" pitchFamily="34" charset="0"/>
                <a:cs typeface="Calibri" panose="020F0502020204030204" pitchFamily="34" charset="0"/>
              </a:rPr>
              <a:t>É</a:t>
            </a:r>
            <a:r>
              <a:rPr lang="fr-CA" sz="1600" b="1" dirty="0">
                <a:effectLst/>
                <a:latin typeface="Calibri" panose="020F0502020204030204" pitchFamily="34" charset="0"/>
                <a:ea typeface="Calibri" panose="020F0502020204030204" pitchFamily="34" charset="0"/>
                <a:cs typeface="Calibri" panose="020F0502020204030204" pitchFamily="34" charset="0"/>
              </a:rPr>
              <a:t>tat</a:t>
            </a:r>
            <a:r>
              <a:rPr lang="fr-CA" sz="1600" b="1" dirty="0">
                <a:ea typeface="Calibri" panose="020F0502020204030204" pitchFamily="34" charset="0"/>
                <a:cs typeface="Calibri" panose="020F0502020204030204" pitchFamily="34" charset="0"/>
              </a:rPr>
              <a:t> du client</a:t>
            </a:r>
            <a:r>
              <a:rPr lang="fr-CA" sz="1600" dirty="0">
                <a:ea typeface="Calibri" panose="020F0502020204030204" pitchFamily="34" charset="0"/>
                <a:cs typeface="Calibri" panose="020F0502020204030204" pitchFamily="34" charset="0"/>
              </a:rPr>
              <a:t> marqué comme étant </a:t>
            </a:r>
            <a:r>
              <a:rPr lang="fr-CA" sz="1600" b="1" dirty="0">
                <a:ea typeface="Calibri" panose="020F0502020204030204" pitchFamily="34" charset="0"/>
                <a:cs typeface="Calibri" panose="020F0502020204030204" pitchFamily="34" charset="0"/>
              </a:rPr>
              <a:t>Actif</a:t>
            </a:r>
            <a:r>
              <a:rPr lang="fr-CA" sz="1600" dirty="0">
                <a:ea typeface="Calibri" panose="020F0502020204030204" pitchFamily="34" charset="0"/>
                <a:cs typeface="Calibri" panose="020F0502020204030204" pitchFamily="34" charset="0"/>
              </a:rPr>
              <a:t>; </a:t>
            </a:r>
            <a:r>
              <a:rPr lang="fr-CA" sz="1600" b="1" dirty="0">
                <a:effectLst/>
                <a:latin typeface="Calibri" panose="020F0502020204030204" pitchFamily="34" charset="0"/>
                <a:ea typeface="Calibri" panose="020F0502020204030204" pitchFamily="34" charset="0"/>
                <a:cs typeface="Calibri" panose="020F0502020204030204" pitchFamily="34" charset="0"/>
              </a:rPr>
              <a:t>et</a:t>
            </a:r>
            <a:endParaRPr lang="fr-CA"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Calibri" panose="020F0502020204030204" pitchFamily="34" charset="0"/>
              <a:buChar char="•"/>
            </a:pPr>
            <a:r>
              <a:rPr lang="fr-CA" sz="1600" dirty="0">
                <a:ea typeface="Calibri" panose="020F0502020204030204" pitchFamily="34" charset="0"/>
                <a:cs typeface="Calibri" panose="020F0502020204030204" pitchFamily="34" charset="0"/>
              </a:rPr>
              <a:t>Son </a:t>
            </a:r>
            <a:r>
              <a:rPr lang="fr-CA" sz="1600" b="1" dirty="0">
                <a:ea typeface="Calibri" panose="020F0502020204030204" pitchFamily="34" charset="0"/>
                <a:cs typeface="Calibri" panose="020F0502020204030204" pitchFamily="34" charset="0"/>
              </a:rPr>
              <a:t>Statut de logement</a:t>
            </a:r>
            <a:r>
              <a:rPr lang="fr-CA" sz="1600" dirty="0">
                <a:effectLst/>
                <a:latin typeface="Calibri" panose="020F0502020204030204" pitchFamily="34" charset="0"/>
                <a:ea typeface="Calibri" panose="020F0502020204030204" pitchFamily="34" charset="0"/>
                <a:cs typeface="Calibri" panose="020F0502020204030204" pitchFamily="34" charset="0"/>
              </a:rPr>
              <a:t> </a:t>
            </a:r>
            <a:r>
              <a:rPr lang="fr-CA" sz="1600" dirty="0">
                <a:ea typeface="Calibri" panose="020F0502020204030204" pitchFamily="34" charset="0"/>
                <a:cs typeface="Calibri" panose="020F0502020204030204" pitchFamily="34" charset="0"/>
              </a:rPr>
              <a:t>marqué comme étant </a:t>
            </a:r>
            <a:r>
              <a:rPr lang="fr-CA" sz="1600" b="1" dirty="0">
                <a:ea typeface="Calibri" panose="020F0502020204030204" pitchFamily="34" charset="0"/>
                <a:cs typeface="Calibri" panose="020F0502020204030204" pitchFamily="34" charset="0"/>
              </a:rPr>
              <a:t>en situation d’itinérance </a:t>
            </a:r>
            <a:r>
              <a:rPr lang="fr-CA" sz="1600" dirty="0">
                <a:ea typeface="Calibri" panose="020F0502020204030204" pitchFamily="34" charset="0"/>
                <a:cs typeface="Calibri" panose="020F0502020204030204" pitchFamily="34" charset="0"/>
              </a:rPr>
              <a:t>ou </a:t>
            </a:r>
            <a:r>
              <a:rPr lang="fr-CA" sz="1600" b="1" dirty="0">
                <a:ea typeface="Calibri" panose="020F0502020204030204" pitchFamily="34" charset="0"/>
                <a:cs typeface="Calibri" panose="020F0502020204030204" pitchFamily="34" charset="0"/>
              </a:rPr>
              <a:t>itinérance chronique</a:t>
            </a:r>
            <a:r>
              <a:rPr lang="fr-CA" sz="1600" dirty="0">
                <a:ea typeface="Calibri" panose="020F0502020204030204" pitchFamily="34" charset="0"/>
                <a:cs typeface="Calibri" panose="020F0502020204030204" pitchFamily="34" charset="0"/>
              </a:rPr>
              <a:t>. </a:t>
            </a:r>
            <a:r>
              <a:rPr lang="fr-CA" sz="1600" dirty="0">
                <a:effectLst/>
                <a:latin typeface="Calibri" panose="020F0502020204030204" pitchFamily="34" charset="0"/>
                <a:ea typeface="Calibri" panose="020F0502020204030204" pitchFamily="34" charset="0"/>
                <a:cs typeface="Calibri" panose="020F0502020204030204" pitchFamily="34" charset="0"/>
              </a:rPr>
              <a:t> </a:t>
            </a:r>
          </a:p>
          <a:p>
            <a:pPr marL="342900" marR="0" lvl="0" indent="-342900">
              <a:lnSpc>
                <a:spcPct val="107000"/>
              </a:lnSpc>
              <a:spcBef>
                <a:spcPts val="0"/>
              </a:spcBef>
              <a:spcAft>
                <a:spcPts val="800"/>
              </a:spcAft>
              <a:buFont typeface="Calibri" panose="020F0502020204030204" pitchFamily="34" charset="0"/>
              <a:buChar char="•"/>
            </a:pPr>
            <a:endParaRPr lang="fr-CA" sz="1600" dirty="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fr-CA" sz="1600" b="1" dirty="0">
                <a:effectLst/>
                <a:latin typeface="Calibri" panose="020F0502020204030204" pitchFamily="34" charset="0"/>
                <a:ea typeface="Calibri" panose="020F0502020204030204" pitchFamily="34" charset="0"/>
                <a:cs typeface="Calibri" panose="020F0502020204030204" pitchFamily="34" charset="0"/>
              </a:rPr>
              <a:t>Résultat </a:t>
            </a:r>
            <a:r>
              <a:rPr lang="en-CA" sz="1600" b="1" i="0" dirty="0">
                <a:solidFill>
                  <a:srgbClr val="040C28"/>
                </a:solidFill>
                <a:effectLst/>
                <a:latin typeface="Google Sans"/>
              </a:rPr>
              <a:t>n</a:t>
            </a:r>
            <a:r>
              <a:rPr lang="en-CA" sz="1600" b="1" i="0" baseline="30000" dirty="0">
                <a:solidFill>
                  <a:srgbClr val="040C28"/>
                </a:solidFill>
                <a:effectLst/>
                <a:latin typeface="Google Sans"/>
              </a:rPr>
              <a:t>o </a:t>
            </a:r>
            <a:r>
              <a:rPr lang="fr-CA" sz="1600" b="1" dirty="0">
                <a:effectLst/>
                <a:latin typeface="Calibri" panose="020F0502020204030204" pitchFamily="34" charset="0"/>
                <a:ea typeface="Calibri" panose="020F0502020204030204" pitchFamily="34" charset="0"/>
                <a:cs typeface="Calibri" panose="020F0502020204030204" pitchFamily="34" charset="0"/>
              </a:rPr>
              <a:t>2 : Moins de personnes </a:t>
            </a:r>
            <a:r>
              <a:rPr lang="fr-CA" sz="1600" b="1" dirty="0">
                <a:ea typeface="Calibri" panose="020F0502020204030204" pitchFamily="34" charset="0"/>
                <a:cs typeface="Calibri" panose="020F0502020204030204" pitchFamily="34" charset="0"/>
              </a:rPr>
              <a:t>étaient nouvellement identifiées </a:t>
            </a:r>
            <a:r>
              <a:rPr lang="fr-CA" sz="1600" b="1" dirty="0">
                <a:effectLst/>
                <a:latin typeface="Calibri" panose="020F0502020204030204" pitchFamily="34" charset="0"/>
                <a:ea typeface="Calibri" panose="020F0502020204030204" pitchFamily="34" charset="0"/>
                <a:cs typeface="Calibri" panose="020F0502020204030204" pitchFamily="34" charset="0"/>
              </a:rPr>
              <a:t>(les afflux de personnes en situation d’itinérance ont diminu</a:t>
            </a:r>
            <a:r>
              <a:rPr lang="fr-CA" sz="1600" b="1" dirty="0">
                <a:ea typeface="Calibri" panose="020F0502020204030204" pitchFamily="34" charset="0"/>
                <a:cs typeface="Calibri" panose="020F0502020204030204" pitchFamily="34" charset="0"/>
              </a:rPr>
              <a:t>é</a:t>
            </a:r>
            <a:r>
              <a:rPr lang="fr-CA" sz="1600" b="1" dirty="0">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07000"/>
              </a:lnSpc>
              <a:spcBef>
                <a:spcPts val="0"/>
              </a:spcBef>
              <a:spcAft>
                <a:spcPts val="800"/>
              </a:spcAft>
            </a:pPr>
            <a:r>
              <a:rPr lang="fr-CA" sz="1600" dirty="0">
                <a:effectLst/>
                <a:latin typeface="Calibri" panose="020F0502020204030204" pitchFamily="34" charset="0"/>
                <a:ea typeface="Calibri" panose="020F0502020204030204" pitchFamily="34" charset="0"/>
                <a:cs typeface="Calibri" panose="020F0502020204030204" pitchFamily="34" charset="0"/>
              </a:rPr>
              <a:t>Une personne qui faisait partie des «nouvelles entrées dans l’itinérance» n’a pas d’expérience antérieure d’itinérance avant son entrée pendant la période de déclaration.</a:t>
            </a:r>
          </a:p>
          <a:p>
            <a:pPr marL="0" marR="0">
              <a:lnSpc>
                <a:spcPct val="107000"/>
              </a:lnSpc>
              <a:spcBef>
                <a:spcPts val="0"/>
              </a:spcBef>
              <a:spcAft>
                <a:spcPts val="800"/>
              </a:spcAft>
            </a:pPr>
            <a:r>
              <a:rPr lang="fr-CA" sz="1600" dirty="0">
                <a:ea typeface="Calibri" panose="020F0502020204030204" pitchFamily="34" charset="0"/>
                <a:cs typeface="Calibri" panose="020F0502020204030204" pitchFamily="34" charset="0"/>
              </a:rPr>
              <a:t>Cela signifie que la première date selon laquelle le client avait un </a:t>
            </a:r>
            <a:r>
              <a:rPr lang="fr-CA" sz="1600" b="1" dirty="0">
                <a:ea typeface="Calibri" panose="020F0502020204030204" pitchFamily="34" charset="0"/>
                <a:cs typeface="Calibri" panose="020F0502020204030204" pitchFamily="34" charset="0"/>
              </a:rPr>
              <a:t>État du client</a:t>
            </a:r>
            <a:r>
              <a:rPr lang="fr-CA" sz="1600" dirty="0">
                <a:ea typeface="Calibri" panose="020F0502020204030204" pitchFamily="34" charset="0"/>
                <a:cs typeface="Calibri" panose="020F0502020204030204" pitchFamily="34" charset="0"/>
              </a:rPr>
              <a:t> marqué comme étant </a:t>
            </a:r>
            <a:r>
              <a:rPr lang="fr-CA" sz="1600" b="1" dirty="0">
                <a:ea typeface="Calibri" panose="020F0502020204030204" pitchFamily="34" charset="0"/>
                <a:cs typeface="Calibri" panose="020F0502020204030204" pitchFamily="34" charset="0"/>
              </a:rPr>
              <a:t>actif</a:t>
            </a:r>
            <a:r>
              <a:rPr lang="fr-CA" sz="1600" dirty="0">
                <a:ea typeface="Calibri" panose="020F0502020204030204" pitchFamily="34" charset="0"/>
                <a:cs typeface="Calibri" panose="020F0502020204030204" pitchFamily="34" charset="0"/>
              </a:rPr>
              <a:t> et un </a:t>
            </a:r>
            <a:r>
              <a:rPr lang="fr-CA" sz="1600" b="1" dirty="0">
                <a:ea typeface="Calibri" panose="020F0502020204030204" pitchFamily="34" charset="0"/>
                <a:cs typeface="Calibri" panose="020F0502020204030204" pitchFamily="34" charset="0"/>
              </a:rPr>
              <a:t>Statut de logement</a:t>
            </a:r>
            <a:r>
              <a:rPr lang="fr-CA" sz="1600" dirty="0">
                <a:ea typeface="Calibri" panose="020F0502020204030204" pitchFamily="34" charset="0"/>
                <a:cs typeface="Calibri" panose="020F0502020204030204" pitchFamily="34" charset="0"/>
              </a:rPr>
              <a:t>, marqué comme étant </a:t>
            </a:r>
            <a:r>
              <a:rPr lang="fr-CA" sz="1600" b="1" dirty="0">
                <a:ea typeface="Calibri" panose="020F0502020204030204" pitchFamily="34" charset="0"/>
                <a:cs typeface="Calibri" panose="020F0502020204030204" pitchFamily="34" charset="0"/>
              </a:rPr>
              <a:t>itinérant</a:t>
            </a:r>
            <a:r>
              <a:rPr lang="fr-CA" sz="1600" dirty="0">
                <a:ea typeface="Calibri" panose="020F0502020204030204" pitchFamily="34" charset="0"/>
                <a:cs typeface="Calibri" panose="020F0502020204030204" pitchFamily="34" charset="0"/>
              </a:rPr>
              <a:t> ou </a:t>
            </a:r>
            <a:r>
              <a:rPr lang="fr-CA" sz="1600" b="1" dirty="0">
                <a:ea typeface="Calibri" panose="020F0502020204030204" pitchFamily="34" charset="0"/>
                <a:cs typeface="Calibri" panose="020F0502020204030204" pitchFamily="34" charset="0"/>
              </a:rPr>
              <a:t>itinérant chronique</a:t>
            </a:r>
            <a:r>
              <a:rPr lang="fr-CA" sz="1600" dirty="0">
                <a:ea typeface="Calibri" panose="020F0502020204030204" pitchFamily="34" charset="0"/>
                <a:cs typeface="Calibri" panose="020F0502020204030204" pitchFamily="34" charset="0"/>
              </a:rPr>
              <a:t>,</a:t>
            </a:r>
            <a:r>
              <a:rPr lang="fr-CA" sz="1600" b="1" dirty="0">
                <a:ea typeface="Calibri" panose="020F0502020204030204" pitchFamily="34" charset="0"/>
                <a:cs typeface="Calibri" panose="020F0502020204030204" pitchFamily="34" charset="0"/>
              </a:rPr>
              <a:t> </a:t>
            </a:r>
            <a:r>
              <a:rPr lang="fr-CA" sz="1600" dirty="0">
                <a:ea typeface="Calibri" panose="020F0502020204030204" pitchFamily="34" charset="0"/>
                <a:cs typeface="Calibri" panose="020F0502020204030204" pitchFamily="34" charset="0"/>
              </a:rPr>
              <a:t>était pendant la période de déclaration. </a:t>
            </a:r>
            <a:endParaRPr lang="fr-CA" sz="1600" dirty="0">
              <a:effectLst/>
              <a:latin typeface="Calibri" panose="020F0502020204030204" pitchFamily="34" charset="0"/>
              <a:ea typeface="Calibri" panose="020F0502020204030204" pitchFamily="34" charset="0"/>
              <a:cs typeface="Arial" panose="020B0604020202020204" pitchFamily="34" charset="0"/>
            </a:endParaRPr>
          </a:p>
          <a:p>
            <a:pPr marR="0">
              <a:lnSpc>
                <a:spcPct val="107000"/>
              </a:lnSpc>
              <a:spcBef>
                <a:spcPts val="0"/>
              </a:spcBef>
              <a:spcAft>
                <a:spcPts val="800"/>
              </a:spcAft>
            </a:pPr>
            <a:endParaRPr lang="fr-CA" dirty="0">
              <a:ea typeface="Calibri" panose="020F0502020204030204" pitchFamily="34" charset="0"/>
              <a:cs typeface="Calibri" panose="020F0502020204030204" pitchFamily="34" charset="0"/>
            </a:endParaRPr>
          </a:p>
        </p:txBody>
      </p:sp>
      <p:sp>
        <p:nvSpPr>
          <p:cNvPr id="2" name="Title 14">
            <a:extLst>
              <a:ext uri="{FF2B5EF4-FFF2-40B4-BE49-F238E27FC236}">
                <a16:creationId xmlns:a16="http://schemas.microsoft.com/office/drawing/2014/main" id="{0CFA3DF1-9F1B-F573-0EC0-C1D352F38147}"/>
              </a:ext>
            </a:extLst>
          </p:cNvPr>
          <p:cNvSpPr txBox="1">
            <a:spLocks/>
          </p:cNvSpPr>
          <p:nvPr>
            <p:custDataLst>
              <p:tags r:id="rId3"/>
            </p:custDataLst>
          </p:nvPr>
        </p:nvSpPr>
        <p:spPr bwMode="auto">
          <a:xfrm>
            <a:off x="0" y="290557"/>
            <a:ext cx="9144000" cy="1022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fontScale="82500" lnSpcReduction="20000"/>
          </a:bodyPr>
          <a:lstStyle>
            <a:lvl1pPr algn="l" defTabSz="457200" rtl="0" eaLnBrk="0" fontAlgn="base" hangingPunct="0">
              <a:spcBef>
                <a:spcPct val="0"/>
              </a:spcBef>
              <a:spcAft>
                <a:spcPct val="0"/>
              </a:spcAft>
              <a:defRPr lang="en-US" sz="3600" b="0" i="0" kern="1200">
                <a:solidFill>
                  <a:srgbClr val="BA2E34"/>
                </a:solidFill>
                <a:latin typeface="Century Gothic" pitchFamily="34" charset="0"/>
                <a:ea typeface="ヒラギノ角ゴ Pro W3" pitchFamily="126" charset="-128"/>
                <a:cs typeface="Century Gothic" pitchFamily="34" charset="0"/>
              </a:defRPr>
            </a:lvl1pPr>
            <a:lvl2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2pPr>
            <a:lvl3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3pPr>
            <a:lvl4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4pPr>
            <a:lvl5pPr algn="l" defTabSz="457200" rtl="0" eaLnBrk="0" fontAlgn="base" hangingPunct="0">
              <a:spcBef>
                <a:spcPct val="0"/>
              </a:spcBef>
              <a:spcAft>
                <a:spcPct val="0"/>
              </a:spcAft>
              <a:defRPr sz="3600">
                <a:solidFill>
                  <a:srgbClr val="BA2E34"/>
                </a:solidFill>
                <a:latin typeface="Century Gothic" charset="0"/>
                <a:ea typeface="ヒラギノ角ゴ Pro W3" pitchFamily="126" charset="-128"/>
                <a:cs typeface="Century Gothic" charset="0"/>
              </a:defRPr>
            </a:lvl5pPr>
            <a:lvl6pPr marL="4572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6pPr>
            <a:lvl7pPr marL="9144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7pPr>
            <a:lvl8pPr marL="13716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8pPr>
            <a:lvl9pPr marL="18288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9pPr>
          </a:lstStyle>
          <a:p>
            <a:pPr algn="ctr"/>
            <a:r>
              <a:rPr lang="fr-FR" sz="3100" b="1" dirty="0">
                <a:solidFill>
                  <a:schemeClr val="accent1"/>
                </a:solidFill>
              </a:rPr>
              <a:t>Utilisation du SISA aux fins du Rapport communautaire en matière d’itinérance (RCMI)</a:t>
            </a:r>
          </a:p>
          <a:p>
            <a:pPr algn="ctr"/>
            <a:r>
              <a:rPr lang="en-CA" sz="2400" dirty="0">
                <a:solidFill>
                  <a:srgbClr val="D55816"/>
                </a:solidFill>
                <a:latin typeface="Century Gothic" panose="020B0502020202020204" pitchFamily="34" charset="0"/>
              </a:rPr>
              <a:t>Le Rapport SISA RCMI</a:t>
            </a:r>
            <a:endParaRPr lang="en-CA" sz="2400" b="1" dirty="0">
              <a:solidFill>
                <a:schemeClr val="accent1"/>
              </a:solidFill>
            </a:endParaRPr>
          </a:p>
        </p:txBody>
      </p:sp>
    </p:spTree>
    <p:extLst>
      <p:ext uri="{BB962C8B-B14F-4D97-AF65-F5344CB8AC3E}">
        <p14:creationId xmlns:p14="http://schemas.microsoft.com/office/powerpoint/2010/main" val="5031189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755396|-13658796|-5889188|-13947548|-10263707|Infrastructure Canada&quot;,&quot;Id&quot;:&quot;5e177fb43442361e8c74eb5f&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4"/>
</p:tagLst>
</file>

<file path=ppt/tags/tag16.xml><?xml version="1.0" encoding="utf-8"?>
<p:tagLst xmlns:a="http://schemas.openxmlformats.org/drawingml/2006/main" xmlns:r="http://schemas.openxmlformats.org/officeDocument/2006/relationships" xmlns:p="http://schemas.openxmlformats.org/presentationml/2006/main">
  <p:tag name="NUM" val="5"/>
</p:tagLst>
</file>

<file path=ppt/tags/tag17.xml><?xml version="1.0" encoding="utf-8"?>
<p:tagLst xmlns:a="http://schemas.openxmlformats.org/drawingml/2006/main" xmlns:r="http://schemas.openxmlformats.org/officeDocument/2006/relationships" xmlns:p="http://schemas.openxmlformats.org/presentationml/2006/main">
  <p:tag name="NUM" val="6"/>
</p:tagLst>
</file>

<file path=ppt/tags/tag18.xml><?xml version="1.0" encoding="utf-8"?>
<p:tagLst xmlns:a="http://schemas.openxmlformats.org/drawingml/2006/main" xmlns:r="http://schemas.openxmlformats.org/officeDocument/2006/relationships" xmlns:p="http://schemas.openxmlformats.org/presentationml/2006/main">
  <p:tag name="NUM" val="7"/>
</p:tagLst>
</file>

<file path=ppt/tags/tag19.xml><?xml version="1.0" encoding="utf-8"?>
<p:tagLst xmlns:a="http://schemas.openxmlformats.org/drawingml/2006/main" xmlns:r="http://schemas.openxmlformats.org/officeDocument/2006/relationships" xmlns:p="http://schemas.openxmlformats.org/presentationml/2006/main">
  <p:tag name="NUM" val="8"/>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4"/>
</p:tagLst>
</file>

<file path=ppt/tags/tag24.xml><?xml version="1.0" encoding="utf-8"?>
<p:tagLst xmlns:a="http://schemas.openxmlformats.org/drawingml/2006/main" xmlns:r="http://schemas.openxmlformats.org/officeDocument/2006/relationships" xmlns:p="http://schemas.openxmlformats.org/presentationml/2006/main">
  <p:tag name="NUM" val="5"/>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4"/>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4"/>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3"/>
</p:tagLst>
</file>

<file path=ppt/tags/tag56.xml><?xml version="1.0" encoding="utf-8"?>
<p:tagLst xmlns:a="http://schemas.openxmlformats.org/drawingml/2006/main" xmlns:r="http://schemas.openxmlformats.org/officeDocument/2006/relationships" xmlns:p="http://schemas.openxmlformats.org/presentationml/2006/main">
  <p:tag name="NUM" val="1"/>
</p:tagLst>
</file>

<file path=ppt/tags/tag57.xml><?xml version="1.0" encoding="utf-8"?>
<p:tagLst xmlns:a="http://schemas.openxmlformats.org/drawingml/2006/main" xmlns:r="http://schemas.openxmlformats.org/officeDocument/2006/relationships" xmlns:p="http://schemas.openxmlformats.org/presentationml/2006/main">
  <p:tag name="NUM" val="2"/>
</p:tagLst>
</file>

<file path=ppt/tags/tag58.xml><?xml version="1.0" encoding="utf-8"?>
<p:tagLst xmlns:a="http://schemas.openxmlformats.org/drawingml/2006/main" xmlns:r="http://schemas.openxmlformats.org/officeDocument/2006/relationships" xmlns:p="http://schemas.openxmlformats.org/presentationml/2006/main">
  <p:tag name="NUM" val="3"/>
</p:tagLst>
</file>

<file path=ppt/tags/tag59.xml><?xml version="1.0" encoding="utf-8"?>
<p:tagLst xmlns:a="http://schemas.openxmlformats.org/drawingml/2006/main" xmlns:r="http://schemas.openxmlformats.org/officeDocument/2006/relationships" xmlns:p="http://schemas.openxmlformats.org/presentationml/2006/main">
  <p:tag name="NUM" val="4"/>
</p:tagLst>
</file>

<file path=ppt/tags/tag6.xml><?xml version="1.0" encoding="utf-8"?>
<p:tagLst xmlns:a="http://schemas.openxmlformats.org/drawingml/2006/main" xmlns:r="http://schemas.openxmlformats.org/officeDocument/2006/relationships" xmlns:p="http://schemas.openxmlformats.org/presentationml/2006/main">
  <p:tag name="NUM" val="5"/>
</p:tagLst>
</file>

<file path=ppt/tags/tag7.xml><?xml version="1.0" encoding="utf-8"?>
<p:tagLst xmlns:a="http://schemas.openxmlformats.org/drawingml/2006/main" xmlns:r="http://schemas.openxmlformats.org/officeDocument/2006/relationships" xmlns:p="http://schemas.openxmlformats.org/presentationml/2006/main">
  <p:tag name="NUM" val="6"/>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a:latin typeface="Century Gothic" panose="020B0502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6716</TotalTime>
  <Words>3682</Words>
  <Application>Microsoft Macintosh PowerPoint</Application>
  <PresentationFormat>On-screen Show (4:3)</PresentationFormat>
  <Paragraphs>254</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Century Gothic</vt:lpstr>
      <vt:lpstr>Courier New</vt:lpstr>
      <vt:lpstr>Gill Sans Light</vt:lpstr>
      <vt:lpstr>Google Sans</vt:lpstr>
      <vt:lpstr>Office Theme</vt:lpstr>
      <vt:lpstr>  Utilisation du SISA aux fins du Rapport communautaire en matière d’itinérance (RCMI) </vt:lpstr>
      <vt:lpstr>PowerPoint Presentation</vt:lpstr>
      <vt:lpstr>PowerPoint Presentation</vt:lpstr>
      <vt:lpstr>Que peut faire le SISA?</vt:lpstr>
      <vt:lpstr>Notions fondamentales du RCMI : qu’est-ce que le RCMI?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Comment tirer le meilleur parti de ce rapport?</vt:lpstr>
      <vt:lpstr>PowerPoint Presentation</vt:lpstr>
      <vt:lpstr>PowerPoint Presentation</vt:lpstr>
    </vt:vector>
  </TitlesOfParts>
  <Company>BSL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Mulder</dc:creator>
  <cp:lastModifiedBy>Emma Amon</cp:lastModifiedBy>
  <cp:revision>16</cp:revision>
  <cp:lastPrinted>2020-01-03T14:36:33Z</cp:lastPrinted>
  <dcterms:created xsi:type="dcterms:W3CDTF">2015-04-10T18:49:27Z</dcterms:created>
  <dcterms:modified xsi:type="dcterms:W3CDTF">2023-09-25T14:47:43Z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9dacc104-dfa0-47ae-bf90-8b8a399431b6_Enabled">
    <vt:lpwstr>true</vt:lpwstr>
  </property>
  <property fmtid="{D5CDD505-2E9C-101B-9397-08002B2CF9AE}" pid="4" name="MSIP_Label_9dacc104-dfa0-47ae-bf90-8b8a399431b6_SetDate">
    <vt:lpwstr>2022-06-14T20:02:01Z</vt:lpwstr>
  </property>
  <property fmtid="{D5CDD505-2E9C-101B-9397-08002B2CF9AE}" pid="5" name="MSIP_Label_9dacc104-dfa0-47ae-bf90-8b8a399431b6_Method">
    <vt:lpwstr>Standard</vt:lpwstr>
  </property>
  <property fmtid="{D5CDD505-2E9C-101B-9397-08002B2CF9AE}" pid="6" name="MSIP_Label_9dacc104-dfa0-47ae-bf90-8b8a399431b6_Name">
    <vt:lpwstr>Unclassified</vt:lpwstr>
  </property>
  <property fmtid="{D5CDD505-2E9C-101B-9397-08002B2CF9AE}" pid="7" name="MSIP_Label_9dacc104-dfa0-47ae-bf90-8b8a399431b6_SiteId">
    <vt:lpwstr>38430cd6-eda5-46f2-886a-f2a305fd49bc</vt:lpwstr>
  </property>
  <property fmtid="{D5CDD505-2E9C-101B-9397-08002B2CF9AE}" pid="8" name="MSIP_Label_9dacc104-dfa0-47ae-bf90-8b8a399431b6_ActionId">
    <vt:lpwstr>032f99d6-62e1-4a19-bd83-d6f4b98e1de4</vt:lpwstr>
  </property>
  <property fmtid="{D5CDD505-2E9C-101B-9397-08002B2CF9AE}" pid="9" name="MSIP_Label_9dacc104-dfa0-47ae-bf90-8b8a399431b6_ContentBits">
    <vt:lpwstr>0</vt:lpwstr>
  </property>
  <property fmtid="{D5CDD505-2E9C-101B-9397-08002B2CF9AE}" pid="10" name="_AdHocReviewCycleID">
    <vt:i4>-1685518984</vt:i4>
  </property>
  <property fmtid="{D5CDD505-2E9C-101B-9397-08002B2CF9AE}" pid="11" name="_EmailSubject">
    <vt:lpwstr>Documents for Posting on the Hub</vt:lpwstr>
  </property>
  <property fmtid="{D5CDD505-2E9C-101B-9397-08002B2CF9AE}" pid="12" name="_AuthorEmail">
    <vt:lpwstr>Erin.Forrest-Miller@infc.gc.ca</vt:lpwstr>
  </property>
  <property fmtid="{D5CDD505-2E9C-101B-9397-08002B2CF9AE}" pid="13" name="_AuthorEmailDisplayName">
    <vt:lpwstr>Erin Forrest-Miller</vt:lpwstr>
  </property>
  <property fmtid="{D5CDD505-2E9C-101B-9397-08002B2CF9AE}" pid="14" name="_PreviousAdHocReviewCycleID">
    <vt:i4>651801814</vt:i4>
  </property>
</Properties>
</file>