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6" r:id="rId5"/>
    <p:sldId id="319" r:id="rId6"/>
    <p:sldId id="358" r:id="rId7"/>
    <p:sldId id="359" r:id="rId8"/>
    <p:sldId id="365" r:id="rId9"/>
    <p:sldId id="360" r:id="rId10"/>
    <p:sldId id="362" r:id="rId11"/>
    <p:sldId id="363" r:id="rId12"/>
    <p:sldId id="364" r:id="rId13"/>
    <p:sldId id="288" r:id="rId14"/>
  </p:sldIdLst>
  <p:sldSz cx="12192000" cy="6858000"/>
  <p:notesSz cx="7023100" cy="93091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p, Joey [NC]" initials="Y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98B"/>
    <a:srgbClr val="BBD2B5"/>
    <a:srgbClr val="C5FFFF"/>
    <a:srgbClr val="B7DF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72404" autoAdjust="0"/>
  </p:normalViewPr>
  <p:slideViewPr>
    <p:cSldViewPr snapToGrid="0" snapToObjects="1">
      <p:cViewPr varScale="1">
        <p:scale>
          <a:sx n="50" d="100"/>
          <a:sy n="50" d="100"/>
        </p:scale>
        <p:origin x="1448" y="28"/>
      </p:cViewPr>
      <p:guideLst>
        <p:guide orient="horz" pos="2160"/>
        <p:guide pos="3840"/>
      </p:guideLst>
    </p:cSldViewPr>
  </p:slideViewPr>
  <p:outlineViewPr>
    <p:cViewPr>
      <p:scale>
        <a:sx n="33" d="100"/>
        <a:sy n="33" d="100"/>
      </p:scale>
      <p:origin x="48" y="67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endParaRPr lang="en-CA"/>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D02A364D-9878-4710-8980-AD2D629BE977}" type="slidenum">
              <a:rPr lang="en-CA" smtClean="0"/>
              <a:t>‹#›</a:t>
            </a:fld>
            <a:endParaRPr lang="en-CA"/>
          </a:p>
        </p:txBody>
      </p:sp>
    </p:spTree>
    <p:extLst>
      <p:ext uri="{BB962C8B-B14F-4D97-AF65-F5344CB8AC3E}">
        <p14:creationId xmlns:p14="http://schemas.microsoft.com/office/powerpoint/2010/main" val="397169130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DD8B1A-5049-5C4B-AFE6-32830630CA6A}" type="slidenum">
              <a:rPr lang="en-US" smtClean="0"/>
              <a:t>‹#›</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a:t>
            </a:fld>
            <a:endParaRPr lang="en-US"/>
          </a:p>
        </p:txBody>
      </p:sp>
      <p:sp>
        <p:nvSpPr>
          <p:cNvPr id="6" name="Date Placeholder 5"/>
          <p:cNvSpPr>
            <a:spLocks noGrp="1"/>
          </p:cNvSpPr>
          <p:nvPr>
            <p:ph type="dt"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73267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10</a:t>
            </a:fld>
            <a:endParaRPr lang="en-US"/>
          </a:p>
        </p:txBody>
      </p:sp>
      <p:sp>
        <p:nvSpPr>
          <p:cNvPr id="6" name="Date Placeholder 5"/>
          <p:cNvSpPr>
            <a:spLocks noGrp="1"/>
          </p:cNvSpPr>
          <p:nvPr>
            <p:ph type="dt"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97086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5" name="Slide Number Placeholder 4"/>
          <p:cNvSpPr>
            <a:spLocks noGrp="1"/>
          </p:cNvSpPr>
          <p:nvPr>
            <p:ph type="sldNum" sz="quarter" idx="11"/>
          </p:nvPr>
        </p:nvSpPr>
        <p:spPr/>
        <p:txBody>
          <a:bodyPr/>
          <a:lstStyle/>
          <a:p>
            <a:fld id="{0DDD8B1A-5049-5C4B-AFE6-32830630CA6A}" type="slidenum">
              <a:rPr lang="en-US" smtClean="0"/>
              <a:t>2</a:t>
            </a:fld>
            <a:endParaRPr lang="en-US"/>
          </a:p>
        </p:txBody>
      </p:sp>
      <p:sp>
        <p:nvSpPr>
          <p:cNvPr id="6" name="Date Placeholder 5"/>
          <p:cNvSpPr>
            <a:spLocks noGrp="1"/>
          </p:cNvSpPr>
          <p:nvPr>
            <p:ph type="dt"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11608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5" name="Slide Number Placeholder 4"/>
          <p:cNvSpPr>
            <a:spLocks noGrp="1"/>
          </p:cNvSpPr>
          <p:nvPr>
            <p:ph type="sldNum" sz="quarter" idx="11"/>
          </p:nvPr>
        </p:nvSpPr>
        <p:spPr/>
        <p:txBody>
          <a:bodyPr/>
          <a:lstStyle/>
          <a:p>
            <a:fld id="{0DDD8B1A-5049-5C4B-AFE6-32830630CA6A}" type="slidenum">
              <a:rPr lang="en-US" smtClean="0"/>
              <a:t>3</a:t>
            </a:fld>
            <a:endParaRPr lang="en-US"/>
          </a:p>
        </p:txBody>
      </p:sp>
      <p:sp>
        <p:nvSpPr>
          <p:cNvPr id="6" name="Date Placeholder 5"/>
          <p:cNvSpPr>
            <a:spLocks noGrp="1"/>
          </p:cNvSpPr>
          <p:nvPr>
            <p:ph type="dt"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410325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dirty="0"/>
              <a:t>Les quatre modules du cours</a:t>
            </a:r>
            <a:r>
              <a:rPr lang="fr-CA" baseline="0" dirty="0"/>
              <a:t> sont énumérés dans le menu. Chaque module contient des exemples concrets basés sur le SISA dans le contexte communautaire. Une fois que vous avez parcouru le contenu, vous trouverez à la fin de chaque module une activité de contrôle des connaissances ou un questionnaire pour récapituler.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baseline="0" dirty="0"/>
          </a:p>
          <a:p>
            <a:endParaRPr lang="en-CA"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D8B1A-5049-5C4B-AFE6-32830630CA6A}" type="slidenum">
              <a:rPr lang="en-US" smtClean="0"/>
              <a:t>4</a:t>
            </a:fld>
            <a:endParaRPr lang="en-US"/>
          </a:p>
        </p:txBody>
      </p:sp>
    </p:spTree>
    <p:extLst>
      <p:ext uri="{BB962C8B-B14F-4D97-AF65-F5344CB8AC3E}">
        <p14:creationId xmlns:p14="http://schemas.microsoft.com/office/powerpoint/2010/main" val="2419689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module 1 examine la valeur et l’importance de la gestion des données et commence par expliquer pourquoi les données sont importantes. Il est certain que les personnes doivent savoir comment collecter les données et connaître les procédures que l’on attend d’eux. Nous savons également que dans un secteur aussi centré sur le client que celui de l’itinérance, le fait de passer du temps à </a:t>
            </a:r>
            <a:r>
              <a:rPr lang="fr-CA" dirty="0" smtClean="0"/>
              <a:t>recueillir </a:t>
            </a:r>
            <a:r>
              <a:rPr lang="fr-CA" dirty="0"/>
              <a:t>et à gérer des données apparaîtra pour beaucoup comme une distraction par rapport à l’aide apportée aux clients. Le fait de savoir que les données peuvent produire des résultats qui aideront les clients peut aider les travailleurs à valoriser les tâches nécessaires à une bonne gestion des données, afin que l’organisation recueille des données uniformes et de grande qualité.</a:t>
            </a:r>
          </a:p>
          <a:p>
            <a:endParaRPr lang="en-CA"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D8B1A-5049-5C4B-AFE6-32830630CA6A}" type="slidenum">
              <a:rPr lang="en-US" smtClean="0"/>
              <a:t>5</a:t>
            </a:fld>
            <a:endParaRPr lang="en-US"/>
          </a:p>
        </p:txBody>
      </p:sp>
    </p:spTree>
    <p:extLst>
      <p:ext uri="{BB962C8B-B14F-4D97-AF65-F5344CB8AC3E}">
        <p14:creationId xmlns:p14="http://schemas.microsoft.com/office/powerpoint/2010/main" val="239674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module</a:t>
            </a:r>
            <a:r>
              <a:rPr lang="fr-CA" baseline="0" dirty="0"/>
              <a:t> 2 se penche sur le rôle d’un intendant des données, qui peut être un nouveau concept ou qui attribue un nom et des responsabilités concrètes à des concepts bien connus. À bien des égards, les responsables du SISA sont des intendants de données naturels, mais il n’est pas nécessaire qu’il s’agisse d’une seule personne; certaines des responsabilités pourraient être partagées. Chaque organisation a un champion d’une manière ou d’une autre, pour les clients ou pour le SISA; il peut assumer le rôle ou une partie de ce dernier. Le module préconise la présence d’un intendant des données pour assurer l’uniformité des données.</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D8B1A-5049-5C4B-AFE6-32830630CA6A}" type="slidenum">
              <a:rPr lang="en-US" smtClean="0"/>
              <a:t>6</a:t>
            </a:fld>
            <a:endParaRPr lang="en-US"/>
          </a:p>
        </p:txBody>
      </p:sp>
    </p:spTree>
    <p:extLst>
      <p:ext uri="{BB962C8B-B14F-4D97-AF65-F5344CB8AC3E}">
        <p14:creationId xmlns:p14="http://schemas.microsoft.com/office/powerpoint/2010/main" val="199998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module 3 aborde</a:t>
            </a:r>
            <a:r>
              <a:rPr lang="fr-CA" baseline="0" dirty="0"/>
              <a:t> les 6 étapes du cycle de vie des données. Vous cliquerez sur chacune des étapes pour en savoir plus sur chacune d’entre elles. Un scénario SISA animé est utilisé dans la plupart des cas pour montrer comment une </a:t>
            </a:r>
            <a:r>
              <a:rPr lang="fr-CA" baseline="0" dirty="0" smtClean="0"/>
              <a:t>collectivité </a:t>
            </a:r>
            <a:r>
              <a:rPr lang="fr-CA" baseline="0" dirty="0"/>
              <a:t>utilisant le SISA gère ces données dans le contexte de cette étape du cycle de vie. Il vous encourage à réfléchir à la manière d’officialiser vos activités de gestion des données. Des activités qui ne sont peut-être pas nouvelles, mais qui seraient plus rationalisées si on leur donnait une certaine structure. </a:t>
            </a:r>
            <a:endParaRPr lang="fr-CA" u="sng" baseline="0"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D8B1A-5049-5C4B-AFE6-32830630CA6A}" type="slidenum">
              <a:rPr lang="en-US" smtClean="0"/>
              <a:t>7</a:t>
            </a:fld>
            <a:endParaRPr lang="en-US"/>
          </a:p>
        </p:txBody>
      </p:sp>
    </p:spTree>
    <p:extLst>
      <p:ext uri="{BB962C8B-B14F-4D97-AF65-F5344CB8AC3E}">
        <p14:creationId xmlns:p14="http://schemas.microsoft.com/office/powerpoint/2010/main" val="259493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dernier module</a:t>
            </a:r>
            <a:r>
              <a:rPr lang="fr-CA" baseline="0" dirty="0"/>
              <a:t> a pour but de garantir des données de grande qualité. Ce module comporte une section sur les normes d’uniformité qui vous encourage à documenter vos politiques et protocoles à toutes les étapes du cycle de vie des données. Si vous ne l’avez pas encore fait, je vous encourage donc à suivre ce cours en ligne dès que possible. En attendant, je voudrais vous demander si la gestion des données se passe bien pour vous.</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D8B1A-5049-5C4B-AFE6-32830630CA6A}" type="slidenum">
              <a:rPr lang="en-US" smtClean="0"/>
              <a:t>8</a:t>
            </a:fld>
            <a:endParaRPr lang="en-US"/>
          </a:p>
        </p:txBody>
      </p:sp>
    </p:spTree>
    <p:extLst>
      <p:ext uri="{BB962C8B-B14F-4D97-AF65-F5344CB8AC3E}">
        <p14:creationId xmlns:p14="http://schemas.microsoft.com/office/powerpoint/2010/main" val="63178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fr-CA" dirty="0"/>
              <a:t>Voyons</a:t>
            </a:r>
            <a:r>
              <a:rPr lang="fr-CA" baseline="0" dirty="0"/>
              <a:t> si nous pouvons nous appuyer sur l’expérience de tous les participants à la séance pour relever certains des défis que pose l’obtention de données uniforme et de bonne qualité. Je peux donc imaginer que vous êtes très occupé et que vous n’avez pas l’intention de vous asseoir et de rédiger des politiques de données ou de créer un dictionnaire de données, comme le recommande le cours. Quelqu’un a-t-il une solution ou une expérience à transmettre qui pourrait aider?</a:t>
            </a:r>
          </a:p>
          <a:p>
            <a:endParaRPr lang="en-CA" baseline="0" dirty="0"/>
          </a:p>
          <a:p>
            <a:r>
              <a:rPr lang="fr-CA" baseline="0" dirty="0"/>
              <a:t>À suggérer si personne ne propose quoi que ce soit : Peut-être qu’une </a:t>
            </a:r>
            <a:r>
              <a:rPr lang="fr-CA" baseline="0" dirty="0" smtClean="0"/>
              <a:t>collectivité </a:t>
            </a:r>
            <a:r>
              <a:rPr lang="fr-CA" baseline="0" dirty="0"/>
              <a:t>qui a déjà rédigé des politiques serait prête à les présenter comme exemples pour que les autres puissent s’en inspirer.</a:t>
            </a:r>
          </a:p>
          <a:p>
            <a:r>
              <a:rPr lang="fr-CA" baseline="0" dirty="0"/>
              <a:t>Questions supplémentaires si personne ne s’exprime :</a:t>
            </a:r>
          </a:p>
          <a:p>
            <a:pPr marL="228600" indent="-228600">
              <a:buAutoNum type="arabicPeriod"/>
            </a:pPr>
            <a:r>
              <a:rPr lang="fr-CA" baseline="0" dirty="0"/>
              <a:t>Vos pratiques fonctionnent-elles bien à l’heure actuelle? Pensez-vous que vous recueillez des données de bonne qualité, et si oui, que faites-vous qui fonctionne?</a:t>
            </a:r>
          </a:p>
          <a:p>
            <a:pPr marL="228600" indent="-228600">
              <a:buAutoNum type="arabicPeriod"/>
            </a:pPr>
            <a:r>
              <a:rPr lang="fr-CA" baseline="0" dirty="0"/>
              <a:t>Comment formez-vous votre personnel au processus d’uniformité des données qui fonctionne pour vous?</a:t>
            </a:r>
          </a:p>
          <a:p>
            <a:pPr marL="228600" indent="-228600">
              <a:buAutoNum type="arabicPeriod"/>
            </a:pPr>
            <a:r>
              <a:rPr lang="fr-CA" baseline="0" dirty="0"/>
              <a:t>Quel est le conseil que vous donneriez aux autres pour les aider à rationaliser l’uniformité des données?</a:t>
            </a:r>
          </a:p>
        </p:txBody>
      </p:sp>
      <p:sp>
        <p:nvSpPr>
          <p:cNvPr id="5" name="Slide Number Placeholder 4"/>
          <p:cNvSpPr>
            <a:spLocks noGrp="1"/>
          </p:cNvSpPr>
          <p:nvPr>
            <p:ph type="sldNum" sz="quarter" idx="11"/>
          </p:nvPr>
        </p:nvSpPr>
        <p:spPr/>
        <p:txBody>
          <a:bodyPr/>
          <a:lstStyle/>
          <a:p>
            <a:fld id="{0DDD8B1A-5049-5C4B-AFE6-32830630CA6A}" type="slidenum">
              <a:rPr lang="en-US" smtClean="0"/>
              <a:t>9</a:t>
            </a:fld>
            <a:endParaRPr lang="en-US"/>
          </a:p>
        </p:txBody>
      </p:sp>
      <p:sp>
        <p:nvSpPr>
          <p:cNvPr id="6" name="Date Placeholder 5"/>
          <p:cNvSpPr>
            <a:spLocks noGrp="1"/>
          </p:cNvSpPr>
          <p:nvPr>
            <p:ph type="dt"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602841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91530" y="2130426"/>
            <a:ext cx="5417204" cy="1470025"/>
          </a:xfrm>
        </p:spPr>
        <p:txBody>
          <a:bodyPr>
            <a:noAutofit/>
          </a:bodyPr>
          <a:lstStyle>
            <a:lvl1pPr algn="l">
              <a:defRPr sz="3600" b="1" i="0">
                <a:latin typeface="Arial"/>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5991531" y="3886200"/>
            <a:ext cx="5417204"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3E88B4-F6A5-4B64-B253-C9B4F071C93C}" type="datetime1">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1B034-F3E7-4CD6-B663-CB90C06573EB}" type="datetime1">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288B84-14C0-4039-81A0-31C3AFA31B4C}" type="datetime1">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2116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319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E879B-B535-41E7-9460-E2A8AE6862E4}" type="datetime1">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19602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4A799-9196-4124-95B0-976C0B8AE516}" type="datetime1">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398685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DB0B14-2F8B-4CCB-8F25-20CA4A11ED27}" type="datetime1">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4270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12ABEC-4E33-4910-B923-7E468CD79BF5}" type="datetime1">
              <a:rPr lang="en-US" smtClean="0"/>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60330B-0CF7-4D1E-A57E-633CEBB14485}" type="datetime1">
              <a:rPr lang="en-US" smtClean="0"/>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4B721-9158-4782-A9AE-0595F0621A0D}" type="datetime1">
              <a:rPr lang="en-US" smtClean="0"/>
              <a:t>10/13/2021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52C975-7B98-4F83-91E3-17DD6C8E0ED4}" type="datetime1">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dirty="0"/>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201F6-B9DC-4778-92CD-75891C03D623}" type="datetime1">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BDEBC-D044-43FF-8323-EB42AA03C371}" type="datetime1">
              <a:rPr lang="en-US" smtClean="0"/>
              <a:t>10/13/2021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57200" rtl="0" eaLnBrk="1" latinLnBrk="0" hangingPunct="1">
        <a:spcBef>
          <a:spcPct val="0"/>
        </a:spcBef>
        <a:buNone/>
        <a:defRPr sz="3600" b="1" i="0" u="none"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b="0" i="0" u="none"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xml"/><Relationship Id="rId7" Type="http://schemas.openxmlformats.org/officeDocument/2006/relationships/image" Target="../media/image2.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slideLayout" Target="../slideLayouts/slideLayout12.xml"/><Relationship Id="rId18" Type="http://schemas.openxmlformats.org/officeDocument/2006/relationships/image" Target="../media/image13.png"/><Relationship Id="rId3" Type="http://schemas.openxmlformats.org/officeDocument/2006/relationships/tags" Target="../tags/tag35.xml"/><Relationship Id="rId21" Type="http://schemas.openxmlformats.org/officeDocument/2006/relationships/hyperlink" Target="https://apprentissage.sisa.ca/story.html" TargetMode="Externa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image" Target="../media/image12.png"/><Relationship Id="rId2" Type="http://schemas.openxmlformats.org/officeDocument/2006/relationships/tags" Target="../tags/tag34.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image" Target="../media/image10.png"/><Relationship Id="rId10" Type="http://schemas.openxmlformats.org/officeDocument/2006/relationships/tags" Target="../tags/tag42.xml"/><Relationship Id="rId19" Type="http://schemas.openxmlformats.org/officeDocument/2006/relationships/image" Target="../media/image14.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notesSlide" Target="../notesSlides/notesSlide10.xml"/><Relationship Id="rId22"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8.xml"/><Relationship Id="rId7" Type="http://schemas.openxmlformats.org/officeDocument/2006/relationships/notesSlide" Target="../notesSlides/notesSlide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5.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jp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jp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jp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9.jp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4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971761" y="2070108"/>
            <a:ext cx="6389428" cy="2515077"/>
          </a:xfrm>
        </p:spPr>
        <p:txBody>
          <a:bodyPr/>
          <a:lstStyle/>
          <a:p>
            <a:pPr algn="ctr"/>
            <a:r>
              <a:rPr lang="fr-CA" sz="3200" dirty="0"/>
              <a:t>Rationalisation de </a:t>
            </a:r>
            <a:br>
              <a:rPr lang="fr-CA" sz="3200" dirty="0"/>
            </a:br>
            <a:r>
              <a:rPr lang="fr-CA" sz="3200" dirty="0"/>
              <a:t>l’uniformité des données</a:t>
            </a:r>
            <a:br>
              <a:rPr lang="fr-CA" sz="3200" dirty="0"/>
            </a:br>
            <a:endParaRPr lang="fr-CA" sz="3200" dirty="0"/>
          </a:p>
        </p:txBody>
      </p:sp>
      <p:sp>
        <p:nvSpPr>
          <p:cNvPr id="3" name="Subtitle 2"/>
          <p:cNvSpPr>
            <a:spLocks noGrp="1"/>
          </p:cNvSpPr>
          <p:nvPr>
            <p:ph type="subTitle" idx="1"/>
            <p:custDataLst>
              <p:tags r:id="rId2"/>
            </p:custDataLst>
          </p:nvPr>
        </p:nvSpPr>
        <p:spPr>
          <a:xfrm>
            <a:off x="5096793" y="5237198"/>
            <a:ext cx="5868956" cy="1087121"/>
          </a:xfrm>
        </p:spPr>
        <p:txBody>
          <a:bodyPr>
            <a:noAutofit/>
          </a:bodyPr>
          <a:lstStyle/>
          <a:p>
            <a:pPr algn="r"/>
            <a:r>
              <a:rPr lang="fr-CA" sz="2000" dirty="0"/>
              <a:t>Atelier virtuel national sur le SISA</a:t>
            </a:r>
          </a:p>
          <a:p>
            <a:pPr algn="r"/>
            <a:r>
              <a:rPr lang="fr-CA" sz="2000" dirty="0" smtClean="0"/>
              <a:t>Les 19 et 20</a:t>
            </a:r>
            <a:r>
              <a:rPr lang="fr-CA" sz="2000" dirty="0"/>
              <a:t> octobre 2021 </a:t>
            </a:r>
          </a:p>
        </p:txBody>
      </p:sp>
      <p:sp>
        <p:nvSpPr>
          <p:cNvPr id="4" name="Title 1"/>
          <p:cNvSpPr txBox="1">
            <a:spLocks/>
          </p:cNvSpPr>
          <p:nvPr>
            <p:custDataLst>
              <p:tags r:id="rId3"/>
            </p:custDataLst>
          </p:nvPr>
        </p:nvSpPr>
        <p:spPr>
          <a:xfrm>
            <a:off x="6146104" y="3121487"/>
            <a:ext cx="3770335" cy="8116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endParaRPr lang="en-US" sz="2200" dirty="0">
              <a:solidFill>
                <a:schemeClr val="bg1">
                  <a:lumMod val="65000"/>
                </a:schemeClr>
              </a:solidFill>
            </a:endParaRPr>
          </a:p>
        </p:txBody>
      </p:sp>
      <p:pic>
        <p:nvPicPr>
          <p:cNvPr id="5" name="Picture 4"/>
          <p:cNvPicPr>
            <a:picLocks noChangeAspect="1"/>
          </p:cNvPicPr>
          <p:nvPr>
            <p:custDataLst>
              <p:tags r:id="rId4"/>
            </p:custDataLst>
          </p:nvPr>
        </p:nvPicPr>
        <p:blipFill>
          <a:blip r:embed="rId8">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0565393" y="4768328"/>
            <a:ext cx="400356" cy="362624"/>
          </a:xfrm>
          <a:prstGeom prst="rect">
            <a:avLst/>
          </a:prstGeom>
          <a:ln>
            <a:solidFill>
              <a:schemeClr val="bg1"/>
            </a:solidFill>
          </a:ln>
        </p:spPr>
      </p:pic>
    </p:spTree>
    <p:extLst>
      <p:ext uri="{BB962C8B-B14F-4D97-AF65-F5344CB8AC3E}">
        <p14:creationId xmlns:p14="http://schemas.microsoft.com/office/powerpoint/2010/main" val="1686951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custDataLst>
              <p:tags r:id="rId1"/>
            </p:custDataLst>
          </p:nvPr>
        </p:nvSpPr>
        <p:spPr>
          <a:xfrm>
            <a:off x="8534400" y="6356351"/>
            <a:ext cx="2133600" cy="365125"/>
          </a:xfrm>
        </p:spPr>
        <p:txBody>
          <a:bodyPr/>
          <a:lstStyle/>
          <a:p>
            <a:fld id="{ABCE2B6B-7FFE-FA46-BED3-31567387080B}" type="slidenum">
              <a:rPr lang="en-US" smtClean="0"/>
              <a:t>10</a:t>
            </a:fld>
            <a:endParaRPr lang="en-US"/>
          </a:p>
        </p:txBody>
      </p:sp>
      <p:pic>
        <p:nvPicPr>
          <p:cNvPr id="3" name="Picture 2" descr="Graphic Element-01" title="Graphic Element-01"/>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432358" y="-251911"/>
            <a:ext cx="8100424" cy="2827207"/>
          </a:xfrm>
          <a:prstGeom prst="rect">
            <a:avLst/>
          </a:prstGeom>
        </p:spPr>
      </p:pic>
      <p:pic>
        <p:nvPicPr>
          <p:cNvPr id="4" name="Picture 3" descr="Graphic Element-02" title="Graphic Element-02"/>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1319596" y="2215078"/>
            <a:ext cx="3508248" cy="2712720"/>
          </a:xfrm>
          <a:prstGeom prst="rect">
            <a:avLst/>
          </a:prstGeom>
        </p:spPr>
      </p:pic>
      <p:pic>
        <p:nvPicPr>
          <p:cNvPr id="5" name="Picture 4" descr="Graphic Element-03" title="Graphic Element-03"/>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156180" y="4516938"/>
            <a:ext cx="3508248" cy="2712720"/>
          </a:xfrm>
          <a:prstGeom prst="rect">
            <a:avLst/>
          </a:prstGeom>
        </p:spPr>
      </p:pic>
      <p:pic>
        <p:nvPicPr>
          <p:cNvPr id="6" name="Picture 5" descr="Graphic Element-04" title="Graphic Element-04"/>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4210179" y="4229447"/>
            <a:ext cx="2792200" cy="2012917"/>
          </a:xfrm>
          <a:prstGeom prst="rect">
            <a:avLst/>
          </a:prstGeom>
        </p:spPr>
      </p:pic>
      <p:pic>
        <p:nvPicPr>
          <p:cNvPr id="7" name="Picture 6" descr="Graphic Element-07" title="Graphic Element-07"/>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8407981" y="76225"/>
            <a:ext cx="3980787" cy="2712720"/>
          </a:xfrm>
          <a:prstGeom prst="rect">
            <a:avLst/>
          </a:prstGeom>
        </p:spPr>
      </p:pic>
      <p:pic>
        <p:nvPicPr>
          <p:cNvPr id="8" name="Picture 7" descr="Graphic Element-06" title="Graphic Element-06"/>
          <p:cNvPicPr>
            <a:picLocks noChangeAspect="1"/>
          </p:cNvPicPr>
          <p:nvPr>
            <p:custDataLst>
              <p:tags r:id="rId7"/>
            </p:custDataLst>
          </p:nvPr>
        </p:nvPicPr>
        <p:blipFill>
          <a:blip r:embed="rId20">
            <a:extLst>
              <a:ext uri="{28A0092B-C50C-407E-A947-70E740481C1C}">
                <a14:useLocalDpi xmlns:a14="http://schemas.microsoft.com/office/drawing/2010/main" val="0"/>
              </a:ext>
            </a:extLst>
          </a:blip>
          <a:stretch>
            <a:fillRect/>
          </a:stretch>
        </p:blipFill>
        <p:spPr>
          <a:xfrm>
            <a:off x="8645763" y="2480827"/>
            <a:ext cx="2248818" cy="1800882"/>
          </a:xfrm>
          <a:prstGeom prst="rect">
            <a:avLst/>
          </a:prstGeom>
        </p:spPr>
      </p:pic>
      <p:sp>
        <p:nvSpPr>
          <p:cNvPr id="11" name="Text Box 269"/>
          <p:cNvSpPr txBox="1">
            <a:spLocks noChangeArrowheads="1"/>
          </p:cNvSpPr>
          <p:nvPr>
            <p:custDataLst>
              <p:tags r:id="rId8"/>
            </p:custDataLst>
          </p:nvPr>
        </p:nvSpPr>
        <p:spPr bwMode="auto">
          <a:xfrm>
            <a:off x="3832412" y="1950606"/>
            <a:ext cx="7372733" cy="2297857"/>
          </a:xfrm>
          <a:prstGeom prst="rect">
            <a:avLst/>
          </a:prstGeom>
          <a:ln>
            <a:solidFill>
              <a:srgbClr val="1D898B"/>
            </a:solidFill>
            <a:headEnd/>
            <a:tailEnd/>
          </a:ln>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endParaRPr lang="en-CA" sz="2400" dirty="0">
              <a:solidFill>
                <a:schemeClr val="tx1"/>
              </a:solidFill>
            </a:endParaRPr>
          </a:p>
          <a:p>
            <a:pPr algn="ctr">
              <a:lnSpc>
                <a:spcPct val="115000"/>
              </a:lnSpc>
              <a:spcAft>
                <a:spcPts val="1000"/>
              </a:spcAft>
            </a:pPr>
            <a:r>
              <a:rPr lang="fr-CA" sz="3200" dirty="0">
                <a:solidFill>
                  <a:schemeClr val="tx1"/>
                </a:solidFill>
              </a:rPr>
              <a:t>Cours disponible sur le site :</a:t>
            </a:r>
          </a:p>
          <a:p>
            <a:pPr algn="ctr">
              <a:lnSpc>
                <a:spcPct val="115000"/>
              </a:lnSpc>
              <a:spcAft>
                <a:spcPts val="1000"/>
              </a:spcAft>
            </a:pPr>
            <a:r>
              <a:rPr lang="fr-CA" sz="3200" dirty="0">
                <a:solidFill>
                  <a:schemeClr val="tx1"/>
                </a:solidFill>
                <a:hlinkClick r:id="rId21"/>
              </a:rPr>
              <a:t>https://apprentissage.sisa.ca/story.html</a:t>
            </a:r>
          </a:p>
          <a:p>
            <a:pPr algn="ctr">
              <a:lnSpc>
                <a:spcPct val="115000"/>
              </a:lnSpc>
              <a:spcAft>
                <a:spcPts val="1000"/>
              </a:spcAft>
            </a:pPr>
            <a:endParaRPr lang="en-CA" sz="3200" dirty="0">
              <a:solidFill>
                <a:schemeClr val="tx1"/>
              </a:solidFill>
            </a:endParaRPr>
          </a:p>
          <a:p>
            <a:pPr algn="ctr">
              <a:lnSpc>
                <a:spcPct val="115000"/>
              </a:lnSpc>
              <a:spcAft>
                <a:spcPts val="1000"/>
              </a:spcAft>
            </a:pPr>
            <a:endParaRPr lang="en-CA" sz="3200" dirty="0">
              <a:solidFill>
                <a:schemeClr val="tx1"/>
              </a:solidFill>
            </a:endParaRPr>
          </a:p>
          <a:p>
            <a:pPr algn="ctr">
              <a:lnSpc>
                <a:spcPct val="115000"/>
              </a:lnSpc>
              <a:spcAft>
                <a:spcPts val="1000"/>
              </a:spcAft>
            </a:pPr>
            <a:endParaRPr lang="en-CA" sz="3200" dirty="0">
              <a:solidFill>
                <a:schemeClr val="tx1"/>
              </a:solidFill>
            </a:endParaRPr>
          </a:p>
        </p:txBody>
      </p:sp>
      <p:sp>
        <p:nvSpPr>
          <p:cNvPr id="9" name="TextBox 8"/>
          <p:cNvSpPr txBox="1"/>
          <p:nvPr>
            <p:custDataLst>
              <p:tags r:id="rId9"/>
            </p:custDataLst>
          </p:nvPr>
        </p:nvSpPr>
        <p:spPr>
          <a:xfrm>
            <a:off x="8612569" y="4611011"/>
            <a:ext cx="3289433" cy="1477328"/>
          </a:xfrm>
          <a:prstGeom prst="rect">
            <a:avLst/>
          </a:prstGeom>
          <a:noFill/>
        </p:spPr>
        <p:txBody>
          <a:bodyPr wrap="square" rtlCol="0">
            <a:spAutoFit/>
          </a:bodyPr>
          <a:lstStyle/>
          <a:p>
            <a:r>
              <a:rPr lang="fr-CA"/>
              <a:t>www.sisa.ca </a:t>
            </a:r>
          </a:p>
          <a:p>
            <a:endParaRPr lang="en-CA" dirty="0"/>
          </a:p>
          <a:p>
            <a:r>
              <a:rPr lang="fr-CA"/>
              <a:t>support@sisa.ca</a:t>
            </a:r>
          </a:p>
          <a:p>
            <a:endParaRPr lang="en-CA" dirty="0"/>
          </a:p>
          <a:p>
            <a:r>
              <a:rPr lang="fr-CA"/>
              <a:t>1-866-324-2375 </a:t>
            </a:r>
          </a:p>
        </p:txBody>
      </p:sp>
      <p:pic>
        <p:nvPicPr>
          <p:cNvPr id="14" name="Picture 13"/>
          <p:cNvPicPr>
            <a:picLocks noChangeAspect="1"/>
          </p:cNvPicPr>
          <p:nvPr>
            <p:custDataLst>
              <p:tags r:id="rId10"/>
            </p:custDataLst>
          </p:nvPr>
        </p:nvPicPr>
        <p:blipFill>
          <a:blip r:embed="rId22">
            <a:duotone>
              <a:schemeClr val="accent2">
                <a:shade val="45000"/>
                <a:satMod val="135000"/>
              </a:schemeClr>
              <a:prstClr val="white"/>
            </a:duotone>
          </a:blip>
          <a:stretch>
            <a:fillRect/>
          </a:stretch>
        </p:blipFill>
        <p:spPr>
          <a:xfrm>
            <a:off x="8199300" y="4590191"/>
            <a:ext cx="400356" cy="362624"/>
          </a:xfrm>
          <a:prstGeom prst="rect">
            <a:avLst/>
          </a:prstGeom>
          <a:ln>
            <a:solidFill>
              <a:schemeClr val="bg1"/>
            </a:solidFill>
          </a:ln>
        </p:spPr>
      </p:pic>
      <p:pic>
        <p:nvPicPr>
          <p:cNvPr id="15" name="Picture 14"/>
          <p:cNvPicPr>
            <a:picLocks noChangeAspect="1"/>
          </p:cNvPicPr>
          <p:nvPr>
            <p:custDataLst>
              <p:tags r:id="rId11"/>
            </p:custDataLst>
          </p:nvPr>
        </p:nvPicPr>
        <p:blipFill>
          <a:blip r:embed="rId22">
            <a:duotone>
              <a:schemeClr val="accent2">
                <a:shade val="45000"/>
                <a:satMod val="135000"/>
              </a:schemeClr>
              <a:prstClr val="white"/>
            </a:duotone>
          </a:blip>
          <a:stretch>
            <a:fillRect/>
          </a:stretch>
        </p:blipFill>
        <p:spPr>
          <a:xfrm>
            <a:off x="8185421" y="5134687"/>
            <a:ext cx="400356" cy="362624"/>
          </a:xfrm>
          <a:prstGeom prst="rect">
            <a:avLst/>
          </a:prstGeom>
          <a:ln>
            <a:solidFill>
              <a:schemeClr val="bg1"/>
            </a:solidFill>
          </a:ln>
        </p:spPr>
      </p:pic>
      <p:pic>
        <p:nvPicPr>
          <p:cNvPr id="16" name="Picture 15"/>
          <p:cNvPicPr>
            <a:picLocks noChangeAspect="1"/>
          </p:cNvPicPr>
          <p:nvPr>
            <p:custDataLst>
              <p:tags r:id="rId12"/>
            </p:custDataLst>
          </p:nvPr>
        </p:nvPicPr>
        <p:blipFill>
          <a:blip r:embed="rId22">
            <a:duotone>
              <a:schemeClr val="accent2">
                <a:shade val="45000"/>
                <a:satMod val="135000"/>
              </a:schemeClr>
              <a:prstClr val="white"/>
            </a:duotone>
          </a:blip>
          <a:stretch>
            <a:fillRect/>
          </a:stretch>
        </p:blipFill>
        <p:spPr>
          <a:xfrm>
            <a:off x="8185652" y="5677911"/>
            <a:ext cx="400356" cy="362624"/>
          </a:xfrm>
          <a:prstGeom prst="rect">
            <a:avLst/>
          </a:prstGeom>
          <a:ln>
            <a:solidFill>
              <a:schemeClr val="bg1"/>
            </a:solidFill>
          </a:ln>
        </p:spPr>
      </p:pic>
    </p:spTree>
    <p:extLst>
      <p:ext uri="{BB962C8B-B14F-4D97-AF65-F5344CB8AC3E}">
        <p14:creationId xmlns:p14="http://schemas.microsoft.com/office/powerpoint/2010/main" val="44637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custDataLst>
              <p:tags r:id="rId1"/>
            </p:custDataLst>
          </p:nvPr>
        </p:nvPicPr>
        <p:blipFill>
          <a:blip r:embed="rId9">
            <a:duotone>
              <a:schemeClr val="accent1">
                <a:shade val="45000"/>
                <a:satMod val="135000"/>
              </a:schemeClr>
              <a:prstClr val="white"/>
            </a:duotone>
          </a:blip>
          <a:stretch>
            <a:fillRect/>
          </a:stretch>
        </p:blipFill>
        <p:spPr>
          <a:xfrm>
            <a:off x="2408509" y="4127501"/>
            <a:ext cx="7707086" cy="2011200"/>
          </a:xfrm>
          <a:prstGeom prst="rect">
            <a:avLst/>
          </a:prstGeom>
        </p:spPr>
      </p:pic>
      <p:sp>
        <p:nvSpPr>
          <p:cNvPr id="3" name="Content Placeholder 2"/>
          <p:cNvSpPr>
            <a:spLocks noGrp="1"/>
          </p:cNvSpPr>
          <p:nvPr>
            <p:ph idx="1"/>
            <p:custDataLst>
              <p:tags r:id="rId2"/>
            </p:custDataLst>
          </p:nvPr>
        </p:nvSpPr>
        <p:spPr>
          <a:xfrm>
            <a:off x="664192" y="1466830"/>
            <a:ext cx="10918208" cy="3683394"/>
          </a:xfrm>
        </p:spPr>
        <p:txBody>
          <a:bodyPr>
            <a:noAutofit/>
          </a:bodyPr>
          <a:lstStyle/>
          <a:p>
            <a:r>
              <a:rPr lang="fr-CA" sz="2400" dirty="0"/>
              <a:t>Donner un aperçu du cours d’apprentissage en ligne sur la gestion des données dans le SISA</a:t>
            </a:r>
          </a:p>
          <a:p>
            <a:endParaRPr lang="en-CA" sz="2400" dirty="0"/>
          </a:p>
          <a:p>
            <a:r>
              <a:rPr lang="fr-CA" sz="2400" dirty="0"/>
              <a:t>Indiquer comment le cours aborde la question de l’uniformité et de la qualité des données.</a:t>
            </a:r>
          </a:p>
          <a:p>
            <a:endParaRPr lang="en-CA" sz="2400" dirty="0"/>
          </a:p>
          <a:p>
            <a:r>
              <a:rPr lang="fr-CA" sz="2400" dirty="0"/>
              <a:t>Communiquer vos défis, solutions et conseils</a:t>
            </a:r>
          </a:p>
          <a:p>
            <a:endParaRPr lang="en-CA" sz="2400" dirty="0"/>
          </a:p>
        </p:txBody>
      </p:sp>
      <p:sp>
        <p:nvSpPr>
          <p:cNvPr id="4" name="Slide Number Placeholder 3"/>
          <p:cNvSpPr>
            <a:spLocks noGrp="1"/>
          </p:cNvSpPr>
          <p:nvPr>
            <p:ph type="sldNum" sz="quarter" idx="12"/>
            <p:custDataLst>
              <p:tags r:id="rId3"/>
            </p:custDataLst>
          </p:nvPr>
        </p:nvSpPr>
        <p:spPr/>
        <p:txBody>
          <a:bodyPr/>
          <a:lstStyle/>
          <a:p>
            <a:fld id="{2E86C063-E22E-2E4C-A523-54089486E38F}" type="slidenum">
              <a:rPr lang="en-US" smtClean="0"/>
              <a:t>2</a:t>
            </a:fld>
            <a:endParaRPr lang="en-US"/>
          </a:p>
        </p:txBody>
      </p:sp>
      <p:sp>
        <p:nvSpPr>
          <p:cNvPr id="8" name="Title 1"/>
          <p:cNvSpPr>
            <a:spLocks noGrp="1"/>
          </p:cNvSpPr>
          <p:nvPr>
            <p:ph type="title"/>
            <p:custDataLst>
              <p:tags r:id="rId4"/>
            </p:custDataLst>
          </p:nvPr>
        </p:nvSpPr>
        <p:spPr>
          <a:xfrm>
            <a:off x="664192" y="262675"/>
            <a:ext cx="8229600" cy="641031"/>
          </a:xfrm>
        </p:spPr>
        <p:txBody>
          <a:bodyPr/>
          <a:lstStyle/>
          <a:p>
            <a:r>
              <a:rPr lang="fr-CA"/>
              <a:t>Objectif</a:t>
            </a:r>
          </a:p>
        </p:txBody>
      </p:sp>
      <p:cxnSp>
        <p:nvCxnSpPr>
          <p:cNvPr id="9" name="Straight Connector 8"/>
          <p:cNvCxnSpPr/>
          <p:nvPr>
            <p:custDataLst>
              <p:tags r:id="rId5"/>
            </p:custDataLst>
          </p:nvPr>
        </p:nvCxnSpPr>
        <p:spPr>
          <a:xfrm>
            <a:off x="664192" y="925812"/>
            <a:ext cx="10918208"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12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2E86C063-E22E-2E4C-A523-54089486E38F}" type="slidenum">
              <a:rPr lang="en-US" smtClean="0"/>
              <a:t>3</a:t>
            </a:fld>
            <a:endParaRPr lang="en-US"/>
          </a:p>
        </p:txBody>
      </p:sp>
      <p:sp>
        <p:nvSpPr>
          <p:cNvPr id="6" name="TextBox 5"/>
          <p:cNvSpPr txBox="1"/>
          <p:nvPr>
            <p:custDataLst>
              <p:tags r:id="rId2"/>
            </p:custDataLst>
          </p:nvPr>
        </p:nvSpPr>
        <p:spPr>
          <a:xfrm>
            <a:off x="3764837" y="1977602"/>
            <a:ext cx="4811549" cy="646331"/>
          </a:xfrm>
          <a:prstGeom prst="rect">
            <a:avLst/>
          </a:prstGeom>
          <a:solidFill>
            <a:schemeClr val="bg2">
              <a:lumMod val="20000"/>
              <a:lumOff val="80000"/>
            </a:schemeClr>
          </a:solidFill>
          <a:ln w="38100">
            <a:solidFill>
              <a:srgbClr val="1D898B"/>
            </a:solidFill>
          </a:ln>
        </p:spPr>
        <p:txBody>
          <a:bodyPr wrap="square" rtlCol="0">
            <a:spAutoFit/>
          </a:bodyPr>
          <a:lstStyle/>
          <a:p>
            <a:pPr algn="ctr"/>
            <a:r>
              <a:rPr lang="fr-CA" sz="3600" b="1">
                <a:solidFill>
                  <a:srgbClr val="7030A0"/>
                </a:solidFill>
              </a:rPr>
              <a:t>Gestion des données</a:t>
            </a:r>
          </a:p>
        </p:txBody>
      </p:sp>
      <p:sp>
        <p:nvSpPr>
          <p:cNvPr id="2" name="TextBox 1"/>
          <p:cNvSpPr txBox="1"/>
          <p:nvPr>
            <p:custDataLst>
              <p:tags r:id="rId3"/>
            </p:custDataLst>
          </p:nvPr>
        </p:nvSpPr>
        <p:spPr>
          <a:xfrm>
            <a:off x="559558" y="2913708"/>
            <a:ext cx="11022842" cy="584775"/>
          </a:xfrm>
          <a:prstGeom prst="rect">
            <a:avLst/>
          </a:prstGeom>
          <a:noFill/>
          <a:ln>
            <a:noFill/>
          </a:ln>
        </p:spPr>
        <p:txBody>
          <a:bodyPr wrap="square" rtlCol="0">
            <a:spAutoFit/>
          </a:bodyPr>
          <a:lstStyle/>
          <a:p>
            <a:pPr algn="ctr"/>
            <a:r>
              <a:rPr lang="fr-CA" sz="3200" dirty="0"/>
              <a:t>Points forts du cours d’apprentissage en ligne</a:t>
            </a:r>
          </a:p>
        </p:txBody>
      </p:sp>
      <p:pic>
        <p:nvPicPr>
          <p:cNvPr id="8" name="Picture 7"/>
          <p:cNvPicPr>
            <a:picLocks noChangeAspect="1"/>
          </p:cNvPicPr>
          <p:nvPr>
            <p:custDataLst>
              <p:tags r:id="rId4"/>
            </p:custDataLst>
          </p:nvPr>
        </p:nvPicPr>
        <p:blipFill>
          <a:blip r:embed="rId7">
            <a:duotone>
              <a:schemeClr val="accent1">
                <a:shade val="45000"/>
                <a:satMod val="135000"/>
              </a:schemeClr>
              <a:prstClr val="white"/>
            </a:duotone>
          </a:blip>
          <a:stretch>
            <a:fillRect/>
          </a:stretch>
        </p:blipFill>
        <p:spPr>
          <a:xfrm>
            <a:off x="2408509" y="4946073"/>
            <a:ext cx="7707086" cy="1192627"/>
          </a:xfrm>
          <a:prstGeom prst="rect">
            <a:avLst/>
          </a:prstGeom>
        </p:spPr>
      </p:pic>
    </p:spTree>
    <p:extLst>
      <p:ext uri="{BB962C8B-B14F-4D97-AF65-F5344CB8AC3E}">
        <p14:creationId xmlns:p14="http://schemas.microsoft.com/office/powerpoint/2010/main" val="55071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2E86C063-E22E-2E4C-A523-54089486E38F}" type="slidenum">
              <a:rPr lang="en-US" smtClean="0"/>
              <a:t>4</a:t>
            </a:fld>
            <a:endParaRPr lang="en-US"/>
          </a:p>
        </p:txBody>
      </p:sp>
      <p:pic>
        <p:nvPicPr>
          <p:cNvPr id="3" name="Content Placeholder 2"/>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0" y="9205"/>
            <a:ext cx="12192000" cy="6848795"/>
          </a:xfrm>
        </p:spPr>
      </p:pic>
    </p:spTree>
    <p:extLst>
      <p:ext uri="{BB962C8B-B14F-4D97-AF65-F5344CB8AC3E}">
        <p14:creationId xmlns:p14="http://schemas.microsoft.com/office/powerpoint/2010/main" val="264391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68224" y="64770"/>
            <a:ext cx="10972800" cy="1143000"/>
          </a:xfrm>
        </p:spPr>
        <p:txBody>
          <a:bodyPr/>
          <a:lstStyle/>
          <a:p>
            <a:r>
              <a:rPr lang="fr-CA"/>
              <a:t>Module 1</a:t>
            </a:r>
          </a:p>
        </p:txBody>
      </p:sp>
      <p:sp>
        <p:nvSpPr>
          <p:cNvPr id="4" name="Slide Number Placeholder 3"/>
          <p:cNvSpPr>
            <a:spLocks noGrp="1"/>
          </p:cNvSpPr>
          <p:nvPr>
            <p:ph type="sldNum" sz="quarter" idx="12"/>
            <p:custDataLst>
              <p:tags r:id="rId2"/>
            </p:custDataLst>
          </p:nvPr>
        </p:nvSpPr>
        <p:spPr/>
        <p:txBody>
          <a:bodyPr/>
          <a:lstStyle/>
          <a:p>
            <a:fld id="{2E86C063-E22E-2E4C-A523-54089486E38F}" type="slidenum">
              <a:rPr lang="en-US" smtClean="0"/>
              <a:t>5</a:t>
            </a:fld>
            <a:endParaRPr lang="en-US"/>
          </a:p>
        </p:txBody>
      </p:sp>
      <p:pic>
        <p:nvPicPr>
          <p:cNvPr id="5" name="Content Placeholder 4"/>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1621536" y="896216"/>
            <a:ext cx="9269307" cy="5185582"/>
          </a:xfrm>
          <a:prstGeom prst="rect">
            <a:avLst/>
          </a:prstGeom>
        </p:spPr>
      </p:pic>
    </p:spTree>
    <p:extLst>
      <p:ext uri="{BB962C8B-B14F-4D97-AF65-F5344CB8AC3E}">
        <p14:creationId xmlns:p14="http://schemas.microsoft.com/office/powerpoint/2010/main" val="3244675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462643" y="832866"/>
            <a:ext cx="9278906" cy="5232654"/>
          </a:xfrm>
        </p:spPr>
      </p:pic>
      <p:sp>
        <p:nvSpPr>
          <p:cNvPr id="4" name="Slide Number Placeholder 3"/>
          <p:cNvSpPr>
            <a:spLocks noGrp="1"/>
          </p:cNvSpPr>
          <p:nvPr>
            <p:ph type="sldNum" sz="quarter" idx="12"/>
            <p:custDataLst>
              <p:tags r:id="rId2"/>
            </p:custDataLst>
          </p:nvPr>
        </p:nvSpPr>
        <p:spPr/>
        <p:txBody>
          <a:bodyPr/>
          <a:lstStyle/>
          <a:p>
            <a:fld id="{2E86C063-E22E-2E4C-A523-54089486E38F}" type="slidenum">
              <a:rPr lang="en-US" smtClean="0"/>
              <a:t>6</a:t>
            </a:fld>
            <a:endParaRPr lang="en-US"/>
          </a:p>
        </p:txBody>
      </p:sp>
      <p:sp>
        <p:nvSpPr>
          <p:cNvPr id="6" name="Title 1"/>
          <p:cNvSpPr>
            <a:spLocks noGrp="1"/>
          </p:cNvSpPr>
          <p:nvPr>
            <p:ph type="title"/>
            <p:custDataLst>
              <p:tags r:id="rId3"/>
            </p:custDataLst>
          </p:nvPr>
        </p:nvSpPr>
        <p:spPr>
          <a:xfrm>
            <a:off x="268224" y="64770"/>
            <a:ext cx="10972800" cy="1143000"/>
          </a:xfrm>
        </p:spPr>
        <p:txBody>
          <a:bodyPr/>
          <a:lstStyle/>
          <a:p>
            <a:r>
              <a:rPr lang="fr-CA"/>
              <a:t>Module 2</a:t>
            </a:r>
          </a:p>
        </p:txBody>
      </p:sp>
    </p:spTree>
    <p:extLst>
      <p:ext uri="{BB962C8B-B14F-4D97-AF65-F5344CB8AC3E}">
        <p14:creationId xmlns:p14="http://schemas.microsoft.com/office/powerpoint/2010/main" val="51912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604642" y="851224"/>
            <a:ext cx="9366362" cy="5263064"/>
          </a:xfrm>
        </p:spPr>
      </p:pic>
      <p:sp>
        <p:nvSpPr>
          <p:cNvPr id="4" name="Slide Number Placeholder 3"/>
          <p:cNvSpPr>
            <a:spLocks noGrp="1"/>
          </p:cNvSpPr>
          <p:nvPr>
            <p:ph type="sldNum" sz="quarter" idx="12"/>
            <p:custDataLst>
              <p:tags r:id="rId2"/>
            </p:custDataLst>
          </p:nvPr>
        </p:nvSpPr>
        <p:spPr/>
        <p:txBody>
          <a:bodyPr/>
          <a:lstStyle/>
          <a:p>
            <a:fld id="{2E86C063-E22E-2E4C-A523-54089486E38F}" type="slidenum">
              <a:rPr lang="en-US" smtClean="0"/>
              <a:t>7</a:t>
            </a:fld>
            <a:endParaRPr lang="en-US"/>
          </a:p>
        </p:txBody>
      </p:sp>
      <p:sp>
        <p:nvSpPr>
          <p:cNvPr id="6" name="Title 1"/>
          <p:cNvSpPr>
            <a:spLocks noGrp="1"/>
          </p:cNvSpPr>
          <p:nvPr>
            <p:ph type="title"/>
            <p:custDataLst>
              <p:tags r:id="rId3"/>
            </p:custDataLst>
          </p:nvPr>
        </p:nvSpPr>
        <p:spPr>
          <a:xfrm>
            <a:off x="268224" y="64770"/>
            <a:ext cx="10972800" cy="1143000"/>
          </a:xfrm>
        </p:spPr>
        <p:txBody>
          <a:bodyPr/>
          <a:lstStyle/>
          <a:p>
            <a:r>
              <a:rPr lang="fr-CA"/>
              <a:t>Module 3</a:t>
            </a:r>
          </a:p>
        </p:txBody>
      </p:sp>
    </p:spTree>
    <p:extLst>
      <p:ext uri="{BB962C8B-B14F-4D97-AF65-F5344CB8AC3E}">
        <p14:creationId xmlns:p14="http://schemas.microsoft.com/office/powerpoint/2010/main" val="169104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491924" y="936158"/>
            <a:ext cx="9322380" cy="5250103"/>
          </a:xfrm>
        </p:spPr>
      </p:pic>
      <p:sp>
        <p:nvSpPr>
          <p:cNvPr id="4" name="Slide Number Placeholder 3"/>
          <p:cNvSpPr>
            <a:spLocks noGrp="1"/>
          </p:cNvSpPr>
          <p:nvPr>
            <p:ph type="sldNum" sz="quarter" idx="12"/>
            <p:custDataLst>
              <p:tags r:id="rId2"/>
            </p:custDataLst>
          </p:nvPr>
        </p:nvSpPr>
        <p:spPr/>
        <p:txBody>
          <a:bodyPr/>
          <a:lstStyle/>
          <a:p>
            <a:fld id="{2E86C063-E22E-2E4C-A523-54089486E38F}" type="slidenum">
              <a:rPr lang="en-US" smtClean="0"/>
              <a:t>8</a:t>
            </a:fld>
            <a:endParaRPr lang="en-US"/>
          </a:p>
        </p:txBody>
      </p:sp>
      <p:sp>
        <p:nvSpPr>
          <p:cNvPr id="6" name="Title 1"/>
          <p:cNvSpPr>
            <a:spLocks noGrp="1"/>
          </p:cNvSpPr>
          <p:nvPr>
            <p:ph type="title"/>
            <p:custDataLst>
              <p:tags r:id="rId3"/>
            </p:custDataLst>
          </p:nvPr>
        </p:nvSpPr>
        <p:spPr>
          <a:xfrm>
            <a:off x="268224" y="64770"/>
            <a:ext cx="10972800" cy="1143000"/>
          </a:xfrm>
        </p:spPr>
        <p:txBody>
          <a:bodyPr/>
          <a:lstStyle/>
          <a:p>
            <a:r>
              <a:rPr lang="fr-CA"/>
              <a:t>Module 4</a:t>
            </a:r>
          </a:p>
        </p:txBody>
      </p:sp>
    </p:spTree>
    <p:extLst>
      <p:ext uri="{BB962C8B-B14F-4D97-AF65-F5344CB8AC3E}">
        <p14:creationId xmlns:p14="http://schemas.microsoft.com/office/powerpoint/2010/main" val="245670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2E86C063-E22E-2E4C-A523-54089486E38F}" type="slidenum">
              <a:rPr lang="en-US" smtClean="0"/>
              <a:t>9</a:t>
            </a:fld>
            <a:endParaRPr lang="en-US"/>
          </a:p>
        </p:txBody>
      </p:sp>
      <p:sp>
        <p:nvSpPr>
          <p:cNvPr id="6" name="TextBox 5"/>
          <p:cNvSpPr txBox="1"/>
          <p:nvPr>
            <p:custDataLst>
              <p:tags r:id="rId2"/>
            </p:custDataLst>
          </p:nvPr>
        </p:nvSpPr>
        <p:spPr>
          <a:xfrm>
            <a:off x="2146300" y="2049726"/>
            <a:ext cx="7969295" cy="646331"/>
          </a:xfrm>
          <a:prstGeom prst="rect">
            <a:avLst/>
          </a:prstGeom>
          <a:solidFill>
            <a:schemeClr val="bg2">
              <a:lumMod val="20000"/>
              <a:lumOff val="80000"/>
            </a:schemeClr>
          </a:solidFill>
          <a:ln w="38100">
            <a:solidFill>
              <a:srgbClr val="1D898B"/>
            </a:solidFill>
          </a:ln>
        </p:spPr>
        <p:txBody>
          <a:bodyPr wrap="square" rtlCol="0">
            <a:spAutoFit/>
          </a:bodyPr>
          <a:lstStyle/>
          <a:p>
            <a:pPr algn="ctr"/>
            <a:r>
              <a:rPr lang="fr-CA" sz="3600" b="1" dirty="0">
                <a:solidFill>
                  <a:srgbClr val="7030A0"/>
                </a:solidFill>
              </a:rPr>
              <a:t>Quelle est votre expérience?</a:t>
            </a:r>
          </a:p>
        </p:txBody>
      </p:sp>
      <p:sp>
        <p:nvSpPr>
          <p:cNvPr id="2" name="TextBox 1"/>
          <p:cNvSpPr txBox="1"/>
          <p:nvPr>
            <p:custDataLst>
              <p:tags r:id="rId3"/>
            </p:custDataLst>
          </p:nvPr>
        </p:nvSpPr>
        <p:spPr>
          <a:xfrm>
            <a:off x="559558" y="2913708"/>
            <a:ext cx="11111742" cy="584775"/>
          </a:xfrm>
          <a:prstGeom prst="rect">
            <a:avLst/>
          </a:prstGeom>
          <a:noFill/>
          <a:ln>
            <a:noFill/>
          </a:ln>
        </p:spPr>
        <p:txBody>
          <a:bodyPr wrap="square" rtlCol="0">
            <a:spAutoFit/>
          </a:bodyPr>
          <a:lstStyle/>
          <a:p>
            <a:pPr algn="ctr"/>
            <a:r>
              <a:rPr lang="fr-CA" sz="3200" dirty="0"/>
              <a:t>Défis et solutions</a:t>
            </a:r>
          </a:p>
        </p:txBody>
      </p:sp>
      <p:pic>
        <p:nvPicPr>
          <p:cNvPr id="8" name="Picture 7"/>
          <p:cNvPicPr>
            <a:picLocks noChangeAspect="1"/>
          </p:cNvPicPr>
          <p:nvPr>
            <p:custDataLst>
              <p:tags r:id="rId4"/>
            </p:custDataLst>
          </p:nvPr>
        </p:nvPicPr>
        <p:blipFill>
          <a:blip r:embed="rId7">
            <a:duotone>
              <a:schemeClr val="accent1">
                <a:shade val="45000"/>
                <a:satMod val="135000"/>
              </a:schemeClr>
              <a:prstClr val="white"/>
            </a:duotone>
          </a:blip>
          <a:stretch>
            <a:fillRect/>
          </a:stretch>
        </p:blipFill>
        <p:spPr>
          <a:xfrm>
            <a:off x="2408509" y="4946073"/>
            <a:ext cx="7707086" cy="1192627"/>
          </a:xfrm>
          <a:prstGeom prst="rect">
            <a:avLst/>
          </a:prstGeom>
        </p:spPr>
      </p:pic>
    </p:spTree>
    <p:extLst>
      <p:ext uri="{BB962C8B-B14F-4D97-AF65-F5344CB8AC3E}">
        <p14:creationId xmlns:p14="http://schemas.microsoft.com/office/powerpoint/2010/main" val="14712242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ENGAGE" val="{&quot;SavedSwatch&quot;:&quot;-11817786|-9193934|-8748374|-551354|-16777216|ESDC&quot;,&quot;Id&quot;:&quot;5e4305c13846381784b4534b&quot;,&quot;SmartGridHorizontal&quot;:0,&quot;LinkedExcelSources&quot;:{},&quot;LinkedProjectSources&quot;:{},&quot;FlowConfig&quot;:{&quot;Canvas&quot;:{&quot;Slide&quot;:-1,&quot;Width&quot;:0,&quot;Height&quot;:0},&quot;Timeline&quot;:{&quot;Actions&quot;:[]}},&quot;LinkedSlideMergeSources&quot;:{},&quot;LinkedSharePointSlideMergeSources&quot;:{}}"/>
  <p:tag name="MMPROD_UIDATA" val="&lt;database version=&quot;11.0&quot;&gt;&lt;object type=&quot;1&quot; unique_id=&quot;10001&quot;&gt;&lt;object type=&quot;2&quot; unique_id=&quot;10125&quot;&gt;&lt;object type=&quot;3&quot; unique_id=&quot;10126&quot;&gt;&lt;property id=&quot;20148&quot; value=&quot;5&quot;/&gt;&lt;property id=&quot;20300&quot; value=&quot;Slide 1 - &amp;quot;Streamlining  Data Consistency &amp;quot;&quot;/&gt;&lt;property id=&quot;20307&quot; value=&quot;256&quot;/&gt;&lt;/object&gt;&lt;object type=&quot;3&quot; unique_id=&quot;10127&quot;&gt;&lt;property id=&quot;20148&quot; value=&quot;5&quot;/&gt;&lt;property id=&quot;20300&quot; value=&quot;Slide 2 - &amp;quot;Purpose&amp;quot;&quot;/&gt;&lt;property id=&quot;20307&quot; value=&quot;319&quot;/&gt;&lt;/object&gt;&lt;object type=&quot;3&quot; unique_id=&quot;10129&quot;&gt;&lt;property id=&quot;20148&quot; value=&quot;5&quot;/&gt;&lt;property id=&quot;20300&quot; value=&quot;Slide 3&quot;/&gt;&lt;property id=&quot;20307&quot; value=&quot;358&quot;/&gt;&lt;/object&gt;&lt;object type=&quot;3&quot; unique_id=&quot;10138&quot;&gt;&lt;property id=&quot;20148&quot; value=&quot;5&quot;/&gt;&lt;property id=&quot;20300&quot; value=&quot;Slide 10&quot;/&gt;&lt;property id=&quot;20307&quot; value=&quot;288&quot;/&gt;&lt;/object&gt;&lt;object type=&quot;3&quot; unique_id=&quot;10564&quot;&gt;&lt;property id=&quot;20148&quot; value=&quot;5&quot;/&gt;&lt;property id=&quot;20300&quot; value=&quot;Slide 4&quot;/&gt;&lt;property id=&quot;20307&quot; value=&quot;359&quot;/&gt;&lt;/object&gt;&lt;object type=&quot;3&quot; unique_id=&quot;10566&quot;&gt;&lt;property id=&quot;20148&quot; value=&quot;5&quot;/&gt;&lt;property id=&quot;20300&quot; value=&quot;Slide 6 - &amp;quot;Module 2&amp;quot;&quot;/&gt;&lt;property id=&quot;20307&quot; value=&quot;360&quot;/&gt;&lt;/object&gt;&lt;object type=&quot;3&quot; unique_id=&quot;10675&quot;&gt;&lt;property id=&quot;20148&quot; value=&quot;5&quot;/&gt;&lt;property id=&quot;20300&quot; value=&quot;Slide 7 - &amp;quot;Module 3&amp;quot;&quot;/&gt;&lt;property id=&quot;20307&quot; value=&quot;362&quot;/&gt;&lt;/object&gt;&lt;object type=&quot;3&quot; unique_id=&quot;10676&quot;&gt;&lt;property id=&quot;20148&quot; value=&quot;5&quot;/&gt;&lt;property id=&quot;20300&quot; value=&quot;Slide 8 - &amp;quot;Module 4&amp;quot;&quot;/&gt;&lt;property id=&quot;20307&quot; value=&quot;363&quot;/&gt;&lt;/object&gt;&lt;object type=&quot;3&quot; unique_id=&quot;10677&quot;&gt;&lt;property id=&quot;20148&quot; value=&quot;5&quot;/&gt;&lt;property id=&quot;20300&quot; value=&quot;Slide 9&quot;/&gt;&lt;property id=&quot;20307&quot; value=&quot;364&quot;/&gt;&lt;/object&gt;&lt;object type=&quot;3&quot; unique_id=&quot;10715&quot;&gt;&lt;property id=&quot;20148&quot; value=&quot;5&quot;/&gt;&lt;property id=&quot;20300&quot; value=&quot;Slide 5 - &amp;quot;Module 1&amp;quot;&quot;/&gt;&lt;property id=&quot;20307&quot; value=&quot;365&quot;/&gt;&lt;/object&gt;&lt;/object&gt;&lt;object type=&quot;8&quot; unique_id=&quot;10153&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CDHPD-PP-ContextSettingforReferenceGroup-20180810">
  <a:themeElements>
    <a:clrScheme name="ESDC_Secondary">
      <a:dk1>
        <a:srgbClr val="000000"/>
      </a:dk1>
      <a:lt1>
        <a:sysClr val="window" lastClr="FFFFFF"/>
      </a:lt1>
      <a:dk2>
        <a:srgbClr val="1F497D"/>
      </a:dk2>
      <a:lt2>
        <a:srgbClr val="9EB8C1"/>
      </a:lt2>
      <a:accent1>
        <a:srgbClr val="5E459C"/>
      </a:accent1>
      <a:accent2>
        <a:srgbClr val="8E469B"/>
      </a:accent2>
      <a:accent3>
        <a:srgbClr val="1B8A8C"/>
      </a:accent3>
      <a:accent4>
        <a:srgbClr val="B1D06B"/>
      </a:accent4>
      <a:accent5>
        <a:srgbClr val="0A5A92"/>
      </a:accent5>
      <a:accent6>
        <a:srgbClr val="67C5D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_ClpServices xmlns="4f810ac0-7940-4b47-8510-ccc18747f341" xsi:nil="true"/>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documentManagement>
</p:properties>
</file>

<file path=customXml/itemProps1.xml><?xml version="1.0" encoding="utf-8"?>
<ds:datastoreItem xmlns:ds="http://schemas.openxmlformats.org/officeDocument/2006/customXml" ds:itemID="{5FE70E72-2021-4A4F-A16F-4D83704FCE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0F6D78-BE99-4071-AEB8-929E391B203E}">
  <ds:schemaRefs>
    <ds:schemaRef ds:uri="http://schemas.microsoft.com/sharepoint/v3/contenttype/forms"/>
  </ds:schemaRefs>
</ds:datastoreItem>
</file>

<file path=customXml/itemProps3.xml><?xml version="1.0" encoding="utf-8"?>
<ds:datastoreItem xmlns:ds="http://schemas.openxmlformats.org/officeDocument/2006/customXml" ds:itemID="{8ABE91C8-9627-4F13-8C72-3CF7DB5F458A}">
  <ds:schemaRefs>
    <ds:schemaRef ds:uri="http://schemas.microsoft.com/office/infopath/2007/PartnerControls"/>
    <ds:schemaRef ds:uri="http://purl.org/dc/terms/"/>
    <ds:schemaRef ds:uri="aeabe285-28c2-4b4a-a8cd-631679229c94"/>
    <ds:schemaRef ds:uri="http://schemas.microsoft.com/office/2006/documentManagement/types"/>
    <ds:schemaRef ds:uri="4f810ac0-7940-4b47-8510-ccc18747f341"/>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sharepoint/v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139666</TotalTime>
  <Words>796</Words>
  <Application>Microsoft Office PowerPoint</Application>
  <PresentationFormat>Widescreen</PresentationFormat>
  <Paragraphs>57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Verdana</vt:lpstr>
      <vt:lpstr>CDHPD-PP-ContextSettingforReferenceGroup-20180810</vt:lpstr>
      <vt:lpstr>Rationalisation de  l’uniformité des données </vt:lpstr>
      <vt:lpstr>Objectif</vt:lpstr>
      <vt:lpstr>PowerPoint Presentation</vt:lpstr>
      <vt:lpstr>PowerPoint Presentation</vt:lpstr>
      <vt:lpstr>Module 1</vt:lpstr>
      <vt:lpstr>Module 2</vt:lpstr>
      <vt:lpstr>Module 3</vt:lpstr>
      <vt:lpstr>Module 4</vt:lpstr>
      <vt:lpstr>PowerPoint Presentation</vt:lpstr>
      <vt:lpstr>PowerPoint Presentation</vt:lpstr>
    </vt:vector>
  </TitlesOfParts>
  <Company>GdC/GoC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Accès coordonné et programme Vers un chez-soi</dc:title>
  <dc:creator>Makris, Marina M [NC]</dc:creator>
  <cp:lastModifiedBy>Thibeault, Alexandra C [NC]</cp:lastModifiedBy>
  <cp:revision>688</cp:revision>
  <cp:lastPrinted>2020-02-12T17:11:36Z</cp:lastPrinted>
  <dcterms:created xsi:type="dcterms:W3CDTF">2018-08-16T18:46:57Z</dcterms:created>
  <dcterms:modified xsi:type="dcterms:W3CDTF">2021-10-13T18:52:25Z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ontentTypeId">
    <vt:lpwstr>0x0101040003A63F095AE43C418C5EB8D418AD87E4008A2F70CE93A5824AB942A768F5BED4E8</vt:lpwstr>
  </property>
  <property fmtid="{D5CDD505-2E9C-101B-9397-08002B2CF9AE}" pid="5" name="WorkflowChangePath">
    <vt:lpwstr>7ab30019-3554-4919-b6f6-c90dc74a1bdf,4;</vt:lpwstr>
  </property>
</Properties>
</file>