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19"/>
  </p:notesMasterIdLst>
  <p:sldIdLst>
    <p:sldId id="486" r:id="rId5"/>
    <p:sldId id="487" r:id="rId6"/>
    <p:sldId id="592" r:id="rId7"/>
    <p:sldId id="593" r:id="rId8"/>
    <p:sldId id="610" r:id="rId9"/>
    <p:sldId id="612" r:id="rId10"/>
    <p:sldId id="609" r:id="rId11"/>
    <p:sldId id="613" r:id="rId12"/>
    <p:sldId id="597" r:id="rId13"/>
    <p:sldId id="598" r:id="rId14"/>
    <p:sldId id="599" r:id="rId15"/>
    <p:sldId id="608" r:id="rId16"/>
    <p:sldId id="601" r:id="rId17"/>
    <p:sldId id="58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ertel, Ariel H [NC]" initials="HAH[" lastIdx="49" clrIdx="0">
    <p:extLst>
      <p:ext uri="{19B8F6BF-5375-455C-9EA6-DF929625EA0E}">
        <p15:presenceInfo xmlns:p15="http://schemas.microsoft.com/office/powerpoint/2012/main" userId="S-1-5-21-2836628367-1582996139-4062659285-557648" providerId="AD"/>
      </p:ext>
    </p:extLst>
  </p:cmAuthor>
  <p:cmAuthor id="2" name="Parenteau, Alex A [NC]" initials="PAA[" lastIdx="13" clrIdx="1">
    <p:extLst>
      <p:ext uri="{19B8F6BF-5375-455C-9EA6-DF929625EA0E}">
        <p15:presenceInfo xmlns:p15="http://schemas.microsoft.com/office/powerpoint/2012/main" userId="S-1-5-21-2836628367-1582996139-4062659285-205971" providerId="AD"/>
      </p:ext>
    </p:extLst>
  </p:cmAuthor>
  <p:cmAuthor id="3" name="Pye, Angela AM [NC]" initials="PAA[" lastIdx="21" clrIdx="2">
    <p:extLst>
      <p:ext uri="{19B8F6BF-5375-455C-9EA6-DF929625EA0E}">
        <p15:presenceInfo xmlns:p15="http://schemas.microsoft.com/office/powerpoint/2012/main" userId="Pye, Angela AM [NC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A9F"/>
    <a:srgbClr val="7E0000"/>
    <a:srgbClr val="5B419B"/>
    <a:srgbClr val="F6F4FA"/>
    <a:srgbClr val="E9CEEE"/>
    <a:srgbClr val="22B1B4"/>
    <a:srgbClr val="1B8A8C"/>
    <a:srgbClr val="35A6B7"/>
    <a:srgbClr val="3D877E"/>
    <a:srgbClr val="2F9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0437" autoAdjust="0"/>
  </p:normalViewPr>
  <p:slideViewPr>
    <p:cSldViewPr snapToGrid="0" snapToObjects="1">
      <p:cViewPr varScale="1">
        <p:scale>
          <a:sx n="79" d="100"/>
          <a:sy n="79" d="100"/>
        </p:scale>
        <p:origin x="170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6C4F9-3691-4C16-B18A-E484A547A186}" type="doc">
      <dgm:prSet loTypeId="urn:microsoft.com/office/officeart/2005/8/layout/matrix1" loCatId="matrix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256D3C5-F96D-4E28-B34A-27583A545216}">
      <dgm:prSet phldrT="[Text]" custT="1"/>
      <dgm:spPr/>
      <dgm:t>
        <a:bodyPr/>
        <a:lstStyle/>
        <a:p>
          <a:r>
            <a:rPr lang="fr-CA" sz="2400" b="1" dirty="0"/>
            <a:t>Application de qualité </a:t>
          </a:r>
          <a:r>
            <a:rPr lang="fr-CA" sz="1800" dirty="0"/>
            <a:t>(stable, sécurisée, accessible, conforme aux exigences des langues officielles)</a:t>
          </a:r>
        </a:p>
      </dgm:t>
    </dgm:pt>
    <dgm:pt modelId="{666405AE-C008-4CAF-BF6D-8897AA6DB105}" type="parTrans" cxnId="{938B12D1-F4FB-4E42-9731-E404D7131215}">
      <dgm:prSet/>
      <dgm:spPr/>
      <dgm:t>
        <a:bodyPr/>
        <a:lstStyle/>
        <a:p>
          <a:endParaRPr lang="en-US"/>
        </a:p>
      </dgm:t>
    </dgm:pt>
    <dgm:pt modelId="{709EB7D4-CACD-434E-8BA6-EAA95A46B0C7}" type="sibTrans" cxnId="{938B12D1-F4FB-4E42-9731-E404D7131215}">
      <dgm:prSet/>
      <dgm:spPr/>
      <dgm:t>
        <a:bodyPr/>
        <a:lstStyle/>
        <a:p>
          <a:endParaRPr lang="en-US"/>
        </a:p>
      </dgm:t>
    </dgm:pt>
    <dgm:pt modelId="{48853FDA-B498-4ECA-A42D-71F3A60931E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fr-CA" sz="2400" b="1" dirty="0"/>
            <a:t>Exécuter le flux de travail de l’accès coordonné </a:t>
          </a:r>
          <a:r>
            <a:rPr lang="fr-CA" sz="1800" dirty="0"/>
            <a:t>(Points d’accès, triage/évaluation, établissement des priorités, jumelage/référencement)</a:t>
          </a:r>
        </a:p>
      </dgm:t>
    </dgm:pt>
    <dgm:pt modelId="{2512E38A-BBF9-493C-B3DE-F016F97E3A8B}" type="parTrans" cxnId="{BBCE0AB4-6D53-4E22-A0DA-D261C9FA3219}">
      <dgm:prSet/>
      <dgm:spPr/>
      <dgm:t>
        <a:bodyPr/>
        <a:lstStyle/>
        <a:p>
          <a:endParaRPr lang="en-US"/>
        </a:p>
      </dgm:t>
    </dgm:pt>
    <dgm:pt modelId="{7881B1D6-38EE-4682-976F-7B56242C6883}" type="sibTrans" cxnId="{BBCE0AB4-6D53-4E22-A0DA-D261C9FA3219}">
      <dgm:prSet/>
      <dgm:spPr/>
      <dgm:t>
        <a:bodyPr/>
        <a:lstStyle/>
        <a:p>
          <a:endParaRPr lang="en-US"/>
        </a:p>
      </dgm:t>
    </dgm:pt>
    <dgm:pt modelId="{6AC6FDF1-3352-4710-9A63-E64772C3C888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CA" sz="2400" b="1" dirty="0"/>
            <a:t>Prestation de services complets </a:t>
          </a:r>
          <a:r>
            <a:rPr lang="fr-CA" sz="1800" dirty="0"/>
            <a:t>(par exemple, prévention de l’itinérance, logement et services connexes)</a:t>
          </a:r>
        </a:p>
      </dgm:t>
    </dgm:pt>
    <dgm:pt modelId="{8327B9AE-BB96-4596-809C-07CD88656430}" type="parTrans" cxnId="{4D78AF17-82CF-4016-91B1-0B8176FD9C86}">
      <dgm:prSet/>
      <dgm:spPr/>
      <dgm:t>
        <a:bodyPr/>
        <a:lstStyle/>
        <a:p>
          <a:endParaRPr lang="en-US"/>
        </a:p>
      </dgm:t>
    </dgm:pt>
    <dgm:pt modelId="{F0587505-802C-4C1A-B84F-72EFDC1FEE1A}" type="sibTrans" cxnId="{4D78AF17-82CF-4016-91B1-0B8176FD9C86}">
      <dgm:prSet/>
      <dgm:spPr/>
      <dgm:t>
        <a:bodyPr/>
        <a:lstStyle/>
        <a:p>
          <a:endParaRPr lang="en-US"/>
        </a:p>
      </dgm:t>
    </dgm:pt>
    <dgm:pt modelId="{3459F263-23FE-4EBB-83EA-6629300F01D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CA" sz="2400" b="1" dirty="0"/>
            <a:t>Données et rapports à l’échelle communautaire </a:t>
          </a:r>
          <a:r>
            <a:rPr lang="fr-CA" sz="1800" b="0" dirty="0"/>
            <a:t>(liste d’identifiants uniques, planification et coordination des services)</a:t>
          </a:r>
        </a:p>
      </dgm:t>
    </dgm:pt>
    <dgm:pt modelId="{41447D19-6060-4C1C-A2BB-394FF575326D}" type="parTrans" cxnId="{E765C3A6-A6EB-4F20-B6A7-902E05D71CDF}">
      <dgm:prSet/>
      <dgm:spPr/>
      <dgm:t>
        <a:bodyPr/>
        <a:lstStyle/>
        <a:p>
          <a:endParaRPr lang="en-US"/>
        </a:p>
      </dgm:t>
    </dgm:pt>
    <dgm:pt modelId="{21CA1606-2DF5-43E8-BA92-8FC056F92FBF}" type="sibTrans" cxnId="{E765C3A6-A6EB-4F20-B6A7-902E05D71CDF}">
      <dgm:prSet/>
      <dgm:spPr/>
      <dgm:t>
        <a:bodyPr/>
        <a:lstStyle/>
        <a:p>
          <a:endParaRPr lang="en-US"/>
        </a:p>
      </dgm:t>
    </dgm:pt>
    <dgm:pt modelId="{6AD43FC6-ACF9-4A8E-AF07-734211017F4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CA" sz="2400" b="1" dirty="0"/>
            <a:t>Données et rapports à l’échelle fédérale </a:t>
          </a:r>
          <a:r>
            <a:rPr lang="fr-CA" sz="1800" b="0" dirty="0"/>
            <a:t>(RROL, LCDP, NSPL, données nationales sur l’itinérance)</a:t>
          </a:r>
        </a:p>
      </dgm:t>
    </dgm:pt>
    <dgm:pt modelId="{5460BD6F-5B8A-4762-A636-F2B4FA4253EA}" type="parTrans" cxnId="{B0108B7D-33C2-47D3-9DFD-983402A54540}">
      <dgm:prSet/>
      <dgm:spPr/>
      <dgm:t>
        <a:bodyPr/>
        <a:lstStyle/>
        <a:p>
          <a:endParaRPr lang="en-US"/>
        </a:p>
      </dgm:t>
    </dgm:pt>
    <dgm:pt modelId="{A93F803D-47F6-43B4-89CA-EBB3DBA72247}" type="sibTrans" cxnId="{B0108B7D-33C2-47D3-9DFD-983402A54540}">
      <dgm:prSet/>
      <dgm:spPr/>
      <dgm:t>
        <a:bodyPr/>
        <a:lstStyle/>
        <a:p>
          <a:endParaRPr lang="en-US"/>
        </a:p>
      </dgm:t>
    </dgm:pt>
    <dgm:pt modelId="{13FD2FB4-FB5A-4FC1-A2C7-24E29E666CA4}" type="pres">
      <dgm:prSet presAssocID="{7B86C4F9-3691-4C16-B18A-E484A547A1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8C555-0081-4AC5-9583-8C4FDB5460BC}" type="pres">
      <dgm:prSet presAssocID="{7B86C4F9-3691-4C16-B18A-E484A547A186}" presName="matrix" presStyleCnt="0"/>
      <dgm:spPr/>
    </dgm:pt>
    <dgm:pt modelId="{F05E52E0-F898-4BBC-A690-7021A091745D}" type="pres">
      <dgm:prSet presAssocID="{7B86C4F9-3691-4C16-B18A-E484A547A186}" presName="tile1" presStyleLbl="node1" presStyleIdx="0" presStyleCnt="4"/>
      <dgm:spPr/>
      <dgm:t>
        <a:bodyPr/>
        <a:lstStyle/>
        <a:p>
          <a:endParaRPr lang="en-US"/>
        </a:p>
      </dgm:t>
    </dgm:pt>
    <dgm:pt modelId="{02092DDD-3C05-490D-AB18-B4FD367A7557}" type="pres">
      <dgm:prSet presAssocID="{7B86C4F9-3691-4C16-B18A-E484A547A1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5CBB-F2E5-4787-9DC5-9C246565E416}" type="pres">
      <dgm:prSet presAssocID="{7B86C4F9-3691-4C16-B18A-E484A547A186}" presName="tile2" presStyleLbl="node1" presStyleIdx="1" presStyleCnt="4" custLinFactNeighborX="2310"/>
      <dgm:spPr/>
      <dgm:t>
        <a:bodyPr/>
        <a:lstStyle/>
        <a:p>
          <a:endParaRPr lang="en-US"/>
        </a:p>
      </dgm:t>
    </dgm:pt>
    <dgm:pt modelId="{F9162B3E-F7D6-4B76-A30D-F6AE61513F10}" type="pres">
      <dgm:prSet presAssocID="{7B86C4F9-3691-4C16-B18A-E484A547A1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5A007-5800-4D0E-8463-6D66BDA180BF}" type="pres">
      <dgm:prSet presAssocID="{7B86C4F9-3691-4C16-B18A-E484A547A186}" presName="tile3" presStyleLbl="node1" presStyleIdx="2" presStyleCnt="4"/>
      <dgm:spPr/>
      <dgm:t>
        <a:bodyPr/>
        <a:lstStyle/>
        <a:p>
          <a:endParaRPr lang="en-US"/>
        </a:p>
      </dgm:t>
    </dgm:pt>
    <dgm:pt modelId="{18CBB41A-859C-4CFC-A9DA-CC161AD2EC2E}" type="pres">
      <dgm:prSet presAssocID="{7B86C4F9-3691-4C16-B18A-E484A547A1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03500-E7CB-452A-B2D3-09B908E5C9D4}" type="pres">
      <dgm:prSet presAssocID="{7B86C4F9-3691-4C16-B18A-E484A547A186}" presName="tile4" presStyleLbl="node1" presStyleIdx="3" presStyleCnt="4"/>
      <dgm:spPr/>
      <dgm:t>
        <a:bodyPr/>
        <a:lstStyle/>
        <a:p>
          <a:endParaRPr lang="en-US"/>
        </a:p>
      </dgm:t>
    </dgm:pt>
    <dgm:pt modelId="{F54656E7-8D05-42F6-9EA2-BC55339CBCCE}" type="pres">
      <dgm:prSet presAssocID="{7B86C4F9-3691-4C16-B18A-E484A547A1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C1E9C-6497-447B-8C7C-94B3ED349202}" type="pres">
      <dgm:prSet presAssocID="{7B86C4F9-3691-4C16-B18A-E484A547A186}" presName="centerTile" presStyleLbl="fgShp" presStyleIdx="0" presStyleCnt="1" custScaleX="144798" custScaleY="1160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E3CFE-A4E3-4B32-A20D-CE0C949D4594}" type="presOf" srcId="{6AC6FDF1-3352-4710-9A63-E64772C3C888}" destId="{F9162B3E-F7D6-4B76-A30D-F6AE61513F10}" srcOrd="1" destOrd="0" presId="urn:microsoft.com/office/officeart/2005/8/layout/matrix1"/>
    <dgm:cxn modelId="{E340FCAD-92A2-4BC1-BC8B-BE05D9A93847}" type="presOf" srcId="{3459F263-23FE-4EBB-83EA-6629300F01DC}" destId="{B4C5A007-5800-4D0E-8463-6D66BDA180BF}" srcOrd="0" destOrd="0" presId="urn:microsoft.com/office/officeart/2005/8/layout/matrix1"/>
    <dgm:cxn modelId="{C51FED79-D5B4-4417-A5CB-307728138DC2}" type="presOf" srcId="{6AD43FC6-ACF9-4A8E-AF07-734211017F4C}" destId="{F54656E7-8D05-42F6-9EA2-BC55339CBCCE}" srcOrd="1" destOrd="0" presId="urn:microsoft.com/office/officeart/2005/8/layout/matrix1"/>
    <dgm:cxn modelId="{161B6B70-0853-4618-BFF7-572BD89B6EEB}" type="presOf" srcId="{3459F263-23FE-4EBB-83EA-6629300F01DC}" destId="{18CBB41A-859C-4CFC-A9DA-CC161AD2EC2E}" srcOrd="1" destOrd="0" presId="urn:microsoft.com/office/officeart/2005/8/layout/matrix1"/>
    <dgm:cxn modelId="{BBCE0AB4-6D53-4E22-A0DA-D261C9FA3219}" srcId="{8256D3C5-F96D-4E28-B34A-27583A545216}" destId="{48853FDA-B498-4ECA-A42D-71F3A60931E4}" srcOrd="0" destOrd="0" parTransId="{2512E38A-BBF9-493C-B3DE-F016F97E3A8B}" sibTransId="{7881B1D6-38EE-4682-976F-7B56242C6883}"/>
    <dgm:cxn modelId="{B0108B7D-33C2-47D3-9DFD-983402A54540}" srcId="{8256D3C5-F96D-4E28-B34A-27583A545216}" destId="{6AD43FC6-ACF9-4A8E-AF07-734211017F4C}" srcOrd="3" destOrd="0" parTransId="{5460BD6F-5B8A-4762-A636-F2B4FA4253EA}" sibTransId="{A93F803D-47F6-43B4-89CA-EBB3DBA72247}"/>
    <dgm:cxn modelId="{E765C3A6-A6EB-4F20-B6A7-902E05D71CDF}" srcId="{8256D3C5-F96D-4E28-B34A-27583A545216}" destId="{3459F263-23FE-4EBB-83EA-6629300F01DC}" srcOrd="2" destOrd="0" parTransId="{41447D19-6060-4C1C-A2BB-394FF575326D}" sibTransId="{21CA1606-2DF5-43E8-BA92-8FC056F92FBF}"/>
    <dgm:cxn modelId="{4D78AF17-82CF-4016-91B1-0B8176FD9C86}" srcId="{8256D3C5-F96D-4E28-B34A-27583A545216}" destId="{6AC6FDF1-3352-4710-9A63-E64772C3C888}" srcOrd="1" destOrd="0" parTransId="{8327B9AE-BB96-4596-809C-07CD88656430}" sibTransId="{F0587505-802C-4C1A-B84F-72EFDC1FEE1A}"/>
    <dgm:cxn modelId="{A4F31433-FC2A-4519-A8FE-B5C1ED5BBE8F}" type="presOf" srcId="{48853FDA-B498-4ECA-A42D-71F3A60931E4}" destId="{F05E52E0-F898-4BBC-A690-7021A091745D}" srcOrd="0" destOrd="0" presId="urn:microsoft.com/office/officeart/2005/8/layout/matrix1"/>
    <dgm:cxn modelId="{938B12D1-F4FB-4E42-9731-E404D7131215}" srcId="{7B86C4F9-3691-4C16-B18A-E484A547A186}" destId="{8256D3C5-F96D-4E28-B34A-27583A545216}" srcOrd="0" destOrd="0" parTransId="{666405AE-C008-4CAF-BF6D-8897AA6DB105}" sibTransId="{709EB7D4-CACD-434E-8BA6-EAA95A46B0C7}"/>
    <dgm:cxn modelId="{72973665-2D8C-4A16-B80E-12453A087CA4}" type="presOf" srcId="{6AD43FC6-ACF9-4A8E-AF07-734211017F4C}" destId="{0A503500-E7CB-452A-B2D3-09B908E5C9D4}" srcOrd="0" destOrd="0" presId="urn:microsoft.com/office/officeart/2005/8/layout/matrix1"/>
    <dgm:cxn modelId="{7FF4067E-EBF7-4D64-9CB6-4D75100C1A5E}" type="presOf" srcId="{8256D3C5-F96D-4E28-B34A-27583A545216}" destId="{EBFC1E9C-6497-447B-8C7C-94B3ED349202}" srcOrd="0" destOrd="0" presId="urn:microsoft.com/office/officeart/2005/8/layout/matrix1"/>
    <dgm:cxn modelId="{239AE671-B1D7-4EAB-8F78-26E00DA4C2E4}" type="presOf" srcId="{48853FDA-B498-4ECA-A42D-71F3A60931E4}" destId="{02092DDD-3C05-490D-AB18-B4FD367A7557}" srcOrd="1" destOrd="0" presId="urn:microsoft.com/office/officeart/2005/8/layout/matrix1"/>
    <dgm:cxn modelId="{1BF1523B-A239-47F8-ABE3-54D72D8536B0}" type="presOf" srcId="{7B86C4F9-3691-4C16-B18A-E484A547A186}" destId="{13FD2FB4-FB5A-4FC1-A2C7-24E29E666CA4}" srcOrd="0" destOrd="0" presId="urn:microsoft.com/office/officeart/2005/8/layout/matrix1"/>
    <dgm:cxn modelId="{94D82607-A01C-445E-B631-2AB5CA9D8D3D}" type="presOf" srcId="{6AC6FDF1-3352-4710-9A63-E64772C3C888}" destId="{A78D5CBB-F2E5-4787-9DC5-9C246565E416}" srcOrd="0" destOrd="0" presId="urn:microsoft.com/office/officeart/2005/8/layout/matrix1"/>
    <dgm:cxn modelId="{2F8CE91C-9A70-41C1-8CBC-77D1170DC5CC}" type="presParOf" srcId="{13FD2FB4-FB5A-4FC1-A2C7-24E29E666CA4}" destId="{7EC8C555-0081-4AC5-9583-8C4FDB5460BC}" srcOrd="0" destOrd="0" presId="urn:microsoft.com/office/officeart/2005/8/layout/matrix1"/>
    <dgm:cxn modelId="{9B46101D-B0ED-4B93-A1FA-943DCF2D69AE}" type="presParOf" srcId="{7EC8C555-0081-4AC5-9583-8C4FDB5460BC}" destId="{F05E52E0-F898-4BBC-A690-7021A091745D}" srcOrd="0" destOrd="0" presId="urn:microsoft.com/office/officeart/2005/8/layout/matrix1"/>
    <dgm:cxn modelId="{2594C9EA-ED1A-4EB3-B0BE-C2E4C222F723}" type="presParOf" srcId="{7EC8C555-0081-4AC5-9583-8C4FDB5460BC}" destId="{02092DDD-3C05-490D-AB18-B4FD367A7557}" srcOrd="1" destOrd="0" presId="urn:microsoft.com/office/officeart/2005/8/layout/matrix1"/>
    <dgm:cxn modelId="{AE5E9F13-D9E6-4C91-AC03-01CE31F5BE17}" type="presParOf" srcId="{7EC8C555-0081-4AC5-9583-8C4FDB5460BC}" destId="{A78D5CBB-F2E5-4787-9DC5-9C246565E416}" srcOrd="2" destOrd="0" presId="urn:microsoft.com/office/officeart/2005/8/layout/matrix1"/>
    <dgm:cxn modelId="{EFCC7FAC-E99E-4DFE-8594-DDB9633D6CFB}" type="presParOf" srcId="{7EC8C555-0081-4AC5-9583-8C4FDB5460BC}" destId="{F9162B3E-F7D6-4B76-A30D-F6AE61513F10}" srcOrd="3" destOrd="0" presId="urn:microsoft.com/office/officeart/2005/8/layout/matrix1"/>
    <dgm:cxn modelId="{349DFB5E-9A10-4410-9E20-859AC72FD553}" type="presParOf" srcId="{7EC8C555-0081-4AC5-9583-8C4FDB5460BC}" destId="{B4C5A007-5800-4D0E-8463-6D66BDA180BF}" srcOrd="4" destOrd="0" presId="urn:microsoft.com/office/officeart/2005/8/layout/matrix1"/>
    <dgm:cxn modelId="{85246CEE-657B-42F0-8B0C-E75B380F4268}" type="presParOf" srcId="{7EC8C555-0081-4AC5-9583-8C4FDB5460BC}" destId="{18CBB41A-859C-4CFC-A9DA-CC161AD2EC2E}" srcOrd="5" destOrd="0" presId="urn:microsoft.com/office/officeart/2005/8/layout/matrix1"/>
    <dgm:cxn modelId="{ECB72C45-37C9-4716-96D3-ED277687A074}" type="presParOf" srcId="{7EC8C555-0081-4AC5-9583-8C4FDB5460BC}" destId="{0A503500-E7CB-452A-B2D3-09B908E5C9D4}" srcOrd="6" destOrd="0" presId="urn:microsoft.com/office/officeart/2005/8/layout/matrix1"/>
    <dgm:cxn modelId="{28161694-EA40-489A-9625-798E4F7E536A}" type="presParOf" srcId="{7EC8C555-0081-4AC5-9583-8C4FDB5460BC}" destId="{F54656E7-8D05-42F6-9EA2-BC55339CBCCE}" srcOrd="7" destOrd="0" presId="urn:microsoft.com/office/officeart/2005/8/layout/matrix1"/>
    <dgm:cxn modelId="{C15C47F5-8A4E-427E-9993-9A4756AA7591}" type="presParOf" srcId="{13FD2FB4-FB5A-4FC1-A2C7-24E29E666CA4}" destId="{EBFC1E9C-6497-447B-8C7C-94B3ED349202}" srcOrd="1" destOrd="0" presId="urn:microsoft.com/office/officeart/2005/8/layout/matrix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E52E0-F898-4BBC-A690-7021A091745D}">
      <dsp:nvSpPr>
        <dsp:cNvPr id="0" name=""/>
        <dsp:cNvSpPr/>
      </dsp:nvSpPr>
      <dsp:spPr>
        <a:xfrm rot="16200000">
          <a:off x="846734" y="-846734"/>
          <a:ext cx="2366880" cy="4060348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fr-CA" sz="2400" b="1" kern="1200" dirty="0"/>
            <a:t>Exécuter le flux de travail de l’accès coordonné </a:t>
          </a:r>
          <a:r>
            <a:rPr lang="fr-CA" sz="1800" kern="1200" dirty="0"/>
            <a:t>(Points d’accès, triage/évaluation, établissement des priorités, jumelage/référencement)</a:t>
          </a:r>
        </a:p>
      </dsp:txBody>
      <dsp:txXfrm rot="5400000">
        <a:off x="0" y="0"/>
        <a:ext cx="4060348" cy="1775160"/>
      </dsp:txXfrm>
    </dsp:sp>
    <dsp:sp modelId="{A78D5CBB-F2E5-4787-9DC5-9C246565E416}">
      <dsp:nvSpPr>
        <dsp:cNvPr id="0" name=""/>
        <dsp:cNvSpPr/>
      </dsp:nvSpPr>
      <dsp:spPr>
        <a:xfrm>
          <a:off x="4060348" y="0"/>
          <a:ext cx="4060348" cy="2366880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/>
            <a:t>Prestation de services complets </a:t>
          </a:r>
          <a:r>
            <a:rPr lang="fr-CA" sz="1800" kern="1200" dirty="0"/>
            <a:t>(par exemple, prévention de l’itinérance, logement et services connexes)</a:t>
          </a:r>
        </a:p>
      </dsp:txBody>
      <dsp:txXfrm>
        <a:off x="4060348" y="0"/>
        <a:ext cx="4060348" cy="1775160"/>
      </dsp:txXfrm>
    </dsp:sp>
    <dsp:sp modelId="{B4C5A007-5800-4D0E-8463-6D66BDA180BF}">
      <dsp:nvSpPr>
        <dsp:cNvPr id="0" name=""/>
        <dsp:cNvSpPr/>
      </dsp:nvSpPr>
      <dsp:spPr>
        <a:xfrm rot="10800000">
          <a:off x="0" y="2366880"/>
          <a:ext cx="4060348" cy="2366880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/>
            <a:t>Données et rapports à l’échelle communautaire </a:t>
          </a:r>
          <a:r>
            <a:rPr lang="fr-CA" sz="1800" b="0" kern="1200" dirty="0"/>
            <a:t>(liste d’identifiants uniques, planification et coordination des services)</a:t>
          </a:r>
        </a:p>
      </dsp:txBody>
      <dsp:txXfrm rot="10800000">
        <a:off x="0" y="2958600"/>
        <a:ext cx="4060348" cy="1775160"/>
      </dsp:txXfrm>
    </dsp:sp>
    <dsp:sp modelId="{0A503500-E7CB-452A-B2D3-09B908E5C9D4}">
      <dsp:nvSpPr>
        <dsp:cNvPr id="0" name=""/>
        <dsp:cNvSpPr/>
      </dsp:nvSpPr>
      <dsp:spPr>
        <a:xfrm rot="5400000">
          <a:off x="4907082" y="1520145"/>
          <a:ext cx="2366880" cy="4060348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/>
            <a:t>Données et rapports à l’échelle fédérale </a:t>
          </a:r>
          <a:r>
            <a:rPr lang="fr-CA" sz="1800" b="0" kern="1200" dirty="0"/>
            <a:t>(RROL, LCDP, NSPL, données nationales sur l’itinérance)</a:t>
          </a:r>
        </a:p>
      </dsp:txBody>
      <dsp:txXfrm rot="-5400000">
        <a:off x="4060348" y="2958599"/>
        <a:ext cx="4060348" cy="1775160"/>
      </dsp:txXfrm>
    </dsp:sp>
    <dsp:sp modelId="{EBFC1E9C-6497-447B-8C7C-94B3ED349202}">
      <dsp:nvSpPr>
        <dsp:cNvPr id="0" name=""/>
        <dsp:cNvSpPr/>
      </dsp:nvSpPr>
      <dsp:spPr>
        <a:xfrm>
          <a:off x="2296557" y="1680188"/>
          <a:ext cx="3527582" cy="1373382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/>
            <a:t>Application de qualité </a:t>
          </a:r>
          <a:r>
            <a:rPr lang="fr-CA" sz="1800" kern="1200" dirty="0"/>
            <a:t>(stable, sécurisée, accessible, conforme aux exigences des langues officielles)</a:t>
          </a:r>
        </a:p>
      </dsp:txBody>
      <dsp:txXfrm>
        <a:off x="2363600" y="1747231"/>
        <a:ext cx="3393496" cy="1239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5175" y="139700"/>
            <a:ext cx="2968625" cy="2227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0125" y="2366478"/>
            <a:ext cx="6707875" cy="6091722"/>
          </a:xfrm>
        </p:spPr>
        <p:txBody>
          <a:bodyPr/>
          <a:lstStyle/>
          <a:p>
            <a:endParaRPr lang="en-CA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8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0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3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2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647" y="2130425"/>
            <a:ext cx="4062903" cy="1470025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648" y="3886200"/>
            <a:ext cx="4062903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0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4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diagramLayout" Target="../diagrams/layout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diagramData" Target="../diagrams/data1.xml"/><Relationship Id="rId2" Type="http://schemas.openxmlformats.org/officeDocument/2006/relationships/tags" Target="../tags/tag20.xml"/><Relationship Id="rId16" Type="http://schemas.microsoft.com/office/2007/relationships/diagramDrawing" Target="../diagrams/drawing1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4.jpeg"/><Relationship Id="rId5" Type="http://schemas.openxmlformats.org/officeDocument/2006/relationships/tags" Target="../tags/tag23.xml"/><Relationship Id="rId15" Type="http://schemas.openxmlformats.org/officeDocument/2006/relationships/diagramColors" Target="../diagrams/colors1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.xml"/><Relationship Id="rId1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3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35.xml"/><Relationship Id="rId7" Type="http://schemas.openxmlformats.org/officeDocument/2006/relationships/image" Target="../media/image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56838" y="1889627"/>
            <a:ext cx="5209628" cy="4321551"/>
          </a:xfrm>
        </p:spPr>
        <p:txBody>
          <a:bodyPr/>
          <a:lstStyle/>
          <a:p>
            <a:pPr algn="ctr"/>
            <a:r>
              <a:rPr lang="fr-CA" sz="3200" dirty="0"/>
              <a:t>Mise à jour de l’élaboration du SISA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787721" y="5267489"/>
            <a:ext cx="3606481" cy="9344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CA" sz="1800" dirty="0"/>
              <a:t>Atelier sur le SISA : </a:t>
            </a:r>
          </a:p>
          <a:p>
            <a:pPr algn="ctr"/>
            <a:r>
              <a:rPr lang="fr-CA" sz="1800" dirty="0"/>
              <a:t>Réunion virtuelle</a:t>
            </a:r>
          </a:p>
          <a:p>
            <a:pPr algn="ctr"/>
            <a:r>
              <a:rPr lang="fr-CA" sz="1800" dirty="0" smtClean="0"/>
              <a:t>Les 19 et 20</a:t>
            </a:r>
            <a:r>
              <a:rPr lang="fr-CA" sz="1800" dirty="0"/>
              <a:t> octobre 2021</a:t>
            </a:r>
          </a:p>
        </p:txBody>
      </p:sp>
    </p:spTree>
    <p:extLst>
      <p:ext uri="{BB962C8B-B14F-4D97-AF65-F5344CB8AC3E}">
        <p14:creationId xmlns:p14="http://schemas.microsoft.com/office/powerpoint/2010/main" val="56546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Priorités d’élaboration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600200"/>
            <a:ext cx="8686800" cy="467447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b="1" dirty="0"/>
              <a:t>Fonctionnalités de la réorientation des </a:t>
            </a:r>
            <a:r>
              <a:rPr lang="fr-CA" sz="2800" b="1" dirty="0" smtClean="0"/>
              <a:t>abris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fr-CA" sz="2800" b="1" dirty="0"/>
              <a:t>Pourquoi avoir accordé cette priorité?</a:t>
            </a:r>
          </a:p>
          <a:p>
            <a:r>
              <a:rPr lang="fr-CA" sz="2400" dirty="0"/>
              <a:t>Défini à l’étape 2A du flux de travail de l’accès coordonné : </a:t>
            </a:r>
            <a:r>
              <a:rPr lang="fr-CA" sz="2400" dirty="0" smtClean="0"/>
              <a:t>Triage</a:t>
            </a:r>
            <a:endParaRPr lang="fr-CA" sz="2400" dirty="0"/>
          </a:p>
          <a:p>
            <a:r>
              <a:rPr lang="fr-CA" sz="2400" dirty="0"/>
              <a:t>La base d’un système d’accès coordonné (AC) de qualité est une liste complète d’identifiants uniques (LIU), y compris depuis le début du processus, lorsqu’un client cherche un service jusqu’à ce qu’il soit logé. </a:t>
            </a:r>
          </a:p>
          <a:p>
            <a:r>
              <a:rPr lang="fr-CA" sz="2400" dirty="0"/>
              <a:t>Moderniser le langage centré sur les abris, comme « refus ».</a:t>
            </a:r>
          </a:p>
          <a:p>
            <a:r>
              <a:rPr lang="fr-CA" sz="2400" dirty="0"/>
              <a:t>Améliorer la collecte de données sur l’itinérance cachée et l’itinérance des personnes qui n’utilisent pas les refuges. 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fr-CA" sz="2800" b="1" dirty="0"/>
              <a:t>Mise à jour de la situation : </a:t>
            </a:r>
            <a:r>
              <a:rPr lang="fr-FR" sz="2800" dirty="0"/>
              <a:t>Collaboration avec le groupe de travail national SISA pour finaliser les exigences commerciales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08932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Priorités d’élaboration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600200"/>
            <a:ext cx="8686800" cy="46744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A" sz="2400" b="1" dirty="0"/>
              <a:t>Fonctionnalités de sensibilisation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fr-CA" sz="2400" b="1" dirty="0"/>
              <a:t>Pourquoi avoir accordé cette priorité?</a:t>
            </a:r>
          </a:p>
          <a:p>
            <a:r>
              <a:rPr lang="fr-CA" sz="2000" dirty="0"/>
              <a:t>Défini à l’étape 1 (Accès) et 2A (Triage) du flux de travail de l’AC.</a:t>
            </a:r>
          </a:p>
          <a:p>
            <a:r>
              <a:rPr lang="fr-CA" sz="2000" dirty="0"/>
              <a:t>Permet d’avoir une LIU plus exhaustive. </a:t>
            </a:r>
          </a:p>
          <a:p>
            <a:r>
              <a:rPr lang="fr-CA" sz="2000" dirty="0"/>
              <a:t>Possibilité de simplification avec des modules préexistants, par exemple « Biens et services ».</a:t>
            </a:r>
          </a:p>
          <a:p>
            <a:r>
              <a:rPr lang="fr-CA" sz="2000" dirty="0"/>
              <a:t>Améliorer la collecte de données sur l’itinérance cachée et l’itinérance des personnes qui n’utilisent pas les refuges. 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fr-CA" sz="2400" b="1" dirty="0"/>
              <a:t>Mise à jour de la situation : </a:t>
            </a:r>
            <a:r>
              <a:rPr lang="fr-CA" sz="2400" dirty="0"/>
              <a:t>Collecte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81484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Priorités d’élaboration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600200"/>
            <a:ext cx="8686800" cy="46744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sz="2400" b="1" dirty="0"/>
              <a:t>Capacité à produire des données de rapport annuel sur les résultats propres au client (</a:t>
            </a:r>
            <a:r>
              <a:rPr lang="fr-CA" sz="2400" b="1" dirty="0" err="1"/>
              <a:t>Results</a:t>
            </a:r>
            <a:r>
              <a:rPr lang="fr-CA" sz="2400" b="1" dirty="0"/>
              <a:t> </a:t>
            </a:r>
            <a:r>
              <a:rPr lang="fr-CA" sz="2400" b="1" dirty="0" err="1"/>
              <a:t>Reporting</a:t>
            </a:r>
            <a:r>
              <a:rPr lang="fr-CA" sz="2400" b="1" dirty="0"/>
              <a:t> Online, RROL)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fr-CA" sz="2400" b="1" dirty="0"/>
              <a:t>Pourquoi avoir accordé cette priorité?</a:t>
            </a:r>
          </a:p>
          <a:p>
            <a:r>
              <a:rPr lang="fr-CA" sz="2000" dirty="0"/>
              <a:t>Combler l’écart entre les clients qui reçoivent un service financé par le programme Vers un chez-soi et la capacité à produire les résultats annuels du programme. </a:t>
            </a:r>
          </a:p>
          <a:p>
            <a:r>
              <a:rPr lang="fr-CA" sz="2000" dirty="0"/>
              <a:t>Réduire la charge des rapports avec le programme Vers un chez-soi.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fr-CA" sz="2400" b="1" dirty="0"/>
              <a:t>Mise à jour de la situation : </a:t>
            </a:r>
            <a:r>
              <a:rPr lang="fr-CA" sz="2400" dirty="0"/>
              <a:t>Travailler sur les spécifications du rapport</a:t>
            </a:r>
          </a:p>
        </p:txBody>
      </p:sp>
    </p:spTree>
    <p:extLst>
      <p:ext uri="{BB962C8B-B14F-4D97-AF65-F5344CB8AC3E}">
        <p14:creationId xmlns:p14="http://schemas.microsoft.com/office/powerpoint/2010/main" val="332729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/>
              <a:t>Étapes suivantes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13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600200"/>
            <a:ext cx="8686800" cy="4674476"/>
          </a:xfrm>
        </p:spPr>
        <p:txBody>
          <a:bodyPr>
            <a:normAutofit/>
          </a:bodyPr>
          <a:lstStyle/>
          <a:p>
            <a:r>
              <a:rPr lang="fr-CA" sz="2800" dirty="0"/>
              <a:t>Travailler avec le groupe de travail national </a:t>
            </a:r>
            <a:r>
              <a:rPr lang="fr-CA" sz="2800" dirty="0" smtClean="0"/>
              <a:t>         du </a:t>
            </a:r>
            <a:r>
              <a:rPr lang="fr-CA" sz="2800" dirty="0"/>
              <a:t>SISA pour finaliser les améliorations sur ce qui suit :</a:t>
            </a:r>
          </a:p>
          <a:p>
            <a:pPr lvl="1"/>
            <a:r>
              <a:rPr lang="fr-CA" sz="2400" dirty="0"/>
              <a:t>réorientation;</a:t>
            </a:r>
          </a:p>
          <a:p>
            <a:pPr lvl="1"/>
            <a:r>
              <a:rPr lang="fr-CA" sz="2400" dirty="0"/>
              <a:t>sensibilisation;</a:t>
            </a:r>
          </a:p>
          <a:p>
            <a:pPr lvl="1"/>
            <a:r>
              <a:rPr lang="fr-CA" sz="2400" dirty="0"/>
              <a:t>rapport sur les résultats. </a:t>
            </a:r>
          </a:p>
          <a:p>
            <a:r>
              <a:rPr lang="fr-CA" sz="2800" dirty="0"/>
              <a:t>Continuer à tester et à finaliser le rapport du SISA pour le rapport communautaire sur l’itinérance.</a:t>
            </a:r>
          </a:p>
          <a:p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199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57150" indent="0" algn="ctr">
              <a:buNone/>
            </a:pPr>
            <a:endParaRPr lang="en-CA" sz="4400" b="1" dirty="0"/>
          </a:p>
          <a:p>
            <a:pPr marL="57150" indent="0" algn="ctr">
              <a:buNone/>
            </a:pPr>
            <a:r>
              <a:rPr lang="fr-CA" sz="4400" b="1"/>
              <a:t>Questions et réponses</a:t>
            </a:r>
          </a:p>
          <a:p>
            <a:pPr marL="57150" indent="0" algn="ctr">
              <a:buNone/>
            </a:pPr>
            <a:endParaRPr lang="en-CA" sz="4400" b="1" dirty="0"/>
          </a:p>
        </p:txBody>
      </p:sp>
      <p:pic>
        <p:nvPicPr>
          <p:cNvPr id="6" name="Picture 5" descr="Graphic Element-07" title="Graphic Element-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76" y="274638"/>
            <a:ext cx="3508248" cy="27127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199" y="1600200"/>
            <a:ext cx="8778241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CA" sz="2800" dirty="0"/>
              <a:t>Versions récentes du SISA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CA" sz="2800" dirty="0"/>
              <a:t>Soutien supplémentaire pour les responsables </a:t>
            </a:r>
            <a:r>
              <a:rPr lang="fr-CA" sz="2800" dirty="0" smtClean="0"/>
              <a:t>   du </a:t>
            </a:r>
            <a:r>
              <a:rPr lang="fr-CA" sz="2800" dirty="0"/>
              <a:t>SISA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CA" sz="2800" dirty="0"/>
              <a:t>Cadre d’élaboration et de priorités du SISA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CA" sz="2800" dirty="0"/>
              <a:t>Priorités du SISA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395159"/>
            <a:ext cx="8229600" cy="80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fr-CA"/>
              <a:t>Sommaire</a:t>
            </a:r>
          </a:p>
        </p:txBody>
      </p:sp>
      <p:pic>
        <p:nvPicPr>
          <p:cNvPr id="6" name="Picture 5" descr="Target PNG Transparent Images | PNG All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55" y="0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88900"/>
            <a:ext cx="8229600" cy="1041399"/>
          </a:xfrm>
        </p:spPr>
        <p:txBody>
          <a:bodyPr>
            <a:normAutofit/>
          </a:bodyPr>
          <a:lstStyle/>
          <a:p>
            <a:r>
              <a:rPr lang="fr-CA" sz="2400" dirty="0"/>
              <a:t>Versions du SISA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764461"/>
            <a:ext cx="8686800" cy="5510215"/>
          </a:xfrm>
        </p:spPr>
        <p:txBody>
          <a:bodyPr>
            <a:normAutofit/>
          </a:bodyPr>
          <a:lstStyle/>
          <a:p>
            <a:r>
              <a:rPr lang="fr-CA" sz="2800" b="1" dirty="0"/>
              <a:t>Version 4.0.59.1 </a:t>
            </a:r>
            <a:r>
              <a:rPr lang="fr-CA" sz="2800" dirty="0"/>
              <a:t>(décembre 2020)</a:t>
            </a:r>
          </a:p>
          <a:p>
            <a:pPr lvl="2"/>
            <a:r>
              <a:rPr lang="fr-CA" sz="2000" dirty="0"/>
              <a:t>Introduction de plusieurs fonctionnalités de l’accès coordonné, notamment la possibilité de trier et de filtrer une liste d’identifiants uniques. </a:t>
            </a:r>
          </a:p>
          <a:p>
            <a:r>
              <a:rPr lang="fr-CA" sz="2800" b="1" dirty="0"/>
              <a:t>Version 4.0.59.2 </a:t>
            </a:r>
            <a:r>
              <a:rPr lang="fr-CA" sz="2800" dirty="0"/>
              <a:t>(mars 2021)</a:t>
            </a:r>
          </a:p>
          <a:p>
            <a:pPr lvl="2"/>
            <a:r>
              <a:rPr lang="fr-CA" sz="2000" dirty="0"/>
              <a:t>Module de dénombrement ponctuel mis à jour pour le dénombrement ponctuel de 2021.</a:t>
            </a:r>
          </a:p>
          <a:p>
            <a:r>
              <a:rPr lang="fr-CA" sz="2800" b="1" dirty="0"/>
              <a:t>Version 4.0.59.3 </a:t>
            </a:r>
            <a:r>
              <a:rPr lang="fr-CA" sz="2800" dirty="0"/>
              <a:t>(juin 2021)</a:t>
            </a:r>
          </a:p>
          <a:p>
            <a:pPr lvl="2"/>
            <a:r>
              <a:rPr lang="fr-CA" sz="2000" dirty="0"/>
              <a:t>Version de maintenance axée sur la correction des bogues.</a:t>
            </a:r>
          </a:p>
          <a:p>
            <a:r>
              <a:rPr lang="fr-CA" sz="2800" b="1" dirty="0"/>
              <a:t>Version 4.0.59.4 </a:t>
            </a:r>
            <a:r>
              <a:rPr lang="fr-CA" sz="2800" dirty="0"/>
              <a:t>(août 2021)</a:t>
            </a:r>
          </a:p>
          <a:p>
            <a:pPr lvl="2"/>
            <a:r>
              <a:rPr lang="fr-CA" sz="2000" dirty="0"/>
              <a:t>Version de maintenance axée sur la correction des bogues. Sont également inclus de nouveaux filtres pour l’accès coordonné – sexe et région géographique. </a:t>
            </a:r>
          </a:p>
          <a:p>
            <a:pPr lvl="2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355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/>
              <a:t>Soutien supplémentaire pour les responsables du SISA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417638"/>
            <a:ext cx="8686800" cy="4674476"/>
          </a:xfrm>
        </p:spPr>
        <p:txBody>
          <a:bodyPr>
            <a:normAutofit fontScale="92500" lnSpcReduction="10000"/>
          </a:bodyPr>
          <a:lstStyle/>
          <a:p>
            <a:r>
              <a:rPr lang="fr-CA" sz="2600" dirty="0"/>
              <a:t>Guide de rédaction des rapports et carte des bases de données</a:t>
            </a:r>
          </a:p>
          <a:p>
            <a:r>
              <a:rPr lang="fr-CA" sz="2600" dirty="0"/>
              <a:t>Mise à jour du dictionnaire de données</a:t>
            </a:r>
          </a:p>
          <a:p>
            <a:r>
              <a:rPr lang="fr-CA" sz="2600" dirty="0"/>
              <a:t>Rapport du SISA pour le rapport communautaire sur l’itinérance </a:t>
            </a:r>
          </a:p>
          <a:p>
            <a:r>
              <a:rPr lang="fr-CA" sz="2600" dirty="0"/>
              <a:t>Améliorations mineures apportées au module d’accès coordonné</a:t>
            </a:r>
          </a:p>
          <a:p>
            <a:r>
              <a:rPr lang="fr-CA" sz="2600" dirty="0"/>
              <a:t>Journal des problèmes connus</a:t>
            </a:r>
          </a:p>
          <a:p>
            <a:r>
              <a:rPr lang="fr-CA" sz="2600" dirty="0"/>
              <a:t>Versions plus fréquentes</a:t>
            </a:r>
          </a:p>
          <a:p>
            <a:r>
              <a:rPr lang="fr-CA" sz="2600" dirty="0"/>
              <a:t>Série de guide pratique </a:t>
            </a:r>
            <a:r>
              <a:rPr lang="fr-CA" sz="2600" i="1" dirty="0"/>
              <a:t>HIFIS How to: Guidance </a:t>
            </a:r>
            <a:r>
              <a:rPr lang="fr-CA" sz="2600" dirty="0"/>
              <a:t>(4 nouveaux outils bientôt disponibles) élaborée par le réseau des bénévoles</a:t>
            </a:r>
          </a:p>
        </p:txBody>
      </p:sp>
    </p:spTree>
    <p:extLst>
      <p:ext uri="{BB962C8B-B14F-4D97-AF65-F5344CB8AC3E}">
        <p14:creationId xmlns:p14="http://schemas.microsoft.com/office/powerpoint/2010/main" val="319889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Priorités du SISA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6919784" cy="4525963"/>
          </a:xfrm>
        </p:spPr>
        <p:txBody>
          <a:bodyPr>
            <a:normAutofit/>
          </a:bodyPr>
          <a:lstStyle/>
          <a:p>
            <a:r>
              <a:rPr lang="fr-CA" dirty="0"/>
              <a:t>De nombreuses demandes d’améliorations</a:t>
            </a:r>
          </a:p>
          <a:p>
            <a:endParaRPr lang="en-CA" dirty="0"/>
          </a:p>
          <a:p>
            <a:r>
              <a:rPr lang="fr-CA" dirty="0"/>
              <a:t>Trois groupes principaux :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2400" dirty="0"/>
              <a:t>Collecte de données (entrée de données)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2400" dirty="0"/>
              <a:t>Rapport sur les données (sortie de données)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CA" sz="2400" dirty="0"/>
              <a:t>Application (logiciel SISA)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30" y="1600200"/>
            <a:ext cx="2604711" cy="21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07788"/>
            <a:ext cx="8229600" cy="963463"/>
          </a:xfrm>
        </p:spPr>
        <p:txBody>
          <a:bodyPr>
            <a:normAutofit/>
          </a:bodyPr>
          <a:lstStyle/>
          <a:p>
            <a:r>
              <a:rPr lang="fr-CA" sz="2400" dirty="0"/>
              <a:t>Cadre des priorités du SISA : Qu’est-ce qui est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28135027"/>
              </p:ext>
            </p:extLst>
          </p:nvPr>
        </p:nvGraphicFramePr>
        <p:xfrm>
          <a:off x="863299" y="1191827"/>
          <a:ext cx="8120697" cy="473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Oval 8"/>
          <p:cNvSpPr/>
          <p:nvPr>
            <p:custDataLst>
              <p:tags r:id="rId5"/>
            </p:custDataLst>
          </p:nvPr>
        </p:nvSpPr>
        <p:spPr>
          <a:xfrm>
            <a:off x="723673" y="4063877"/>
            <a:ext cx="8289106" cy="20759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707416" y="1071251"/>
            <a:ext cx="8267482" cy="19097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>
            <p:custDataLst>
              <p:tags r:id="rId7"/>
            </p:custDataLst>
          </p:nvPr>
        </p:nvSpPr>
        <p:spPr>
          <a:xfrm>
            <a:off x="2944801" y="2787823"/>
            <a:ext cx="3707027" cy="15417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>
            <p:custDataLst>
              <p:tags r:id="rId8"/>
            </p:custDataLst>
          </p:nvPr>
        </p:nvSpPr>
        <p:spPr>
          <a:xfrm>
            <a:off x="63080" y="1290467"/>
            <a:ext cx="800219" cy="45364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SORTIE</a:t>
            </a:r>
            <a:r>
              <a:rPr lang="fr-CA" sz="2000" b="1" dirty="0"/>
              <a:t> DE DONNÉES			</a:t>
            </a:r>
            <a:r>
              <a:rPr lang="fr-CA" sz="2000" b="1" dirty="0">
                <a:solidFill>
                  <a:srgbClr val="FF0000"/>
                </a:solidFill>
              </a:rPr>
              <a:t>ENTRÉE</a:t>
            </a:r>
            <a:r>
              <a:rPr lang="fr-CA" sz="2000" b="1" dirty="0"/>
              <a:t> DE DONNÉES</a:t>
            </a:r>
          </a:p>
        </p:txBody>
      </p:sp>
    </p:spTree>
    <p:extLst>
      <p:ext uri="{BB962C8B-B14F-4D97-AF65-F5344CB8AC3E}">
        <p14:creationId xmlns:p14="http://schemas.microsoft.com/office/powerpoint/2010/main" val="49787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8065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685186" y="3283984"/>
            <a:ext cx="357648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fr-CA"/>
              <a:t>Entrée de données :</a:t>
            </a:r>
          </a:p>
          <a:p>
            <a:r>
              <a:rPr lang="fr-CA" b="0"/>
              <a:t>Collecte de qualité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859901" y="3298729"/>
            <a:ext cx="368586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fr-CA"/>
              <a:t>Sortie de données :</a:t>
            </a:r>
          </a:p>
          <a:p>
            <a:r>
              <a:rPr lang="fr-CA" b="0"/>
              <a:t>Rapports sur la qualité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954595" y="5063614"/>
            <a:ext cx="3338052" cy="840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Logiciel SISA :</a:t>
            </a:r>
          </a:p>
          <a:p>
            <a:pPr algn="ctr"/>
            <a:r>
              <a:rPr lang="fr-CA" sz="2400" dirty="0"/>
              <a:t>Application de qualité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74637"/>
            <a:ext cx="8229600" cy="13771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pPr algn="ctr"/>
            <a:r>
              <a:rPr lang="fr-CA" sz="3200" dirty="0">
                <a:solidFill>
                  <a:schemeClr val="bg1"/>
                </a:solidFill>
              </a:rPr>
              <a:t>Cadre d’élaboration et de priorités du SISA : </a:t>
            </a:r>
          </a:p>
          <a:p>
            <a:pPr algn="ctr"/>
            <a:r>
              <a:rPr lang="fr-CA" sz="3200" dirty="0">
                <a:solidFill>
                  <a:schemeClr val="bg1"/>
                </a:solidFill>
              </a:rPr>
              <a:t>À la recherche d’une approche équilibrée</a:t>
            </a:r>
          </a:p>
        </p:txBody>
      </p:sp>
    </p:spTree>
    <p:extLst>
      <p:ext uri="{BB962C8B-B14F-4D97-AF65-F5344CB8AC3E}">
        <p14:creationId xmlns:p14="http://schemas.microsoft.com/office/powerpoint/2010/main" val="111630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2" descr="C:\Users\adam.anderson\AppData\Local\Microsoft\Windows\Temporary Internet Files\Content.Outlook\MWWRR6YS\HIFIS 4 Logo (2)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1" y="107788"/>
            <a:ext cx="521077" cy="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79" y="91440"/>
            <a:ext cx="5470207" cy="6675120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3738029" y="767828"/>
            <a:ext cx="489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Flux de travail de l’accès coordonné</a:t>
            </a:r>
          </a:p>
        </p:txBody>
      </p:sp>
    </p:spTree>
    <p:extLst>
      <p:ext uri="{BB962C8B-B14F-4D97-AF65-F5344CB8AC3E}">
        <p14:creationId xmlns:p14="http://schemas.microsoft.com/office/powerpoint/2010/main" val="3208809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ise à jour de l’élaboration du SISA&amp;quot;&quot;/&gt;&lt;property id=&quot;20307&quot; value=&quot;486&quot;/&gt;&lt;/object&gt;&lt;object type=&quot;3&quot; unique_id=&quot;10004&quot;&gt;&lt;property id=&quot;20148&quot; value=&quot;5&quot;/&gt;&lt;property id=&quot;20300&quot; value=&quot;Slide 2&quot;/&gt;&lt;property id=&quot;20307&quot; value=&quot;487&quot;/&gt;&lt;/object&gt;&lt;object type=&quot;3&quot; unique_id=&quot;10005&quot;&gt;&lt;property id=&quot;20148&quot; value=&quot;5&quot;/&gt;&lt;property id=&quot;20300&quot; value=&quot;Slide 3 - &amp;quot;Versions du SISA&amp;quot;&quot;/&gt;&lt;property id=&quot;20307&quot; value=&quot;592&quot;/&gt;&lt;/object&gt;&lt;object type=&quot;3&quot; unique_id=&quot;10006&quot;&gt;&lt;property id=&quot;20148&quot; value=&quot;5&quot;/&gt;&lt;property id=&quot;20300&quot; value=&quot;Slide 4 - &amp;quot;Soutien supplémentaire pour les responsables du SISA&amp;quot;&quot;/&gt;&lt;property id=&quot;20307&quot; value=&quot;593&quot;/&gt;&lt;/object&gt;&lt;object type=&quot;3&quot; unique_id=&quot;10007&quot;&gt;&lt;property id=&quot;20148&quot; value=&quot;5&quot;/&gt;&lt;property id=&quot;20300&quot; value=&quot;Slide 5 - &amp;quot;Priorités du SISA&amp;quot;&quot;/&gt;&lt;property id=&quot;20307&quot; value=&quot;610&quot;/&gt;&lt;/object&gt;&lt;object type=&quot;3&quot; unique_id=&quot;10008&quot;&gt;&lt;property id=&quot;20148&quot; value=&quot;5&quot;/&gt;&lt;property id=&quot;20300&quot; value=&quot;Slide 6 - &amp;quot;Cadre des priorités du SISA : Qu’est-ce qui est important?&amp;quot;&quot;/&gt;&lt;property id=&quot;20307&quot; value=&quot;612&quot;/&gt;&lt;/object&gt;&lt;object type=&quot;3&quot; unique_id=&quot;10009&quot;&gt;&lt;property id=&quot;20148&quot; value=&quot;5&quot;/&gt;&lt;property id=&quot;20300&quot; value=&quot;Slide 7&quot;/&gt;&lt;property id=&quot;20307&quot; value=&quot;609&quot;/&gt;&lt;/object&gt;&lt;object type=&quot;3&quot; unique_id=&quot;10010&quot;&gt;&lt;property id=&quot;20148&quot; value=&quot;5&quot;/&gt;&lt;property id=&quot;20300&quot; value=&quot;Slide 8&quot;/&gt;&lt;property id=&quot;20307&quot; value=&quot;613&quot;/&gt;&lt;/object&gt;&lt;object type=&quot;3&quot; unique_id=&quot;10011&quot;&gt;&lt;property id=&quot;20148&quot; value=&quot;5&quot;/&gt;&lt;property id=&quot;20300&quot; value=&quot;Slide 9&quot;/&gt;&lt;property id=&quot;20307&quot; value=&quot;597&quot;/&gt;&lt;/object&gt;&lt;object type=&quot;3&quot; unique_id=&quot;10012&quot;&gt;&lt;property id=&quot;20148&quot; value=&quot;5&quot;/&gt;&lt;property id=&quot;20300&quot; value=&quot;Slide 10 - &amp;quot;Priorités d’élaboration&amp;quot;&quot;/&gt;&lt;property id=&quot;20307&quot; value=&quot;598&quot;/&gt;&lt;/object&gt;&lt;object type=&quot;3&quot; unique_id=&quot;10013&quot;&gt;&lt;property id=&quot;20148&quot; value=&quot;5&quot;/&gt;&lt;property id=&quot;20300&quot; value=&quot;Slide 11 - &amp;quot;Priorités d’élaboration&amp;quot;&quot;/&gt;&lt;property id=&quot;20307&quot; value=&quot;599&quot;/&gt;&lt;/object&gt;&lt;object type=&quot;3&quot; unique_id=&quot;10014&quot;&gt;&lt;property id=&quot;20148&quot; value=&quot;5&quot;/&gt;&lt;property id=&quot;20300&quot; value=&quot;Slide 12 - &amp;quot;Priorités d’élaboration&amp;quot;&quot;/&gt;&lt;property id=&quot;20307&quot; value=&quot;608&quot;/&gt;&lt;/object&gt;&lt;object type=&quot;3&quot; unique_id=&quot;10016&quot;&gt;&lt;property id=&quot;20148&quot; value=&quot;5&quot;/&gt;&lt;property id=&quot;20300&quot; value=&quot;Slide 13 - &amp;quot;Prochaines étapes&amp;quot;&quot;/&gt;&lt;property id=&quot;20307&quot; value=&quot;606&quot;/&gt;&lt;/object&gt;&lt;object type=&quot;3&quot; unique_id=&quot;10017&quot;&gt;&lt;property id=&quot;20148&quot; value=&quot;5&quot;/&gt;&lt;property id=&quot;20300&quot; value=&quot;Slide 14 - &amp;quot;Étapes suivantes&amp;quot;&quot;/&gt;&lt;property id=&quot;20307&quot; value=&quot;601&quot;/&gt;&lt;/object&gt;&lt;object type=&quot;3&quot; unique_id=&quot;10018&quot;&gt;&lt;property id=&quot;20148&quot; value=&quot;5&quot;/&gt;&lt;property id=&quot;20300&quot; value=&quot;Slide 15&quot;/&gt;&lt;property id=&quot;20307&quot; value=&quot;584&quot;/&gt;&lt;/object&gt;&lt;/object&gt;&lt;object type=&quot;8&quot; unique_id=&quot;1003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PT_ESDC_Final_EN02">
  <a:themeElements>
    <a:clrScheme name="ESDC_Second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5E459C"/>
      </a:accent1>
      <a:accent2>
        <a:srgbClr val="8E469B"/>
      </a:accent2>
      <a:accent3>
        <a:srgbClr val="1B8A8C"/>
      </a:accent3>
      <a:accent4>
        <a:srgbClr val="B1D06B"/>
      </a:accent4>
      <a:accent5>
        <a:srgbClr val="0A5A92"/>
      </a:accent5>
      <a:accent6>
        <a:srgbClr val="67C5D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_ClpServices xmlns="4f810ac0-7940-4b47-8510-ccc18747f341" xsi:nil="true"/>
    <TxtMotClef xmlns="4f810ac0-7940-4b47-8510-ccc18747f341" xsi:nil="true"/>
    <NbDuree xmlns="4f810ac0-7940-4b47-8510-ccc18747f341">12</NbDuree>
    <NbVersion xmlns="4f810ac0-7940-4b47-8510-ccc18747f341" xsi:nil="true"/>
    <ClpServices xmlns="4f810ac0-7940-4b47-8510-ccc18747f341"/>
    <IconOverlay xmlns="http://schemas.microsoft.com/sharepoint/v4" xsi:nil="true"/>
    <ChkNouveauEmp xmlns="4f810ac0-7940-4b47-8510-ccc18747f341">false</ChkNouveauEmp>
    <ChkTraitementInitial xmlns="4f810ac0-7940-4b47-8510-ccc18747f341">false</ChkTraitementInitial>
    <TxtResumeE xmlns="4f810ac0-7940-4b47-8510-ccc18747f341"/>
    <ChLocationEmplacement xmlns="4f810ac0-7940-4b47-8510-ccc18747f341">Client Library / Bibliothèque client</ChLocationEmplacement>
    <TxtResumeF xmlns="4f810ac0-7940-4b47-8510-ccc18747f341"/>
    <PgResponsibleResponsable xmlns="aeabe285-28c2-4b4a-a8cd-631679229c94">
      <UserInfo>
        <DisplayName>Ke, Jun J [NC]</DisplayName>
        <AccountId>126</AccountId>
        <AccountType/>
      </UserInfo>
    </PgResponsibleResponsab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Truc" ma:contentTypeID="0x0101004B9DE00CD6BF494E8621095E7F111E35004F74A9B650681B41AF60680931644FF8" ma:contentTypeVersion="38" ma:contentTypeDescription="ContTrucD" ma:contentTypeScope="" ma:versionID="06d894131a5b51e5018a3d3b80897f3d">
  <xsd:schema xmlns:xsd="http://www.w3.org/2001/XMLSchema" xmlns:xs="http://www.w3.org/2001/XMLSchema" xmlns:p="http://schemas.microsoft.com/office/2006/metadata/properties" xmlns:ns1="http://schemas.microsoft.com/sharepoint/v3" xmlns:ns2="4f810ac0-7940-4b47-8510-ccc18747f341" xmlns:ns3="aeabe285-28c2-4b4a-a8cd-631679229c94" xmlns:ns4="http://schemas.microsoft.com/sharepoint/v4" targetNamespace="http://schemas.microsoft.com/office/2006/metadata/properties" ma:root="true" ma:fieldsID="457b7fe014ac0dad4a48e1791a399ad9" ns1:_="" ns2:_="" ns3:_="" ns4:_="">
    <xsd:import namespace="http://schemas.microsoft.com/sharepoint/v3"/>
    <xsd:import namespace="4f810ac0-7940-4b47-8510-ccc18747f341"/>
    <xsd:import namespace="aeabe285-28c2-4b4a-a8cd-631679229c9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lpServices"/>
                <xsd:element ref="ns3:PgResponsibleResponsable" minOccurs="0"/>
                <xsd:element ref="ns2:TxtResumeE"/>
                <xsd:element ref="ns2:TxtResumeF"/>
                <xsd:element ref="ns2:TxtMotClef" minOccurs="0"/>
                <xsd:element ref="ns2:NbDuree"/>
                <xsd:element ref="ns2:ChkNouveauEmp" minOccurs="0"/>
                <xsd:element ref="ns2:ChLocationEmplacement"/>
                <xsd:element ref="ns2:C_ClpServices" minOccurs="0"/>
                <xsd:element ref="ns2:ChkTraitementInitial" minOccurs="0"/>
                <xsd:element ref="ns2:NbVers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2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3" nillable="true" ma:displayName="Hold and Record Status" ma:decimals="0" ma:hidden="true" ma:internalName="_vti_ItemHoldRecordStatus" ma:readOnly="true">
      <xsd:simpleType>
        <xsd:restriction base="dms:Unknown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0ac0-7940-4b47-8510-ccc18747f341" elementFormDefault="qualified">
    <xsd:import namespace="http://schemas.microsoft.com/office/2006/documentManagement/types"/>
    <xsd:import namespace="http://schemas.microsoft.com/office/infopath/2007/PartnerControls"/>
    <xsd:element name="ClpServices" ma:index="2" ma:displayName="ClpServices" ma:description="ClpServicesD" ma:list="{34A2CCC2-8655-4786-B8EE-4A9DDB8FA9D0}" ma:internalName="ClpServices" ma:showField="Title" ma:web="aeabe285-28c2-4b4a-a8cd-631679229c94">
      <xsd:simpleType>
        <xsd:restriction base="dms:Lookup"/>
      </xsd:simpleType>
    </xsd:element>
    <xsd:element name="TxtResumeE" ma:index="4" ma:displayName="TxtResumeE" ma:description="TxtResumeED" ma:internalName="TxtResumeE">
      <xsd:simpleType>
        <xsd:restriction base="dms:Text">
          <xsd:maxLength value="150"/>
        </xsd:restriction>
      </xsd:simpleType>
    </xsd:element>
    <xsd:element name="TxtResumeF" ma:index="5" ma:displayName="TxtResumeF" ma:description="TxtResumeFD" ma:internalName="TxtResumeF">
      <xsd:simpleType>
        <xsd:restriction base="dms:Text">
          <xsd:maxLength value="150"/>
        </xsd:restriction>
      </xsd:simpleType>
    </xsd:element>
    <xsd:element name="TxtMotClef" ma:index="6" nillable="true" ma:displayName="TxtMotClef" ma:description="TxtMotClefD" ma:internalName="TxtMotClef">
      <xsd:simpleType>
        <xsd:restriction base="dms:Text">
          <xsd:maxLength value="255"/>
        </xsd:restriction>
      </xsd:simpleType>
    </xsd:element>
    <xsd:element name="NbDuree" ma:index="7" ma:displayName="NbDuree" ma:decimals="0" ma:default="12" ma:description="NbDureeD" ma:internalName="NbDuree" ma:percentage="FALSE">
      <xsd:simpleType>
        <xsd:restriction base="dms:Number">
          <xsd:maxInclusive value="24"/>
          <xsd:minInclusive value="3"/>
        </xsd:restriction>
      </xsd:simpleType>
    </xsd:element>
    <xsd:element name="ChkNouveauEmp" ma:index="8" nillable="true" ma:displayName="ChkNouveauEmp" ma:default="0" ma:description="ChkNouveauEmpD" ma:internalName="ChkNouveauEmp">
      <xsd:simpleType>
        <xsd:restriction base="dms:Boolean"/>
      </xsd:simpleType>
    </xsd:element>
    <xsd:element name="ChLocationEmplacement" ma:index="9" ma:displayName="ChLocationEmplacement" ma:default="Client Library / Bibliothèque client" ma:description="ChLocationEmplacementD" ma:format="Dropdown" ma:internalName="ChLocationEmplacement">
      <xsd:simpleType>
        <xsd:restriction base="dms:Choice">
          <xsd:enumeration value="Client Library / Bibliothèque client"/>
          <xsd:enumeration value="Technical Library / Bibliothèque technique"/>
          <xsd:enumeration value="Archive"/>
          <xsd:enumeration value="Work in progress library / Bibliothèque de travaux en cours"/>
        </xsd:restriction>
      </xsd:simpleType>
    </xsd:element>
    <xsd:element name="C_ClpServices" ma:index="17" nillable="true" ma:displayName="C_ClpServices" ma:internalName="C_ClpServices" ma:readOnly="true">
      <xsd:simpleType>
        <xsd:restriction base="dms:Text"/>
      </xsd:simpleType>
    </xsd:element>
    <xsd:element name="ChkTraitementInitial" ma:index="18" nillable="true" ma:displayName="ChkTraitementInitial" ma:default="0" ma:description="To know if initial workflow is done&#10;Pour voir si le flux de travail initial est fait" ma:hidden="true" ma:internalName="ChkTraitementInitial" ma:readOnly="false">
      <xsd:simpleType>
        <xsd:restriction base="dms:Boolean"/>
      </xsd:simpleType>
    </xsd:element>
    <xsd:element name="NbVersion" ma:index="19" nillable="true" ma:displayName="NbVersion" ma:description="Enregistre la version du document / Saves the document version" ma:hidden="true" ma:internalName="NbVersion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be285-28c2-4b4a-a8cd-631679229c94" elementFormDefault="qualified">
    <xsd:import namespace="http://schemas.microsoft.com/office/2006/documentManagement/types"/>
    <xsd:import namespace="http://schemas.microsoft.com/office/infopath/2007/PartnerControls"/>
    <xsd:element name="PgResponsibleResponsable" ma:index="3" nillable="true" ma:displayName="PgResponsibleResponsable" ma:description="" ma:list="UserInfo" ma:SharePointGroup="0" ma:internalName="PgResponsibleResponsabl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BE91C8-9627-4F13-8C72-3CF7DB5F458A}">
  <ds:schemaRefs>
    <ds:schemaRef ds:uri="http://purl.org/dc/elements/1.1/"/>
    <ds:schemaRef ds:uri="http://schemas.microsoft.com/office/2006/metadata/properties"/>
    <ds:schemaRef ds:uri="4f810ac0-7940-4b47-8510-ccc18747f341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eabe285-28c2-4b4a-a8cd-631679229c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0F6D78-BE99-4071-AEB8-929E391B20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70E72-2021-4A4F-A16F-4D83704FC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810ac0-7940-4b47-8510-ccc18747f341"/>
    <ds:schemaRef ds:uri="aeabe285-28c2-4b4a-a8cd-631679229c9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ESDC-PowerPoint Template-2019</Template>
  <TotalTime>22406</TotalTime>
  <Words>766</Words>
  <Application>Microsoft Office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PPT_ESDC_Final_EN02</vt:lpstr>
      <vt:lpstr>Mise à jour de l’élaboration du SISA</vt:lpstr>
      <vt:lpstr>PowerPoint Presentation</vt:lpstr>
      <vt:lpstr>Versions du SISA</vt:lpstr>
      <vt:lpstr>Soutien supplémentaire pour les responsables du SISA</vt:lpstr>
      <vt:lpstr>Priorités du SISA</vt:lpstr>
      <vt:lpstr>Cadre des priorités du SISA : Qu’est-ce qui est important?</vt:lpstr>
      <vt:lpstr>PowerPoint Presentation</vt:lpstr>
      <vt:lpstr>PowerPoint Presentation</vt:lpstr>
      <vt:lpstr>PowerPoint Presentation</vt:lpstr>
      <vt:lpstr>Priorités d’élaboration</vt:lpstr>
      <vt:lpstr>Priorités d’élaboration</vt:lpstr>
      <vt:lpstr>Priorités d’élaboration</vt:lpstr>
      <vt:lpstr>Étapes suivantes</vt:lpstr>
      <vt:lpstr>PowerPoint Presentation</vt:lpstr>
    </vt:vector>
  </TitlesOfParts>
  <Company>GdC/GoC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 PowerPoint</dc:title>
  <dc:creator>Carneiro-Policarpo, Sarah SB [NC]</dc:creator>
  <cp:lastModifiedBy>Anderson, Adam A [NC]</cp:lastModifiedBy>
  <cp:revision>1145</cp:revision>
  <dcterms:created xsi:type="dcterms:W3CDTF">2019-10-28T14:46:01Z</dcterms:created>
  <dcterms:modified xsi:type="dcterms:W3CDTF">2021-10-14T20:08:53Z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0x0101040003A63F095AE43C418C5EB8D418AD87E4008A2F70CE93A5824AB942A768F5BED4E8</vt:lpwstr>
  </property>
  <property fmtid="{D5CDD505-2E9C-101B-9397-08002B2CF9AE}" pid="5" name="WorkflowChangePath">
    <vt:lpwstr>7ab30019-3554-4919-b6f6-c90dc74a1bdf,4;</vt:lpwstr>
  </property>
</Properties>
</file>