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8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1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6" r:id="rId2"/>
    <p:sldId id="269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65" r:id="rId13"/>
    <p:sldId id="266" r:id="rId14"/>
    <p:sldId id="267" r:id="rId15"/>
    <p:sldId id="276" r:id="rId16"/>
    <p:sldId id="277" r:id="rId17"/>
    <p:sldId id="278" r:id="rId18"/>
    <p:sldId id="279" r:id="rId19"/>
    <p:sldId id="280" r:id="rId20"/>
    <p:sldId id="262" r:id="rId21"/>
    <p:sldId id="263" r:id="rId22"/>
    <p:sldId id="26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2817" autoAdjust="0"/>
  </p:normalViewPr>
  <p:slideViewPr>
    <p:cSldViewPr snapToGrid="0">
      <p:cViewPr varScale="1">
        <p:scale>
          <a:sx n="74" d="100"/>
          <a:sy n="74" d="100"/>
        </p:scale>
        <p:origin x="9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39045-D943-4203-864B-02ADC3F44163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C1519-85DE-46A8-8D9C-2C6F2A8946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451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2009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6618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9677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9288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827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1567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3362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718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6878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892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806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6965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4259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76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25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03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883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735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879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8434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598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1519-85DE-46A8-8D9C-2C6F2A8946A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754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15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733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51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091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86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982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2131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544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04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2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70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3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7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262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925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29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175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AEFAAB-BE9F-42B3-AC2A-B4C89E602AEB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7C9B-15BD-467B-9ACC-548546C5DF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6291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4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1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61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6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jp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8.png"/><Relationship Id="rId5" Type="http://schemas.openxmlformats.org/officeDocument/2006/relationships/tags" Target="../tags/tag13.xml"/><Relationship Id="rId10" Type="http://schemas.openxmlformats.org/officeDocument/2006/relationships/image" Target="../media/image7.png"/><Relationship Id="rId4" Type="http://schemas.openxmlformats.org/officeDocument/2006/relationships/tags" Target="../tags/tag1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3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F280-1DD5-4131-986C-7DE39253A63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54955" y="718336"/>
            <a:ext cx="8825658" cy="3329581"/>
          </a:xfrm>
        </p:spPr>
        <p:txBody>
          <a:bodyPr/>
          <a:lstStyle/>
          <a:p>
            <a:r>
              <a:rPr lang="fr-FR" sz="5400" dirty="0">
                <a:solidFill>
                  <a:schemeClr val="bg1"/>
                </a:solidFill>
              </a:rPr>
              <a:t>Guide sur la rédaction de rapports et la cartographie des </a:t>
            </a:r>
            <a:r>
              <a:rPr lang="fr-FR" sz="5400" dirty="0" smtClean="0">
                <a:solidFill>
                  <a:schemeClr val="bg1"/>
                </a:solidFill>
              </a:rPr>
              <a:t>données</a:t>
            </a:r>
            <a:endParaRPr lang="en-CA" sz="5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2C05A-F96E-4793-968B-C4EA3E3A31E0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54954" y="4047916"/>
            <a:ext cx="11375183" cy="861420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Pour le Système d’information sur les </a:t>
            </a:r>
            <a:r>
              <a:rPr lang="fr-FR" sz="2400" dirty="0" smtClean="0">
                <a:solidFill>
                  <a:schemeClr val="bg1"/>
                </a:solidFill>
              </a:rPr>
              <a:t>personnes et </a:t>
            </a:r>
            <a:r>
              <a:rPr lang="fr-FR" sz="2400" dirty="0">
                <a:solidFill>
                  <a:schemeClr val="bg1"/>
                </a:solidFill>
              </a:rPr>
              <a:t>les familles 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sans </a:t>
            </a:r>
            <a:r>
              <a:rPr lang="fr-FR" sz="2400" dirty="0">
                <a:solidFill>
                  <a:schemeClr val="bg1"/>
                </a:solidFill>
              </a:rPr>
              <a:t>abri </a:t>
            </a:r>
            <a:r>
              <a:rPr lang="en-CA" sz="2400" dirty="0" smtClean="0">
                <a:solidFill>
                  <a:schemeClr val="bg1"/>
                </a:solidFill>
              </a:rPr>
              <a:t> (SISA)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B74FFF-6416-4C09-B0E7-19A5CE42D23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846327" y="5708954"/>
            <a:ext cx="3105490" cy="8614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CA" sz="2000" dirty="0" smtClean="0">
                <a:solidFill>
                  <a:schemeClr val="bg1"/>
                </a:solidFill>
              </a:rPr>
              <a:t>Erin Forrest (elle)</a:t>
            </a:r>
          </a:p>
          <a:p>
            <a:pPr algn="r"/>
            <a:r>
              <a:rPr lang="fr-CA" sz="2000" dirty="0" smtClean="0">
                <a:solidFill>
                  <a:schemeClr val="bg1"/>
                </a:solidFill>
              </a:rPr>
              <a:t>FORREST CONSULTING</a:t>
            </a:r>
            <a:endParaRPr lang="fr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8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Concepts de la base de données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8880" y="1463040"/>
            <a:ext cx="11159877" cy="2438400"/>
          </a:xfrm>
        </p:spPr>
        <p:txBody>
          <a:bodyPr>
            <a:normAutofit/>
          </a:bodyPr>
          <a:lstStyle/>
          <a:p>
            <a:pPr lvl="1"/>
            <a:r>
              <a:rPr lang="fr-CA" sz="2000" dirty="0" smtClean="0">
                <a:solidFill>
                  <a:schemeClr val="bg1"/>
                </a:solidFill>
              </a:rPr>
              <a:t>Jointures de tables</a:t>
            </a:r>
          </a:p>
          <a:p>
            <a:pPr lvl="2"/>
            <a:r>
              <a:rPr lang="fr-CA" sz="2000" dirty="0" smtClean="0">
                <a:solidFill>
                  <a:schemeClr val="bg1"/>
                </a:solidFill>
              </a:rPr>
              <a:t>Les jointures sont utilisées pour combiner l’information entre deux tables ou plus.</a:t>
            </a:r>
          </a:p>
          <a:p>
            <a:pPr lvl="2"/>
            <a:r>
              <a:rPr lang="fr-CA" sz="2000" dirty="0" smtClean="0">
                <a:solidFill>
                  <a:schemeClr val="bg1"/>
                </a:solidFill>
              </a:rPr>
              <a:t>Il est important de comprendre ceci, car une mauvaise utilisation peut mener à une mauvaise interprétation des données, surtout si vous les comptez ou les résumez.</a:t>
            </a:r>
          </a:p>
          <a:p>
            <a:pPr lvl="2"/>
            <a:r>
              <a:rPr lang="fr-CA" sz="2000" dirty="0" smtClean="0">
                <a:solidFill>
                  <a:schemeClr val="bg1"/>
                </a:solidFill>
              </a:rPr>
              <a:t>Combinons par exemple les tables </a:t>
            </a:r>
            <a:r>
              <a:rPr lang="fr-CA" sz="2000" b="1" dirty="0" err="1" smtClean="0">
                <a:solidFill>
                  <a:schemeClr val="bg1"/>
                </a:solidFill>
              </a:rPr>
              <a:t>HIFIS_People</a:t>
            </a:r>
            <a:r>
              <a:rPr lang="fr-CA" sz="2000" b="1" dirty="0" smtClean="0">
                <a:solidFill>
                  <a:schemeClr val="bg1"/>
                </a:solidFill>
              </a:rPr>
              <a:t> </a:t>
            </a:r>
            <a:r>
              <a:rPr lang="fr-CA" sz="2000" dirty="0" smtClean="0">
                <a:solidFill>
                  <a:schemeClr val="bg1"/>
                </a:solidFill>
              </a:rPr>
              <a:t>et </a:t>
            </a:r>
            <a:r>
              <a:rPr lang="fr-CA" sz="2000" b="1" dirty="0" err="1" smtClean="0">
                <a:solidFill>
                  <a:schemeClr val="bg1"/>
                </a:solidFill>
              </a:rPr>
              <a:t>HIFIS_PeopleCars</a:t>
            </a:r>
            <a:r>
              <a:rPr lang="fr-CA" sz="2000" b="1" dirty="0" smtClean="0">
                <a:solidFill>
                  <a:schemeClr val="bg1"/>
                </a:solidFill>
              </a:rPr>
              <a:t>.</a:t>
            </a:r>
            <a:endParaRPr lang="fr-CA" sz="20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470AA6-D597-4E48-A85E-9142A39B061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2854048" y="2092820"/>
            <a:ext cx="2514600" cy="1336040"/>
            <a:chOff x="1065475" y="-39756"/>
            <a:chExt cx="2514600" cy="133620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B376D4-D88B-43BA-8ED8-9E46FD411375}"/>
                </a:ext>
              </a:extLst>
            </p:cNvPr>
            <p:cNvSpPr/>
            <p:nvPr/>
          </p:nvSpPr>
          <p:spPr>
            <a:xfrm>
              <a:off x="2106829" y="-39756"/>
              <a:ext cx="1473246" cy="1335819"/>
            </a:xfrm>
            <a:prstGeom prst="ellipse">
              <a:avLst/>
            </a:prstGeom>
            <a:solidFill>
              <a:srgbClr val="203864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CA" sz="1000" b="1" dirty="0">
                  <a:solidFill>
                    <a:srgbClr val="20386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Table2</a:t>
              </a:r>
              <a:endParaRPr lang="en-CA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749A5F5-1563-463D-95DE-668E880669A0}"/>
                </a:ext>
              </a:extLst>
            </p:cNvPr>
            <p:cNvSpPr/>
            <p:nvPr/>
          </p:nvSpPr>
          <p:spPr>
            <a:xfrm>
              <a:off x="1065475" y="-39370"/>
              <a:ext cx="1319916" cy="1335819"/>
            </a:xfrm>
            <a:prstGeom prst="ellipse">
              <a:avLst/>
            </a:prstGeom>
            <a:solidFill>
              <a:srgbClr val="203864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CA" sz="1000" b="1" dirty="0">
                  <a:solidFill>
                    <a:srgbClr val="20386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Table1</a:t>
              </a:r>
              <a:endParaRPr lang="en-CA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3DF1B-124C-4AE8-B954-E4A68364B5A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2930248" y="3714496"/>
            <a:ext cx="2438400" cy="1336040"/>
            <a:chOff x="1065475" y="-39756"/>
            <a:chExt cx="2440047" cy="133620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E90185E-5AF8-486F-AA3A-5DF98987C26E}"/>
                </a:ext>
              </a:extLst>
            </p:cNvPr>
            <p:cNvSpPr/>
            <p:nvPr/>
          </p:nvSpPr>
          <p:spPr>
            <a:xfrm>
              <a:off x="2130959" y="-39756"/>
              <a:ext cx="1374563" cy="1335819"/>
            </a:xfrm>
            <a:prstGeom prst="ellipse">
              <a:avLst/>
            </a:prstGeom>
            <a:solidFill>
              <a:srgbClr val="203864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CA" sz="1000" b="1" dirty="0">
                  <a:solidFill>
                    <a:srgbClr val="20386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Table2</a:t>
              </a:r>
              <a:endParaRPr lang="en-CA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F597F2A-BE13-4DC4-8904-0519C7F3C0C4}"/>
                </a:ext>
              </a:extLst>
            </p:cNvPr>
            <p:cNvSpPr/>
            <p:nvPr/>
          </p:nvSpPr>
          <p:spPr>
            <a:xfrm>
              <a:off x="1065475" y="-39370"/>
              <a:ext cx="1319916" cy="1335819"/>
            </a:xfrm>
            <a:prstGeom prst="ellipse">
              <a:avLst/>
            </a:prstGeom>
            <a:solidFill>
              <a:srgbClr val="20386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CA" sz="1000" b="1" dirty="0">
                  <a:solidFill>
                    <a:srgbClr val="20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Table1</a:t>
              </a:r>
              <a:endParaRPr lang="en-CA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8F94D0-0EFC-4B4A-8247-287E9A611FC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2939773" y="5335786"/>
            <a:ext cx="2428875" cy="1336040"/>
            <a:chOff x="1065475" y="-39756"/>
            <a:chExt cx="2430515" cy="133620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BF31884-8596-4ED4-BD8F-32BE1449CAE2}"/>
                </a:ext>
              </a:extLst>
            </p:cNvPr>
            <p:cNvSpPr/>
            <p:nvPr/>
          </p:nvSpPr>
          <p:spPr>
            <a:xfrm>
              <a:off x="2130959" y="-39756"/>
              <a:ext cx="1365031" cy="1335819"/>
            </a:xfrm>
            <a:prstGeom prst="ellipse">
              <a:avLst/>
            </a:prstGeom>
            <a:solidFill>
              <a:srgbClr val="20386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CA" sz="1000" b="1" dirty="0">
                  <a:solidFill>
                    <a:srgbClr val="20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Table2</a:t>
              </a:r>
              <a:endParaRPr lang="en-CA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9918EB-7624-4C60-A9D0-00676B11698E}"/>
                </a:ext>
              </a:extLst>
            </p:cNvPr>
            <p:cNvSpPr/>
            <p:nvPr/>
          </p:nvSpPr>
          <p:spPr>
            <a:xfrm>
              <a:off x="1065475" y="-39370"/>
              <a:ext cx="1319916" cy="1335819"/>
            </a:xfrm>
            <a:prstGeom prst="ellipse">
              <a:avLst/>
            </a:prstGeom>
            <a:solidFill>
              <a:srgbClr val="203864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CA" sz="1000" b="1" dirty="0">
                  <a:solidFill>
                    <a:srgbClr val="20386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Table1</a:t>
              </a:r>
              <a:endParaRPr lang="en-CA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96D2FC93-A318-4CE7-9FC4-E68A98C27654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84675010"/>
              </p:ext>
            </p:extLst>
          </p:nvPr>
        </p:nvGraphicFramePr>
        <p:xfrm>
          <a:off x="5748818" y="3954780"/>
          <a:ext cx="619037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75">
                  <a:extLst>
                    <a:ext uri="{9D8B030D-6E8A-4147-A177-3AD203B41FA5}">
                      <a16:colId xmlns:a16="http://schemas.microsoft.com/office/drawing/2014/main" val="1580039996"/>
                    </a:ext>
                  </a:extLst>
                </a:gridCol>
                <a:gridCol w="1569308">
                  <a:extLst>
                    <a:ext uri="{9D8B030D-6E8A-4147-A177-3AD203B41FA5}">
                      <a16:colId xmlns:a16="http://schemas.microsoft.com/office/drawing/2014/main" val="2669488712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2664939815"/>
                    </a:ext>
                  </a:extLst>
                </a:gridCol>
                <a:gridCol w="1742304">
                  <a:extLst>
                    <a:ext uri="{9D8B030D-6E8A-4147-A177-3AD203B41FA5}">
                      <a16:colId xmlns:a16="http://schemas.microsoft.com/office/drawing/2014/main" val="595170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b="0" dirty="0" err="1">
                          <a:solidFill>
                            <a:schemeClr val="bg1"/>
                          </a:solidFill>
                        </a:rPr>
                        <a:t>PersonID</a:t>
                      </a:r>
                      <a:endParaRPr lang="en-CA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bg1"/>
                          </a:solidFill>
                        </a:rPr>
                        <a:t>FirstName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err="1">
                          <a:solidFill>
                            <a:schemeClr val="bg1"/>
                          </a:solidFill>
                        </a:rPr>
                        <a:t>LastName</a:t>
                      </a:r>
                      <a:endParaRPr lang="en-CA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bg1"/>
                          </a:solidFill>
                        </a:rPr>
                        <a:t>DOB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0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1998-11-09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9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Brando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Johns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1977-03-14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err="1"/>
                        <a:t>Catsy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Miller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2001-01-29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2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Drew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Stevens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1983-08-07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592354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6B783F92-4003-4BAF-B370-EC968B4E9422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40926520"/>
              </p:ext>
            </p:extLst>
          </p:nvPr>
        </p:nvGraphicFramePr>
        <p:xfrm>
          <a:off x="414239" y="3954780"/>
          <a:ext cx="444807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513">
                  <a:extLst>
                    <a:ext uri="{9D8B030D-6E8A-4147-A177-3AD203B41FA5}">
                      <a16:colId xmlns:a16="http://schemas.microsoft.com/office/drawing/2014/main" val="1580039996"/>
                    </a:ext>
                  </a:extLst>
                </a:gridCol>
                <a:gridCol w="1292352">
                  <a:extLst>
                    <a:ext uri="{9D8B030D-6E8A-4147-A177-3AD203B41FA5}">
                      <a16:colId xmlns:a16="http://schemas.microsoft.com/office/drawing/2014/main" val="2669488712"/>
                    </a:ext>
                  </a:extLst>
                </a:gridCol>
                <a:gridCol w="1363210">
                  <a:extLst>
                    <a:ext uri="{9D8B030D-6E8A-4147-A177-3AD203B41FA5}">
                      <a16:colId xmlns:a16="http://schemas.microsoft.com/office/drawing/2014/main" val="2664939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b="0" dirty="0" err="1">
                          <a:solidFill>
                            <a:schemeClr val="bg1"/>
                          </a:solidFill>
                        </a:rPr>
                        <a:t>PeopleCarID</a:t>
                      </a:r>
                      <a:endParaRPr lang="en-CA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err="1">
                          <a:solidFill>
                            <a:schemeClr val="bg1"/>
                          </a:solidFill>
                        </a:rPr>
                        <a:t>PersonID</a:t>
                      </a:r>
                      <a:endParaRPr lang="en-CA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bg1"/>
                          </a:solidFill>
                        </a:rPr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0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9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Camry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2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Elantra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592354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835CD2B6-903B-4AAA-AADB-2AB6CBF61277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748818" y="3954780"/>
            <a:ext cx="1814355" cy="2916808"/>
            <a:chOff x="863243" y="3136864"/>
            <a:chExt cx="1814355" cy="291680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3E1E76C-B1E4-4C2D-BA11-75E835696622}"/>
                </a:ext>
              </a:extLst>
            </p:cNvPr>
            <p:cNvSpPr/>
            <p:nvPr/>
          </p:nvSpPr>
          <p:spPr>
            <a:xfrm>
              <a:off x="863243" y="3136864"/>
              <a:ext cx="1262119" cy="2018633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EEC886-4925-4D6F-8429-056D7F35F561}"/>
                </a:ext>
              </a:extLst>
            </p:cNvPr>
            <p:cNvSpPr txBox="1"/>
            <p:nvPr/>
          </p:nvSpPr>
          <p:spPr>
            <a:xfrm>
              <a:off x="974453" y="5653562"/>
              <a:ext cx="1703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err="1" smtClean="0">
                  <a:solidFill>
                    <a:srgbClr val="C00000"/>
                  </a:solidFill>
                </a:rPr>
                <a:t>Clé</a:t>
              </a:r>
              <a:r>
                <a:rPr lang="en-CA" sz="2000" dirty="0" smtClean="0">
                  <a:solidFill>
                    <a:srgbClr val="C00000"/>
                  </a:solidFill>
                </a:rPr>
                <a:t> </a:t>
              </a:r>
              <a:r>
                <a:rPr lang="en-CA" sz="2000" dirty="0" err="1" smtClean="0">
                  <a:solidFill>
                    <a:srgbClr val="C00000"/>
                  </a:solidFill>
                </a:rPr>
                <a:t>primaire</a:t>
              </a:r>
              <a:endParaRPr lang="en-CA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9A5B6B1-BE06-4DB3-9498-30DF4ADA8792}"/>
                </a:ext>
              </a:extLst>
            </p:cNvPr>
            <p:cNvCxnSpPr/>
            <p:nvPr/>
          </p:nvCxnSpPr>
          <p:spPr>
            <a:xfrm flipV="1">
              <a:off x="1495168" y="5239266"/>
              <a:ext cx="0" cy="38192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857F20-2AC2-4F57-85B7-2B08B16B0AAA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2226540" y="3954780"/>
            <a:ext cx="2231160" cy="2916808"/>
            <a:chOff x="863243" y="3136864"/>
            <a:chExt cx="2231160" cy="291680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3779B17-FA24-4B3F-9759-9AF736F562D8}"/>
                </a:ext>
              </a:extLst>
            </p:cNvPr>
            <p:cNvSpPr/>
            <p:nvPr/>
          </p:nvSpPr>
          <p:spPr>
            <a:xfrm>
              <a:off x="863243" y="3136864"/>
              <a:ext cx="1262119" cy="2018633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59B2C6-71C1-477A-80E7-857AE77C8854}"/>
                </a:ext>
              </a:extLst>
            </p:cNvPr>
            <p:cNvSpPr txBox="1"/>
            <p:nvPr/>
          </p:nvSpPr>
          <p:spPr>
            <a:xfrm>
              <a:off x="974453" y="5653562"/>
              <a:ext cx="2119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err="1" smtClean="0">
                  <a:solidFill>
                    <a:srgbClr val="C00000"/>
                  </a:solidFill>
                </a:rPr>
                <a:t>Clé</a:t>
              </a:r>
              <a:r>
                <a:rPr lang="en-CA" sz="2000" dirty="0" smtClean="0">
                  <a:solidFill>
                    <a:srgbClr val="C00000"/>
                  </a:solidFill>
                </a:rPr>
                <a:t> </a:t>
              </a:r>
              <a:r>
                <a:rPr lang="en-CA" sz="2000" dirty="0" err="1" smtClean="0">
                  <a:solidFill>
                    <a:srgbClr val="C00000"/>
                  </a:solidFill>
                </a:rPr>
                <a:t>étrangère</a:t>
              </a:r>
              <a:endParaRPr lang="en-CA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4637F87-16CF-43FC-BE72-76096EDC1E20}"/>
                </a:ext>
              </a:extLst>
            </p:cNvPr>
            <p:cNvCxnSpPr/>
            <p:nvPr/>
          </p:nvCxnSpPr>
          <p:spPr>
            <a:xfrm flipV="1">
              <a:off x="1495168" y="5239266"/>
              <a:ext cx="0" cy="38192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3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6111" y="0"/>
            <a:ext cx="9404723" cy="1853248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Concept de la base </a:t>
            </a:r>
            <a:br>
              <a:rPr lang="fr-CA" dirty="0" smtClean="0">
                <a:solidFill>
                  <a:schemeClr val="bg1"/>
                </a:solidFill>
              </a:rPr>
            </a:br>
            <a:r>
              <a:rPr lang="fr-CA" dirty="0" smtClean="0">
                <a:solidFill>
                  <a:schemeClr val="bg1"/>
                </a:solidFill>
              </a:rPr>
              <a:t>de données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8880" y="1853248"/>
            <a:ext cx="11159877" cy="2450528"/>
          </a:xfrm>
        </p:spPr>
        <p:txBody>
          <a:bodyPr>
            <a:normAutofit lnSpcReduction="10000"/>
          </a:bodyPr>
          <a:lstStyle/>
          <a:p>
            <a:pPr lvl="1"/>
            <a:r>
              <a:rPr lang="fr-CA" sz="2000" dirty="0" smtClean="0">
                <a:solidFill>
                  <a:schemeClr val="bg1"/>
                </a:solidFill>
              </a:rPr>
              <a:t>Jointures de tables</a:t>
            </a:r>
          </a:p>
          <a:p>
            <a:pPr lvl="2"/>
            <a:r>
              <a:rPr lang="fr-CA" sz="2000" dirty="0" smtClean="0">
                <a:solidFill>
                  <a:schemeClr val="bg1"/>
                </a:solidFill>
              </a:rPr>
              <a:t>Vous pouvez voir que nous avons 4 dossiers de voiture, mais seulement trois personnes. La personne numéro 2 (Brando Johns) n’est pas incluse dans cette table combinée, car elle n’a pas de voiture. Cela s’appelle une jointure interne.</a:t>
            </a:r>
          </a:p>
          <a:p>
            <a:pPr lvl="2"/>
            <a:r>
              <a:rPr lang="fr-CA" sz="2000" dirty="0" smtClean="0">
                <a:solidFill>
                  <a:schemeClr val="bg1"/>
                </a:solidFill>
              </a:rPr>
              <a:t>Il existe d’autres façons de combiner les tables pour inclure Brando Johns en laissant le champ Model vide. Consultez le guide pour connaître les autres façons de combiner les tables.</a:t>
            </a:r>
            <a:endParaRPr lang="fr-CA" sz="2000" dirty="0">
              <a:solidFill>
                <a:schemeClr val="bg1"/>
              </a:solidFill>
            </a:endParaRP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6B783F92-4003-4BAF-B370-EC968B4E9422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73800391"/>
              </p:ext>
            </p:extLst>
          </p:nvPr>
        </p:nvGraphicFramePr>
        <p:xfrm>
          <a:off x="446768" y="4424082"/>
          <a:ext cx="1115987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046">
                  <a:extLst>
                    <a:ext uri="{9D8B030D-6E8A-4147-A177-3AD203B41FA5}">
                      <a16:colId xmlns:a16="http://schemas.microsoft.com/office/drawing/2014/main" val="1580039996"/>
                    </a:ext>
                  </a:extLst>
                </a:gridCol>
                <a:gridCol w="1689271">
                  <a:extLst>
                    <a:ext uri="{9D8B030D-6E8A-4147-A177-3AD203B41FA5}">
                      <a16:colId xmlns:a16="http://schemas.microsoft.com/office/drawing/2014/main" val="2669488712"/>
                    </a:ext>
                  </a:extLst>
                </a:gridCol>
                <a:gridCol w="1781890">
                  <a:extLst>
                    <a:ext uri="{9D8B030D-6E8A-4147-A177-3AD203B41FA5}">
                      <a16:colId xmlns:a16="http://schemas.microsoft.com/office/drawing/2014/main" val="2664939815"/>
                    </a:ext>
                  </a:extLst>
                </a:gridCol>
                <a:gridCol w="1781890">
                  <a:extLst>
                    <a:ext uri="{9D8B030D-6E8A-4147-A177-3AD203B41FA5}">
                      <a16:colId xmlns:a16="http://schemas.microsoft.com/office/drawing/2014/main" val="3173747167"/>
                    </a:ext>
                  </a:extLst>
                </a:gridCol>
                <a:gridCol w="1781890">
                  <a:extLst>
                    <a:ext uri="{9D8B030D-6E8A-4147-A177-3AD203B41FA5}">
                      <a16:colId xmlns:a16="http://schemas.microsoft.com/office/drawing/2014/main" val="1692752724"/>
                    </a:ext>
                  </a:extLst>
                </a:gridCol>
                <a:gridCol w="1781890">
                  <a:extLst>
                    <a:ext uri="{9D8B030D-6E8A-4147-A177-3AD203B41FA5}">
                      <a16:colId xmlns:a16="http://schemas.microsoft.com/office/drawing/2014/main" val="2476881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b="0" dirty="0" err="1">
                          <a:solidFill>
                            <a:schemeClr val="bg1"/>
                          </a:solidFill>
                        </a:rPr>
                        <a:t>PeopleCarID</a:t>
                      </a:r>
                      <a:endParaRPr lang="en-CA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err="1">
                          <a:solidFill>
                            <a:schemeClr val="bg1"/>
                          </a:solidFill>
                        </a:rPr>
                        <a:t>PersonID</a:t>
                      </a:r>
                      <a:endParaRPr lang="en-CA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bg1"/>
                          </a:solidFill>
                        </a:rPr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bg1"/>
                          </a:solidFill>
                        </a:rPr>
                        <a:t>FirstName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err="1">
                          <a:solidFill>
                            <a:schemeClr val="bg1"/>
                          </a:solidFill>
                        </a:rPr>
                        <a:t>LastName</a:t>
                      </a:r>
                      <a:endParaRPr lang="en-CA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bg1"/>
                          </a:solidFill>
                        </a:rPr>
                        <a:t>DOB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0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1998-11-09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9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err="1"/>
                        <a:t>Catsy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Miller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2001-01-29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Camry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err="1"/>
                        <a:t>Catsy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Miller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2001-01-29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2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Elantra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Drew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Stevens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1983-08-07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592354"/>
                  </a:ext>
                </a:extLst>
              </a:tr>
            </a:tbl>
          </a:graphicData>
        </a:graphic>
      </p:graphicFrame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E5FBF234-6D0B-4D9F-B706-F95EE604090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97655" y="681597"/>
            <a:ext cx="2735857" cy="1291957"/>
          </a:xfrm>
          <a:prstGeom prst="wedgeRectCallout">
            <a:avLst>
              <a:gd name="adj1" fmla="val 46764"/>
              <a:gd name="adj2" fmla="val -102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>
                <a:solidFill>
                  <a:schemeClr val="bg1"/>
                </a:solidFill>
              </a:rPr>
              <a:t>La section sur les jointures commence à la page 20 du guide!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14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Descriptions du module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5131" y="1700926"/>
            <a:ext cx="5200865" cy="4915631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Liste le ou les diagrammes associés au module.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Fournit une brève description de l'utilisation du module.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Met en évidence les comportements uniques ou notables du module.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Liste des conseils pour la rédaction de rapports sur le module.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Liste les listes déroulantes du module et les tables de recherche et de base de données associées.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809" y="1267931"/>
            <a:ext cx="5798127" cy="54409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33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6110" y="167529"/>
            <a:ext cx="9404723" cy="1650048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Diagrammes de la base de données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5131" y="1551398"/>
            <a:ext cx="5241961" cy="4972692"/>
          </a:xfrm>
        </p:spPr>
        <p:txBody>
          <a:bodyPr>
            <a:normAutofit/>
          </a:bodyPr>
          <a:lstStyle/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</a:rPr>
              <a:t>Au moins un diagramme par module.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Chaque diagramme contient :</a:t>
            </a:r>
          </a:p>
          <a:p>
            <a:pPr lvl="1"/>
            <a:r>
              <a:rPr lang="fr-CA" sz="2000" dirty="0" smtClean="0">
                <a:solidFill>
                  <a:schemeClr val="bg1"/>
                </a:solidFill>
              </a:rPr>
              <a:t>des boîtes qui représentent des tables de données;</a:t>
            </a:r>
          </a:p>
          <a:p>
            <a:pPr lvl="1"/>
            <a:r>
              <a:rPr lang="fr-CA" sz="2000" dirty="0" smtClean="0">
                <a:solidFill>
                  <a:schemeClr val="bg1"/>
                </a:solidFill>
              </a:rPr>
              <a:t>des clés primaires;</a:t>
            </a:r>
          </a:p>
          <a:p>
            <a:pPr lvl="1"/>
            <a:r>
              <a:rPr lang="fr-CA" sz="2000" dirty="0" smtClean="0">
                <a:solidFill>
                  <a:schemeClr val="bg1"/>
                </a:solidFill>
              </a:rPr>
              <a:t>des clés étrangères;</a:t>
            </a:r>
          </a:p>
          <a:p>
            <a:pPr lvl="1"/>
            <a:r>
              <a:rPr lang="fr-CA" sz="2000" dirty="0" smtClean="0">
                <a:solidFill>
                  <a:schemeClr val="bg1"/>
                </a:solidFill>
              </a:rPr>
              <a:t>des symboles représentant les relations entre les tables.</a:t>
            </a:r>
            <a:endParaRPr lang="fr-CA" sz="2000" dirty="0">
              <a:solidFill>
                <a:schemeClr val="bg1"/>
              </a:solidFill>
            </a:endParaRPr>
          </a:p>
        </p:txBody>
      </p:sp>
      <p:sp>
        <p:nvSpPr>
          <p:cNvPr id="64" name="Speech Bubble: Rectangle 63">
            <a:extLst>
              <a:ext uri="{FF2B5EF4-FFF2-40B4-BE49-F238E27FC236}">
                <a16:creationId xmlns:a16="http://schemas.microsoft.com/office/drawing/2014/main" id="{F6B69B09-030E-4371-A7AF-AFC846CF07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71232" y="4877259"/>
            <a:ext cx="3671601" cy="1291957"/>
          </a:xfrm>
          <a:prstGeom prst="wedgeRectCallout">
            <a:avLst>
              <a:gd name="adj1" fmla="val -67887"/>
              <a:gd name="adj2" fmla="val 104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 smtClean="0">
                <a:solidFill>
                  <a:schemeClr val="bg1"/>
                </a:solidFill>
              </a:rPr>
              <a:t>Consultez la page 16 du guide pour apprendre ce que signifient les symboles!</a:t>
            </a:r>
            <a:endParaRPr lang="fr-CA" sz="2000" dirty="0">
              <a:solidFill>
                <a:schemeClr val="bg1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D0718E1-99FF-4E46-B4D5-012A86AD92D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48472" y="3062358"/>
            <a:ext cx="6445595" cy="9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97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Démonstration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5131" y="1551398"/>
            <a:ext cx="4841269" cy="4972692"/>
          </a:xfrm>
        </p:spPr>
        <p:txBody>
          <a:bodyPr>
            <a:normAutofit lnSpcReduction="10000"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Je vais vous montrer comment utiliser le guide pour créer un rapport qui liste tous les clients qui sont actuellement actifs, ainsi que le type de consentement qu’ils ont donné. 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Tout d'abord, voyons si le guide contient des conseils!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Vous trouverez de l’information sur le module de consentement à la page 64 du guide. 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Pour ce rapport, je voudrais également revoir la section Renseignements de base du client du module Renseignements sur le client, qui se trouve à la page 60. </a:t>
            </a:r>
          </a:p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103" y="1300507"/>
            <a:ext cx="6089515" cy="5223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272967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Démonstration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7455" y="1512291"/>
            <a:ext cx="3948745" cy="5235981"/>
          </a:xfrm>
        </p:spPr>
        <p:txBody>
          <a:bodyPr>
            <a:normAutofit lnSpcReduction="10000"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Regardons le Diagramme 1 et décidons de quels renseignements j’ai besoin dans mon rapport.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Le Diagramme 1 contient beaucoup de tables avec des renseignements dont je n’ai pas besoin.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Les seules tables dont j’ai besoin sont :</a:t>
            </a:r>
          </a:p>
          <a:p>
            <a:pPr lvl="1"/>
            <a:r>
              <a:rPr lang="fr-CA" dirty="0" err="1" smtClean="0">
                <a:solidFill>
                  <a:schemeClr val="bg1"/>
                </a:solidFill>
              </a:rPr>
              <a:t>HIFIS_People</a:t>
            </a:r>
            <a:r>
              <a:rPr lang="fr-CA" dirty="0" smtClean="0">
                <a:solidFill>
                  <a:schemeClr val="bg1"/>
                </a:solidFill>
              </a:rPr>
              <a:t> pour connaître leurs noms;</a:t>
            </a:r>
          </a:p>
          <a:p>
            <a:pPr lvl="1"/>
            <a:r>
              <a:rPr lang="fr-CA" dirty="0" err="1" smtClean="0">
                <a:solidFill>
                  <a:schemeClr val="bg1"/>
                </a:solidFill>
              </a:rPr>
              <a:t>HIFIS_Clients</a:t>
            </a:r>
            <a:r>
              <a:rPr lang="fr-CA" dirty="0" smtClean="0">
                <a:solidFill>
                  <a:schemeClr val="bg1"/>
                </a:solidFill>
              </a:rPr>
              <a:t> pour savoir s’ils sont des clients;</a:t>
            </a:r>
          </a:p>
          <a:p>
            <a:pPr lvl="1"/>
            <a:r>
              <a:rPr lang="fr-CA" dirty="0" err="1" smtClean="0">
                <a:solidFill>
                  <a:schemeClr val="bg1"/>
                </a:solidFill>
              </a:rPr>
              <a:t>HIFIS_ClientStateStypes</a:t>
            </a:r>
            <a:r>
              <a:rPr lang="fr-CA" dirty="0" smtClean="0">
                <a:solidFill>
                  <a:schemeClr val="bg1"/>
                </a:solidFill>
              </a:rPr>
              <a:t> pour savoir s’ils sont actifs.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50962-6FBD-423F-B531-B7BB872382B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255008" y="1549840"/>
            <a:ext cx="7644754" cy="519843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0ACBDF6-AEDE-4284-8E94-D9ACD91A6DB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823159" y="1245623"/>
            <a:ext cx="7060749" cy="5710246"/>
            <a:chOff x="4823159" y="1245623"/>
            <a:chExt cx="7060749" cy="5710246"/>
          </a:xfrm>
        </p:grpSpPr>
        <p:sp>
          <p:nvSpPr>
            <p:cNvPr id="10" name="Multiplication Sign 9">
              <a:extLst>
                <a:ext uri="{FF2B5EF4-FFF2-40B4-BE49-F238E27FC236}">
                  <a16:creationId xmlns:a16="http://schemas.microsoft.com/office/drawing/2014/main" id="{E058A21A-641B-411F-83FB-DC2DC7EFE69B}"/>
                </a:ext>
              </a:extLst>
            </p:cNvPr>
            <p:cNvSpPr/>
            <p:nvPr/>
          </p:nvSpPr>
          <p:spPr>
            <a:xfrm>
              <a:off x="10109430" y="1245623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Multiplication Sign 10">
              <a:extLst>
                <a:ext uri="{FF2B5EF4-FFF2-40B4-BE49-F238E27FC236}">
                  <a16:creationId xmlns:a16="http://schemas.microsoft.com/office/drawing/2014/main" id="{C7B958F2-6A45-4E07-BB19-1854FF568370}"/>
                </a:ext>
              </a:extLst>
            </p:cNvPr>
            <p:cNvSpPr/>
            <p:nvPr/>
          </p:nvSpPr>
          <p:spPr>
            <a:xfrm>
              <a:off x="6639821" y="1359890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Multiplication Sign 11">
              <a:extLst>
                <a:ext uri="{FF2B5EF4-FFF2-40B4-BE49-F238E27FC236}">
                  <a16:creationId xmlns:a16="http://schemas.microsoft.com/office/drawing/2014/main" id="{5B992599-5D9C-4ED3-8B61-358A58DCBEEB}"/>
                </a:ext>
              </a:extLst>
            </p:cNvPr>
            <p:cNvSpPr/>
            <p:nvPr/>
          </p:nvSpPr>
          <p:spPr>
            <a:xfrm>
              <a:off x="5271722" y="4950926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Multiplication Sign 12">
              <a:extLst>
                <a:ext uri="{FF2B5EF4-FFF2-40B4-BE49-F238E27FC236}">
                  <a16:creationId xmlns:a16="http://schemas.microsoft.com/office/drawing/2014/main" id="{4265E9E0-03D0-41E0-AAC9-3BA67DF52657}"/>
                </a:ext>
              </a:extLst>
            </p:cNvPr>
            <p:cNvSpPr/>
            <p:nvPr/>
          </p:nvSpPr>
          <p:spPr>
            <a:xfrm>
              <a:off x="5214578" y="5969156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Multiplication Sign 13">
              <a:extLst>
                <a:ext uri="{FF2B5EF4-FFF2-40B4-BE49-F238E27FC236}">
                  <a16:creationId xmlns:a16="http://schemas.microsoft.com/office/drawing/2014/main" id="{8F3ADF78-52B1-4CFE-886E-69DC778E12ED}"/>
                </a:ext>
              </a:extLst>
            </p:cNvPr>
            <p:cNvSpPr/>
            <p:nvPr/>
          </p:nvSpPr>
          <p:spPr>
            <a:xfrm>
              <a:off x="10987808" y="5924198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Multiplication Sign 14">
              <a:extLst>
                <a:ext uri="{FF2B5EF4-FFF2-40B4-BE49-F238E27FC236}">
                  <a16:creationId xmlns:a16="http://schemas.microsoft.com/office/drawing/2014/main" id="{9C76D397-B949-4036-9E40-E14A35FD251E}"/>
                </a:ext>
              </a:extLst>
            </p:cNvPr>
            <p:cNvSpPr/>
            <p:nvPr/>
          </p:nvSpPr>
          <p:spPr>
            <a:xfrm>
              <a:off x="10313755" y="5303085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Multiplication Sign 15">
              <a:extLst>
                <a:ext uri="{FF2B5EF4-FFF2-40B4-BE49-F238E27FC236}">
                  <a16:creationId xmlns:a16="http://schemas.microsoft.com/office/drawing/2014/main" id="{A2EE588C-460A-47B5-9053-EBD024F5C164}"/>
                </a:ext>
              </a:extLst>
            </p:cNvPr>
            <p:cNvSpPr/>
            <p:nvPr/>
          </p:nvSpPr>
          <p:spPr>
            <a:xfrm>
              <a:off x="10966652" y="4702578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Multiplication Sign 16">
              <a:extLst>
                <a:ext uri="{FF2B5EF4-FFF2-40B4-BE49-F238E27FC236}">
                  <a16:creationId xmlns:a16="http://schemas.microsoft.com/office/drawing/2014/main" id="{4D65F9BA-7DED-4A23-8D2B-0580FCA5FC32}"/>
                </a:ext>
              </a:extLst>
            </p:cNvPr>
            <p:cNvSpPr/>
            <p:nvPr/>
          </p:nvSpPr>
          <p:spPr>
            <a:xfrm>
              <a:off x="10199493" y="4186743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Multiplication Sign 17">
              <a:extLst>
                <a:ext uri="{FF2B5EF4-FFF2-40B4-BE49-F238E27FC236}">
                  <a16:creationId xmlns:a16="http://schemas.microsoft.com/office/drawing/2014/main" id="{36469B59-9568-48FE-AAEB-95B16BB48DE5}"/>
                </a:ext>
              </a:extLst>
            </p:cNvPr>
            <p:cNvSpPr/>
            <p:nvPr/>
          </p:nvSpPr>
          <p:spPr>
            <a:xfrm>
              <a:off x="10969726" y="3655700"/>
              <a:ext cx="914182" cy="906946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Multiplication Sign 18">
              <a:extLst>
                <a:ext uri="{FF2B5EF4-FFF2-40B4-BE49-F238E27FC236}">
                  <a16:creationId xmlns:a16="http://schemas.microsoft.com/office/drawing/2014/main" id="{627919EA-4EC6-4BC7-B68C-16C7843ADD95}"/>
                </a:ext>
              </a:extLst>
            </p:cNvPr>
            <p:cNvSpPr/>
            <p:nvPr/>
          </p:nvSpPr>
          <p:spPr>
            <a:xfrm>
              <a:off x="10313755" y="2481568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Multiplication Sign 19">
              <a:extLst>
                <a:ext uri="{FF2B5EF4-FFF2-40B4-BE49-F238E27FC236}">
                  <a16:creationId xmlns:a16="http://schemas.microsoft.com/office/drawing/2014/main" id="{219C8EF8-5DAD-4DA7-932B-8B7CFFBBA2D0}"/>
                </a:ext>
              </a:extLst>
            </p:cNvPr>
            <p:cNvSpPr/>
            <p:nvPr/>
          </p:nvSpPr>
          <p:spPr>
            <a:xfrm>
              <a:off x="10987808" y="1840508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Multiplication Sign 20">
              <a:extLst>
                <a:ext uri="{FF2B5EF4-FFF2-40B4-BE49-F238E27FC236}">
                  <a16:creationId xmlns:a16="http://schemas.microsoft.com/office/drawing/2014/main" id="{CE950D53-ED1D-428F-AC24-45CCB6DF58D9}"/>
                </a:ext>
              </a:extLst>
            </p:cNvPr>
            <p:cNvSpPr/>
            <p:nvPr/>
          </p:nvSpPr>
          <p:spPr>
            <a:xfrm>
              <a:off x="4823159" y="1512291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F098A4-8496-4853-ADDB-F408F0E1574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248783" y="3293564"/>
            <a:ext cx="5976033" cy="1763129"/>
            <a:chOff x="4248783" y="3293564"/>
            <a:chExt cx="5976033" cy="1763129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CA85C4AB-580E-4A5E-BFA4-C705F98E6EE0}"/>
                </a:ext>
              </a:extLst>
            </p:cNvPr>
            <p:cNvSpPr/>
            <p:nvPr/>
          </p:nvSpPr>
          <p:spPr>
            <a:xfrm>
              <a:off x="4248783" y="3939719"/>
              <a:ext cx="770233" cy="494047"/>
            </a:xfrm>
            <a:prstGeom prst="rightArrow">
              <a:avLst>
                <a:gd name="adj1" fmla="val 1538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CDE93225-A2B1-46D1-957D-5BF7B82CCC05}"/>
                </a:ext>
              </a:extLst>
            </p:cNvPr>
            <p:cNvSpPr/>
            <p:nvPr/>
          </p:nvSpPr>
          <p:spPr>
            <a:xfrm>
              <a:off x="6867940" y="4562646"/>
              <a:ext cx="770233" cy="494047"/>
            </a:xfrm>
            <a:prstGeom prst="rightArrow">
              <a:avLst>
                <a:gd name="adj1" fmla="val 1538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DD92AF16-0729-4778-8092-BF013843225F}"/>
                </a:ext>
              </a:extLst>
            </p:cNvPr>
            <p:cNvSpPr/>
            <p:nvPr/>
          </p:nvSpPr>
          <p:spPr>
            <a:xfrm>
              <a:off x="9454583" y="3293564"/>
              <a:ext cx="770233" cy="494047"/>
            </a:xfrm>
            <a:prstGeom prst="rightArrow">
              <a:avLst>
                <a:gd name="adj1" fmla="val 1538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0973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Démonstration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7455" y="1551398"/>
            <a:ext cx="3837021" cy="5196874"/>
          </a:xfrm>
        </p:spPr>
        <p:txBody>
          <a:bodyPr>
            <a:normAutofit fontScale="85000" lnSpcReduction="10000"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Regardons le Diagramme 2 et décidons de quels renseignements j’ai besoin dans mon rapport.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Le Diagramme 2 contient aussi beaucoup de tables avec des renseignements dont je n’ai pas besoin.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Je sais déjà que j’aurai </a:t>
            </a:r>
            <a:r>
              <a:rPr lang="fr-CA" dirty="0" err="1" smtClean="0">
                <a:solidFill>
                  <a:schemeClr val="bg1"/>
                </a:solidFill>
              </a:rPr>
              <a:t>HIFIS_Clients</a:t>
            </a:r>
            <a:r>
              <a:rPr lang="fr-CA" dirty="0" smtClean="0">
                <a:solidFill>
                  <a:schemeClr val="bg1"/>
                </a:solidFill>
              </a:rPr>
              <a:t> dans mon rapport.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Les seules tables du Diagramme 2 dont j’ai besoin sont :</a:t>
            </a:r>
          </a:p>
          <a:p>
            <a:pPr lvl="1"/>
            <a:r>
              <a:rPr lang="fr-CA" dirty="0" err="1" smtClean="0">
                <a:solidFill>
                  <a:schemeClr val="bg1"/>
                </a:solidFill>
              </a:rPr>
              <a:t>HIFIS_Consent</a:t>
            </a:r>
            <a:r>
              <a:rPr lang="fr-CA" dirty="0" smtClean="0">
                <a:solidFill>
                  <a:schemeClr val="bg1"/>
                </a:solidFill>
              </a:rPr>
              <a:t> pour savoir qui a un consentement au dossier;</a:t>
            </a:r>
          </a:p>
          <a:p>
            <a:pPr lvl="1"/>
            <a:r>
              <a:rPr lang="fr-CA" dirty="0" err="1" smtClean="0">
                <a:solidFill>
                  <a:schemeClr val="bg1"/>
                </a:solidFill>
              </a:rPr>
              <a:t>HIFIS_ConsentTypes</a:t>
            </a:r>
            <a:r>
              <a:rPr lang="fr-CA" dirty="0" smtClean="0">
                <a:solidFill>
                  <a:schemeClr val="bg1"/>
                </a:solidFill>
              </a:rPr>
              <a:t> pour savoir de quel type de consentement il s’agit.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9A40B-CB2E-40DE-8AF8-76EE2D9F10C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353036" y="999744"/>
            <a:ext cx="7898072" cy="55921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95B346-7DFB-486A-8105-F3F71C076E1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030423" y="659626"/>
            <a:ext cx="5812456" cy="6169631"/>
            <a:chOff x="5030423" y="659626"/>
            <a:chExt cx="5812456" cy="6169631"/>
          </a:xfrm>
        </p:grpSpPr>
        <p:sp>
          <p:nvSpPr>
            <p:cNvPr id="215" name="Multiplication Sign 214">
              <a:extLst>
                <a:ext uri="{FF2B5EF4-FFF2-40B4-BE49-F238E27FC236}">
                  <a16:creationId xmlns:a16="http://schemas.microsoft.com/office/drawing/2014/main" id="{22001D24-39DA-4DEA-906B-E30282E8CF35}"/>
                </a:ext>
              </a:extLst>
            </p:cNvPr>
            <p:cNvSpPr/>
            <p:nvPr/>
          </p:nvSpPr>
          <p:spPr>
            <a:xfrm>
              <a:off x="5030423" y="1853248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16" name="Multiplication Sign 215">
              <a:extLst>
                <a:ext uri="{FF2B5EF4-FFF2-40B4-BE49-F238E27FC236}">
                  <a16:creationId xmlns:a16="http://schemas.microsoft.com/office/drawing/2014/main" id="{D75CCC8F-D8DB-4EA3-99E6-88187D60ED17}"/>
                </a:ext>
              </a:extLst>
            </p:cNvPr>
            <p:cNvSpPr/>
            <p:nvPr/>
          </p:nvSpPr>
          <p:spPr>
            <a:xfrm>
              <a:off x="5030423" y="2742519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17" name="Multiplication Sign 216">
              <a:extLst>
                <a:ext uri="{FF2B5EF4-FFF2-40B4-BE49-F238E27FC236}">
                  <a16:creationId xmlns:a16="http://schemas.microsoft.com/office/drawing/2014/main" id="{9AF2FFBC-09D4-4303-97D9-EC532DAEE751}"/>
                </a:ext>
              </a:extLst>
            </p:cNvPr>
            <p:cNvSpPr/>
            <p:nvPr/>
          </p:nvSpPr>
          <p:spPr>
            <a:xfrm>
              <a:off x="5030423" y="4125146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18" name="Multiplication Sign 217">
              <a:extLst>
                <a:ext uri="{FF2B5EF4-FFF2-40B4-BE49-F238E27FC236}">
                  <a16:creationId xmlns:a16="http://schemas.microsoft.com/office/drawing/2014/main" id="{97C87B0E-5904-4B53-8E53-8BEECE46C488}"/>
                </a:ext>
              </a:extLst>
            </p:cNvPr>
            <p:cNvSpPr/>
            <p:nvPr/>
          </p:nvSpPr>
          <p:spPr>
            <a:xfrm>
              <a:off x="7633415" y="1853247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19" name="Multiplication Sign 218">
              <a:extLst>
                <a:ext uri="{FF2B5EF4-FFF2-40B4-BE49-F238E27FC236}">
                  <a16:creationId xmlns:a16="http://schemas.microsoft.com/office/drawing/2014/main" id="{C6F8AB55-4991-4505-BB3D-EA8D9739E903}"/>
                </a:ext>
              </a:extLst>
            </p:cNvPr>
            <p:cNvSpPr/>
            <p:nvPr/>
          </p:nvSpPr>
          <p:spPr>
            <a:xfrm>
              <a:off x="7633415" y="659626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0" name="Multiplication Sign 219">
              <a:extLst>
                <a:ext uri="{FF2B5EF4-FFF2-40B4-BE49-F238E27FC236}">
                  <a16:creationId xmlns:a16="http://schemas.microsoft.com/office/drawing/2014/main" id="{E41572F5-886F-40B7-95DC-928BC3F1A363}"/>
                </a:ext>
              </a:extLst>
            </p:cNvPr>
            <p:cNvSpPr/>
            <p:nvPr/>
          </p:nvSpPr>
          <p:spPr>
            <a:xfrm>
              <a:off x="9942261" y="2177608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1" name="Multiplication Sign 220">
              <a:extLst>
                <a:ext uri="{FF2B5EF4-FFF2-40B4-BE49-F238E27FC236}">
                  <a16:creationId xmlns:a16="http://schemas.microsoft.com/office/drawing/2014/main" id="{7B619A75-87C2-4776-97D3-F171C44B7146}"/>
                </a:ext>
              </a:extLst>
            </p:cNvPr>
            <p:cNvSpPr/>
            <p:nvPr/>
          </p:nvSpPr>
          <p:spPr>
            <a:xfrm>
              <a:off x="9961457" y="5111859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2" name="Multiplication Sign 221">
              <a:extLst>
                <a:ext uri="{FF2B5EF4-FFF2-40B4-BE49-F238E27FC236}">
                  <a16:creationId xmlns:a16="http://schemas.microsoft.com/office/drawing/2014/main" id="{320E1BCD-D828-4C07-9EB9-FCEFA71E5BAE}"/>
                </a:ext>
              </a:extLst>
            </p:cNvPr>
            <p:cNvSpPr/>
            <p:nvPr/>
          </p:nvSpPr>
          <p:spPr>
            <a:xfrm>
              <a:off x="9961457" y="5842544"/>
              <a:ext cx="881422" cy="986713"/>
            </a:xfrm>
            <a:prstGeom prst="mathMultiply">
              <a:avLst>
                <a:gd name="adj1" fmla="val 295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D3B48E7-11C5-4D10-B4C9-F955C8135FC6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707850" y="3203855"/>
            <a:ext cx="3728100" cy="1683785"/>
            <a:chOff x="6707850" y="3203855"/>
            <a:chExt cx="3728100" cy="1683785"/>
          </a:xfrm>
        </p:grpSpPr>
        <p:sp>
          <p:nvSpPr>
            <p:cNvPr id="223" name="Arrow: Right 222">
              <a:extLst>
                <a:ext uri="{FF2B5EF4-FFF2-40B4-BE49-F238E27FC236}">
                  <a16:creationId xmlns:a16="http://schemas.microsoft.com/office/drawing/2014/main" id="{9399388E-A6D5-4044-9F2D-66E822715ACD}"/>
                </a:ext>
              </a:extLst>
            </p:cNvPr>
            <p:cNvSpPr/>
            <p:nvPr/>
          </p:nvSpPr>
          <p:spPr>
            <a:xfrm>
              <a:off x="6707850" y="4393593"/>
              <a:ext cx="770233" cy="494047"/>
            </a:xfrm>
            <a:prstGeom prst="rightArrow">
              <a:avLst>
                <a:gd name="adj1" fmla="val 1538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4" name="Arrow: Right 223">
              <a:extLst>
                <a:ext uri="{FF2B5EF4-FFF2-40B4-BE49-F238E27FC236}">
                  <a16:creationId xmlns:a16="http://schemas.microsoft.com/office/drawing/2014/main" id="{9A84D5AB-4F3F-4684-91A1-B9D9325D81FA}"/>
                </a:ext>
              </a:extLst>
            </p:cNvPr>
            <p:cNvSpPr/>
            <p:nvPr/>
          </p:nvSpPr>
          <p:spPr>
            <a:xfrm>
              <a:off x="9094362" y="4393593"/>
              <a:ext cx="770233" cy="494047"/>
            </a:xfrm>
            <a:prstGeom prst="rightArrow">
              <a:avLst>
                <a:gd name="adj1" fmla="val 1538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5" name="Arrow: Right 224">
              <a:extLst>
                <a:ext uri="{FF2B5EF4-FFF2-40B4-BE49-F238E27FC236}">
                  <a16:creationId xmlns:a16="http://schemas.microsoft.com/office/drawing/2014/main" id="{48DD9A35-E05F-47F7-8ED6-D7883D21907E}"/>
                </a:ext>
              </a:extLst>
            </p:cNvPr>
            <p:cNvSpPr/>
            <p:nvPr/>
          </p:nvSpPr>
          <p:spPr>
            <a:xfrm>
              <a:off x="9665717" y="3203855"/>
              <a:ext cx="770233" cy="494047"/>
            </a:xfrm>
            <a:prstGeom prst="rightArrow">
              <a:avLst>
                <a:gd name="adj1" fmla="val 1538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7887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err="1" smtClean="0">
                <a:solidFill>
                  <a:schemeClr val="bg1"/>
                </a:solidFill>
              </a:rPr>
              <a:t>Démonstration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7455" y="1551398"/>
            <a:ext cx="11463169" cy="5196874"/>
          </a:xfrm>
        </p:spPr>
        <p:txBody>
          <a:bodyPr>
            <a:normAutofit lnSpcReduction="10000"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Étape 1: Ouvrez les rapports Crystal (Crystal Reports) et d</a:t>
            </a:r>
            <a:r>
              <a:rPr lang="fr-FR" dirty="0" smtClean="0">
                <a:solidFill>
                  <a:schemeClr val="bg1"/>
                </a:solidFill>
              </a:rPr>
              <a:t>ans </a:t>
            </a:r>
            <a:r>
              <a:rPr lang="fr-FR" dirty="0">
                <a:solidFill>
                  <a:schemeClr val="bg1"/>
                </a:solidFill>
              </a:rPr>
              <a:t>le </a:t>
            </a:r>
            <a:r>
              <a:rPr lang="fr-FR" dirty="0" smtClean="0">
                <a:solidFill>
                  <a:schemeClr val="bg1"/>
                </a:solidFill>
              </a:rPr>
              <a:t>menu principal, </a:t>
            </a:r>
            <a:r>
              <a:rPr lang="fr-FR" dirty="0">
                <a:solidFill>
                  <a:schemeClr val="bg1"/>
                </a:solidFill>
              </a:rPr>
              <a:t>sélectionnez </a:t>
            </a:r>
            <a:r>
              <a:rPr lang="fr-FR" b="1" dirty="0">
                <a:solidFill>
                  <a:schemeClr val="bg1"/>
                </a:solidFill>
              </a:rPr>
              <a:t>Fichier</a:t>
            </a:r>
            <a:r>
              <a:rPr lang="fr-FR" dirty="0">
                <a:solidFill>
                  <a:schemeClr val="bg1"/>
                </a:solidFill>
              </a:rPr>
              <a:t>, puis </a:t>
            </a:r>
            <a:r>
              <a:rPr lang="fr-FR" b="1" dirty="0">
                <a:solidFill>
                  <a:schemeClr val="bg1"/>
                </a:solidFill>
              </a:rPr>
              <a:t>Nouveau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b="1" dirty="0">
                <a:solidFill>
                  <a:schemeClr val="bg1"/>
                </a:solidFill>
              </a:rPr>
              <a:t>Rapport </a:t>
            </a:r>
            <a:r>
              <a:rPr lang="fr-FR" b="1" dirty="0" smtClean="0">
                <a:solidFill>
                  <a:schemeClr val="bg1"/>
                </a:solidFill>
              </a:rPr>
              <a:t>standard</a:t>
            </a:r>
            <a:r>
              <a:rPr lang="fr-FR" dirty="0">
                <a:solidFill>
                  <a:schemeClr val="bg1"/>
                </a:solidFill>
              </a:rPr>
              <a:t>.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Étape 2 : </a:t>
            </a:r>
            <a:r>
              <a:rPr lang="fr-FR" dirty="0">
                <a:solidFill>
                  <a:schemeClr val="bg1"/>
                </a:solidFill>
              </a:rPr>
              <a:t>Sélectionnez votre base de données dans la section </a:t>
            </a:r>
            <a:r>
              <a:rPr lang="fr-FR" b="1" dirty="0" smtClean="0">
                <a:solidFill>
                  <a:schemeClr val="bg1"/>
                </a:solidFill>
              </a:rPr>
              <a:t>Sources de données disponibles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et cliquez sur chacune des tables que nous incluons dans ce rapport. Lorsque toutes les tables apparaissent à droite sous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Tables sélectionnées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chemeClr val="bg1"/>
                </a:solidFill>
              </a:rPr>
              <a:t>cliquez sur </a:t>
            </a:r>
            <a:r>
              <a:rPr lang="fr-FR" b="1" dirty="0" smtClean="0">
                <a:solidFill>
                  <a:schemeClr val="bg1"/>
                </a:solidFill>
              </a:rPr>
              <a:t>Suivant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Étape 3 : Examinez les liens décrits pour les tables de la base de données sous l'onglet </a:t>
            </a:r>
            <a:r>
              <a:rPr lang="fr-FR" b="1" dirty="0">
                <a:solidFill>
                  <a:schemeClr val="bg1"/>
                </a:solidFill>
              </a:rPr>
              <a:t>Liens</a:t>
            </a:r>
            <a:r>
              <a:rPr lang="fr-FR" dirty="0">
                <a:solidFill>
                  <a:schemeClr val="bg1"/>
                </a:solidFill>
              </a:rPr>
              <a:t>. Cliquez sur les lignes pour vous assurer que les clés primaires et les clés étrangères correspondent bien. Cliquez sur </a:t>
            </a:r>
            <a:r>
              <a:rPr lang="fr-FR" b="1" dirty="0">
                <a:solidFill>
                  <a:schemeClr val="bg1"/>
                </a:solidFill>
              </a:rPr>
              <a:t>Ok</a:t>
            </a:r>
            <a:r>
              <a:rPr lang="fr-FR" dirty="0">
                <a:solidFill>
                  <a:schemeClr val="bg1"/>
                </a:solidFill>
              </a:rPr>
              <a:t>. Lorsque la fenêtre </a:t>
            </a:r>
            <a:r>
              <a:rPr lang="fr-FR" b="1" dirty="0">
                <a:solidFill>
                  <a:schemeClr val="bg1"/>
                </a:solidFill>
              </a:rPr>
              <a:t>Champs</a:t>
            </a:r>
            <a:r>
              <a:rPr lang="fr-FR" dirty="0">
                <a:solidFill>
                  <a:schemeClr val="bg1"/>
                </a:solidFill>
              </a:rPr>
              <a:t> s'affiche, cliquez simplement sur </a:t>
            </a:r>
            <a:r>
              <a:rPr lang="fr-FR" b="1" dirty="0">
                <a:solidFill>
                  <a:schemeClr val="bg1"/>
                </a:solidFill>
              </a:rPr>
              <a:t>Terminer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  <a:p>
            <a:r>
              <a:rPr lang="fr-FR" dirty="0">
                <a:solidFill>
                  <a:schemeClr val="bg1"/>
                </a:solidFill>
              </a:rPr>
              <a:t>Étape 4 : Sélectionnez </a:t>
            </a:r>
            <a:r>
              <a:rPr lang="fr-FR" b="1" dirty="0">
                <a:solidFill>
                  <a:schemeClr val="bg1"/>
                </a:solidFill>
              </a:rPr>
              <a:t>Fichier</a:t>
            </a:r>
            <a:r>
              <a:rPr lang="fr-FR" dirty="0">
                <a:solidFill>
                  <a:schemeClr val="bg1"/>
                </a:solidFill>
              </a:rPr>
              <a:t> dans le menu principal et assurez-vous que l'option </a:t>
            </a:r>
            <a:r>
              <a:rPr lang="fr-FR" b="1" dirty="0">
                <a:solidFill>
                  <a:schemeClr val="bg1"/>
                </a:solidFill>
              </a:rPr>
              <a:t>Enregistrer les données avec le rapport</a:t>
            </a:r>
            <a:r>
              <a:rPr lang="fr-FR" dirty="0">
                <a:solidFill>
                  <a:schemeClr val="bg1"/>
                </a:solidFill>
              </a:rPr>
              <a:t> n'est pas cochée. Sauvegardez votre rapport et donnez-lui un nom.</a:t>
            </a:r>
          </a:p>
          <a:p>
            <a:r>
              <a:rPr lang="fr-FR" dirty="0">
                <a:solidFill>
                  <a:schemeClr val="bg1"/>
                </a:solidFill>
              </a:rPr>
              <a:t>Étape 5 : Ajoutez </a:t>
            </a:r>
            <a:r>
              <a:rPr lang="fr-FR" b="1" dirty="0" err="1">
                <a:solidFill>
                  <a:schemeClr val="bg1"/>
                </a:solidFill>
              </a:rPr>
              <a:t>HIFIS_Clients.ClientID</a:t>
            </a:r>
            <a:r>
              <a:rPr lang="fr-FR" b="1" dirty="0">
                <a:solidFill>
                  <a:schemeClr val="bg1"/>
                </a:solidFill>
              </a:rPr>
              <a:t>, </a:t>
            </a:r>
            <a:r>
              <a:rPr lang="fr-FR" b="1" dirty="0" err="1">
                <a:solidFill>
                  <a:schemeClr val="bg1"/>
                </a:solidFill>
              </a:rPr>
              <a:t>HIFIS_People.FirstName</a:t>
            </a:r>
            <a:r>
              <a:rPr lang="fr-FR" b="1" dirty="0">
                <a:solidFill>
                  <a:schemeClr val="bg1"/>
                </a:solidFill>
              </a:rPr>
              <a:t>, </a:t>
            </a:r>
            <a:r>
              <a:rPr lang="fr-FR" b="1" dirty="0" err="1">
                <a:solidFill>
                  <a:schemeClr val="bg1"/>
                </a:solidFill>
              </a:rPr>
              <a:t>HIFIS_People</a:t>
            </a:r>
            <a:r>
              <a:rPr lang="fr-FR" b="1" dirty="0">
                <a:solidFill>
                  <a:schemeClr val="bg1"/>
                </a:solidFill>
              </a:rPr>
              <a:t>. </a:t>
            </a:r>
            <a:r>
              <a:rPr lang="fr-FR" b="1" dirty="0" err="1">
                <a:solidFill>
                  <a:schemeClr val="bg1"/>
                </a:solidFill>
              </a:rPr>
              <a:t>LastName</a:t>
            </a:r>
            <a:r>
              <a:rPr lang="fr-FR" b="1" dirty="0">
                <a:solidFill>
                  <a:schemeClr val="bg1"/>
                </a:solidFill>
              </a:rPr>
              <a:t>, </a:t>
            </a:r>
            <a:r>
              <a:rPr lang="fr-FR" b="1" dirty="0" err="1">
                <a:solidFill>
                  <a:schemeClr val="bg1"/>
                </a:solidFill>
              </a:rPr>
              <a:t>HIFIS_ConsentType.NameE</a:t>
            </a:r>
            <a:r>
              <a:rPr lang="fr-FR" dirty="0">
                <a:solidFill>
                  <a:schemeClr val="bg1"/>
                </a:solidFill>
              </a:rPr>
              <a:t>, et </a:t>
            </a:r>
            <a:r>
              <a:rPr lang="fr-FR" b="1" dirty="0" err="1">
                <a:solidFill>
                  <a:schemeClr val="bg1"/>
                </a:solidFill>
              </a:rPr>
              <a:t>HIFIS_ClientStateTypes.NameE</a:t>
            </a:r>
            <a:r>
              <a:rPr lang="fr-FR" dirty="0">
                <a:solidFill>
                  <a:schemeClr val="bg1"/>
                </a:solidFill>
              </a:rPr>
              <a:t> à la section des détails du rapport. 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44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err="1" smtClean="0">
                <a:solidFill>
                  <a:schemeClr val="bg1"/>
                </a:solidFill>
              </a:rPr>
              <a:t>Démonstration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7455" y="1551398"/>
            <a:ext cx="11463169" cy="519687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Étape 6 : Sélectionnez </a:t>
            </a:r>
            <a:r>
              <a:rPr lang="fr-FR" b="1" dirty="0">
                <a:solidFill>
                  <a:schemeClr val="bg1"/>
                </a:solidFill>
              </a:rPr>
              <a:t>Rapport</a:t>
            </a:r>
            <a:r>
              <a:rPr lang="fr-FR" dirty="0">
                <a:solidFill>
                  <a:schemeClr val="bg1"/>
                </a:solidFill>
              </a:rPr>
              <a:t> dans le menu principal, puis </a:t>
            </a:r>
            <a:r>
              <a:rPr lang="fr-FR" b="1" dirty="0">
                <a:solidFill>
                  <a:schemeClr val="bg1"/>
                </a:solidFill>
              </a:rPr>
              <a:t>Expert Groupe</a:t>
            </a:r>
            <a:r>
              <a:rPr lang="fr-FR" dirty="0">
                <a:solidFill>
                  <a:schemeClr val="bg1"/>
                </a:solidFill>
              </a:rPr>
              <a:t>. Lorsque la fenêtre apparaît, choisissez le </a:t>
            </a:r>
            <a:r>
              <a:rPr lang="fr-FR" b="1" dirty="0" err="1">
                <a:solidFill>
                  <a:schemeClr val="bg1"/>
                </a:solidFill>
              </a:rPr>
              <a:t>HIFIS_Clients.ClientID</a:t>
            </a:r>
            <a:r>
              <a:rPr lang="fr-FR" dirty="0">
                <a:solidFill>
                  <a:schemeClr val="bg1"/>
                </a:solidFill>
              </a:rPr>
              <a:t> et cliquez sur </a:t>
            </a:r>
            <a:r>
              <a:rPr lang="fr-FR" b="1" dirty="0">
                <a:solidFill>
                  <a:schemeClr val="bg1"/>
                </a:solidFill>
              </a:rPr>
              <a:t>Ok</a:t>
            </a:r>
            <a:r>
              <a:rPr lang="fr-FR" dirty="0">
                <a:solidFill>
                  <a:schemeClr val="bg1"/>
                </a:solidFill>
              </a:rPr>
              <a:t>. Déplacez les champs </a:t>
            </a:r>
            <a:r>
              <a:rPr lang="fr-FR" b="1" dirty="0" err="1">
                <a:solidFill>
                  <a:schemeClr val="bg1"/>
                </a:solidFill>
              </a:rPr>
              <a:t>FirstName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b="1" dirty="0" err="1">
                <a:solidFill>
                  <a:schemeClr val="bg1"/>
                </a:solidFill>
              </a:rPr>
              <a:t>LastName</a:t>
            </a:r>
            <a:r>
              <a:rPr lang="fr-FR" dirty="0">
                <a:solidFill>
                  <a:schemeClr val="bg1"/>
                </a:solidFill>
              </a:rPr>
              <a:t> vers l'en-tête du groupe.</a:t>
            </a:r>
          </a:p>
          <a:p>
            <a:r>
              <a:rPr lang="fr-FR" dirty="0">
                <a:solidFill>
                  <a:schemeClr val="bg1"/>
                </a:solidFill>
              </a:rPr>
              <a:t>Etape 7 : Sélectionnez </a:t>
            </a:r>
            <a:r>
              <a:rPr lang="fr-FR" b="1" dirty="0">
                <a:solidFill>
                  <a:schemeClr val="bg1"/>
                </a:solidFill>
              </a:rPr>
              <a:t>Rapport</a:t>
            </a:r>
            <a:r>
              <a:rPr lang="fr-FR" dirty="0">
                <a:solidFill>
                  <a:schemeClr val="bg1"/>
                </a:solidFill>
              </a:rPr>
              <a:t> dans le menu principal, </a:t>
            </a:r>
            <a:r>
              <a:rPr lang="fr-FR" dirty="0" smtClean="0">
                <a:solidFill>
                  <a:schemeClr val="bg1"/>
                </a:solidFill>
              </a:rPr>
              <a:t>sélectionnez </a:t>
            </a:r>
            <a:r>
              <a:rPr lang="fr-FR" b="1" dirty="0">
                <a:solidFill>
                  <a:schemeClr val="bg1"/>
                </a:solidFill>
              </a:rPr>
              <a:t>Expert</a:t>
            </a:r>
            <a:r>
              <a:rPr lang="fr-FR" dirty="0">
                <a:solidFill>
                  <a:schemeClr val="bg1"/>
                </a:solidFill>
              </a:rPr>
              <a:t>, puis choisissez </a:t>
            </a:r>
            <a:r>
              <a:rPr lang="fr-FR" b="1" dirty="0" smtClean="0">
                <a:solidFill>
                  <a:schemeClr val="bg1"/>
                </a:solidFill>
              </a:rPr>
              <a:t>Enregistrements</a:t>
            </a:r>
            <a:r>
              <a:rPr lang="fr-FR" dirty="0" smtClean="0">
                <a:solidFill>
                  <a:schemeClr val="bg1"/>
                </a:solidFill>
              </a:rPr>
              <a:t>. </a:t>
            </a:r>
            <a:r>
              <a:rPr lang="fr-FR" dirty="0">
                <a:solidFill>
                  <a:schemeClr val="bg1"/>
                </a:solidFill>
              </a:rPr>
              <a:t>Ajoutez un filtre pour que seuls les clients dont la valeur </a:t>
            </a:r>
            <a:r>
              <a:rPr lang="fr-FR" b="1" dirty="0" err="1">
                <a:solidFill>
                  <a:schemeClr val="bg1"/>
                </a:solidFill>
              </a:rPr>
              <a:t>HIFIS_ClientStateTypes.NameE</a:t>
            </a:r>
            <a:r>
              <a:rPr lang="fr-FR" dirty="0">
                <a:solidFill>
                  <a:schemeClr val="bg1"/>
                </a:solidFill>
              </a:rPr>
              <a:t> est 'Active' apparaissent dans le rapport.</a:t>
            </a:r>
          </a:p>
          <a:p>
            <a:r>
              <a:rPr lang="fr-FR" dirty="0">
                <a:solidFill>
                  <a:schemeClr val="bg1"/>
                </a:solidFill>
              </a:rPr>
              <a:t>Étape 8 : </a:t>
            </a:r>
            <a:r>
              <a:rPr lang="fr-FR" dirty="0" smtClean="0">
                <a:solidFill>
                  <a:schemeClr val="bg1"/>
                </a:solidFill>
              </a:rPr>
              <a:t>Trouvez </a:t>
            </a:r>
            <a:r>
              <a:rPr lang="fr-FR" b="1" dirty="0" smtClean="0">
                <a:solidFill>
                  <a:schemeClr val="bg1"/>
                </a:solidFill>
              </a:rPr>
              <a:t>Champs de formules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dans </a:t>
            </a:r>
            <a:r>
              <a:rPr lang="fr-FR" dirty="0" smtClean="0">
                <a:solidFill>
                  <a:schemeClr val="bg1"/>
                </a:solidFill>
              </a:rPr>
              <a:t>l‘</a:t>
            </a:r>
            <a:r>
              <a:rPr lang="fr-FR" b="1" dirty="0" smtClean="0">
                <a:solidFill>
                  <a:schemeClr val="bg1"/>
                </a:solidFill>
              </a:rPr>
              <a:t>Explorateur </a:t>
            </a:r>
            <a:r>
              <a:rPr lang="fr-FR" b="1" dirty="0">
                <a:solidFill>
                  <a:schemeClr val="bg1"/>
                </a:solidFill>
              </a:rPr>
              <a:t>de champs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smtClean="0">
                <a:solidFill>
                  <a:schemeClr val="bg1"/>
                </a:solidFill>
              </a:rPr>
              <a:t>cliquez dessus avec le bouton droit de la souris et </a:t>
            </a:r>
            <a:r>
              <a:rPr lang="fr-FR" dirty="0">
                <a:solidFill>
                  <a:schemeClr val="bg1"/>
                </a:solidFill>
              </a:rPr>
              <a:t>sélectionnez </a:t>
            </a:r>
            <a:r>
              <a:rPr lang="fr-FR" b="1" dirty="0" smtClean="0">
                <a:solidFill>
                  <a:schemeClr val="bg1"/>
                </a:solidFill>
              </a:rPr>
              <a:t>Nouveau</a:t>
            </a:r>
            <a:r>
              <a:rPr lang="fr-FR" dirty="0" smtClean="0">
                <a:solidFill>
                  <a:schemeClr val="bg1"/>
                </a:solidFill>
              </a:rPr>
              <a:t>. </a:t>
            </a:r>
            <a:r>
              <a:rPr lang="fr-FR" dirty="0">
                <a:solidFill>
                  <a:schemeClr val="bg1"/>
                </a:solidFill>
              </a:rPr>
              <a:t>Nommez la </a:t>
            </a:r>
            <a:r>
              <a:rPr lang="fr-FR" dirty="0" smtClean="0">
                <a:solidFill>
                  <a:schemeClr val="bg1"/>
                </a:solidFill>
              </a:rPr>
              <a:t>fonction </a:t>
            </a:r>
            <a:r>
              <a:rPr lang="fr-FR" b="1" dirty="0" err="1" smtClean="0">
                <a:solidFill>
                  <a:schemeClr val="bg1"/>
                </a:solidFill>
              </a:rPr>
              <a:t>CA_consent_counter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Étape 9 : Rédigez une formule de sorte que si </a:t>
            </a:r>
            <a:r>
              <a:rPr lang="fr-FR" b="1" dirty="0" err="1">
                <a:solidFill>
                  <a:schemeClr val="bg1"/>
                </a:solidFill>
              </a:rPr>
              <a:t>HIFIS_ConsentTypes.NameE</a:t>
            </a:r>
            <a:r>
              <a:rPr lang="fr-FR" dirty="0">
                <a:solidFill>
                  <a:schemeClr val="bg1"/>
                </a:solidFill>
              </a:rPr>
              <a:t> est égal à </a:t>
            </a:r>
            <a:r>
              <a:rPr lang="fr-FR" dirty="0" smtClean="0">
                <a:solidFill>
                  <a:schemeClr val="bg1"/>
                </a:solidFill>
              </a:rPr>
              <a:t>'Accès coordonné', </a:t>
            </a:r>
            <a:r>
              <a:rPr lang="fr-FR" dirty="0">
                <a:solidFill>
                  <a:schemeClr val="bg1"/>
                </a:solidFill>
              </a:rPr>
              <a:t>la formule renvoie un 1, sinon elle renvoie un 0. Enregistrez la formule et faites-la glisser dans la section </a:t>
            </a:r>
            <a:r>
              <a:rPr lang="fr-FR" b="1" dirty="0">
                <a:solidFill>
                  <a:schemeClr val="bg1"/>
                </a:solidFill>
              </a:rPr>
              <a:t>Détails</a:t>
            </a:r>
            <a:r>
              <a:rPr lang="fr-FR" dirty="0">
                <a:solidFill>
                  <a:schemeClr val="bg1"/>
                </a:solidFill>
              </a:rPr>
              <a:t> du rapport.</a:t>
            </a:r>
          </a:p>
          <a:p>
            <a:r>
              <a:rPr lang="fr-FR" dirty="0">
                <a:solidFill>
                  <a:schemeClr val="bg1"/>
                </a:solidFill>
              </a:rPr>
              <a:t>Étape 10 : Sélectionnez </a:t>
            </a:r>
            <a:r>
              <a:rPr lang="fr-FR" b="1" dirty="0">
                <a:solidFill>
                  <a:schemeClr val="bg1"/>
                </a:solidFill>
              </a:rPr>
              <a:t>Insertion </a:t>
            </a:r>
            <a:r>
              <a:rPr lang="fr-FR" dirty="0">
                <a:solidFill>
                  <a:schemeClr val="bg1"/>
                </a:solidFill>
              </a:rPr>
              <a:t>dans le menu principal, puis </a:t>
            </a:r>
            <a:r>
              <a:rPr lang="fr-FR" b="1" dirty="0">
                <a:solidFill>
                  <a:schemeClr val="bg1"/>
                </a:solidFill>
              </a:rPr>
              <a:t>Résumé</a:t>
            </a:r>
            <a:r>
              <a:rPr lang="fr-FR" dirty="0">
                <a:solidFill>
                  <a:schemeClr val="bg1"/>
                </a:solidFill>
              </a:rPr>
              <a:t>. Ajoutez un résumé à tous les niveaux de groupe qui calcule la SOMME du compteur </a:t>
            </a:r>
            <a:r>
              <a:rPr lang="fr-FR" b="1" dirty="0" err="1">
                <a:solidFill>
                  <a:schemeClr val="bg1"/>
                </a:solidFill>
              </a:rPr>
              <a:t>CA_consent_counter</a:t>
            </a:r>
            <a:r>
              <a:rPr lang="fr-FR" dirty="0">
                <a:solidFill>
                  <a:schemeClr val="bg1"/>
                </a:solidFill>
              </a:rPr>
              <a:t>. Faites glisser la somme du pied de page </a:t>
            </a:r>
            <a:r>
              <a:rPr lang="fr-FR" dirty="0" smtClean="0">
                <a:solidFill>
                  <a:schemeClr val="bg1"/>
                </a:solidFill>
              </a:rPr>
              <a:t>vers </a:t>
            </a:r>
            <a:r>
              <a:rPr lang="fr-FR" dirty="0">
                <a:solidFill>
                  <a:schemeClr val="bg1"/>
                </a:solidFill>
              </a:rPr>
              <a:t>l'en-tête du groupe. </a:t>
            </a:r>
          </a:p>
        </p:txBody>
      </p:sp>
    </p:spTree>
    <p:extLst>
      <p:ext uri="{BB962C8B-B14F-4D97-AF65-F5344CB8AC3E}">
        <p14:creationId xmlns:p14="http://schemas.microsoft.com/office/powerpoint/2010/main" val="2322426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err="1" smtClean="0">
                <a:solidFill>
                  <a:schemeClr val="bg1"/>
                </a:solidFill>
              </a:rPr>
              <a:t>Démonstration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7455" y="1551398"/>
            <a:ext cx="11463169" cy="519687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Étape 11 : Sélectionnez </a:t>
            </a:r>
            <a:r>
              <a:rPr lang="fr-FR" b="1" dirty="0">
                <a:solidFill>
                  <a:schemeClr val="bg1"/>
                </a:solidFill>
              </a:rPr>
              <a:t>Rapport</a:t>
            </a:r>
            <a:r>
              <a:rPr lang="fr-FR" dirty="0">
                <a:solidFill>
                  <a:schemeClr val="bg1"/>
                </a:solidFill>
              </a:rPr>
              <a:t> dans le menu principal, puis choisissez </a:t>
            </a:r>
            <a:r>
              <a:rPr lang="fr-FR" b="1" dirty="0" smtClean="0">
                <a:solidFill>
                  <a:schemeClr val="bg1"/>
                </a:solidFill>
              </a:rPr>
              <a:t>Expert </a:t>
            </a:r>
            <a:r>
              <a:rPr lang="fr-FR" b="1" dirty="0" err="1" smtClean="0">
                <a:solidFill>
                  <a:schemeClr val="bg1"/>
                </a:solidFill>
              </a:rPr>
              <a:t>Selection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chemeClr val="bg1"/>
                </a:solidFill>
              </a:rPr>
              <a:t>puis sélectionnez </a:t>
            </a:r>
            <a:r>
              <a:rPr lang="fr-FR" b="1" dirty="0">
                <a:solidFill>
                  <a:schemeClr val="bg1"/>
                </a:solidFill>
              </a:rPr>
              <a:t>Groupe</a:t>
            </a:r>
            <a:r>
              <a:rPr lang="fr-FR" dirty="0">
                <a:solidFill>
                  <a:schemeClr val="bg1"/>
                </a:solidFill>
              </a:rPr>
              <a:t>. Créez un filtre pour supprimer tous les groupes où la SOMME de </a:t>
            </a:r>
            <a:r>
              <a:rPr lang="fr-FR" b="1" dirty="0" err="1">
                <a:solidFill>
                  <a:schemeClr val="bg1"/>
                </a:solidFill>
              </a:rPr>
              <a:t>CA_consent_counter</a:t>
            </a:r>
            <a:r>
              <a:rPr lang="fr-FR" dirty="0">
                <a:solidFill>
                  <a:schemeClr val="bg1"/>
                </a:solidFill>
              </a:rPr>
              <a:t> est égale ou supérieure à 1.</a:t>
            </a:r>
          </a:p>
          <a:p>
            <a:r>
              <a:rPr lang="fr-FR" dirty="0">
                <a:solidFill>
                  <a:schemeClr val="bg1"/>
                </a:solidFill>
              </a:rPr>
              <a:t>Étape 12 : </a:t>
            </a:r>
            <a:r>
              <a:rPr lang="fr-FR" dirty="0" smtClean="0">
                <a:solidFill>
                  <a:schemeClr val="bg1"/>
                </a:solidFill>
              </a:rPr>
              <a:t>Cliquez </a:t>
            </a:r>
            <a:r>
              <a:rPr lang="fr-FR" dirty="0">
                <a:solidFill>
                  <a:schemeClr val="bg1"/>
                </a:solidFill>
              </a:rPr>
              <a:t>avec le bouton droit de la souris sur la section </a:t>
            </a:r>
            <a:r>
              <a:rPr lang="fr-FR" b="1" dirty="0">
                <a:solidFill>
                  <a:schemeClr val="bg1"/>
                </a:solidFill>
              </a:rPr>
              <a:t>Détails</a:t>
            </a:r>
            <a:r>
              <a:rPr lang="fr-FR" dirty="0">
                <a:solidFill>
                  <a:schemeClr val="bg1"/>
                </a:solidFill>
              </a:rPr>
              <a:t> du rapport, puis cliquez sur </a:t>
            </a:r>
            <a:r>
              <a:rPr lang="fr-FR" b="1" dirty="0">
                <a:solidFill>
                  <a:schemeClr val="bg1"/>
                </a:solidFill>
              </a:rPr>
              <a:t>Supprimer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dirty="0">
                <a:solidFill>
                  <a:schemeClr val="bg1"/>
                </a:solidFill>
              </a:rPr>
              <a:t>Vous disposez maintenant d'un rapport qui répertorie tous les clients actifs qui n'ont pas de consentement A</a:t>
            </a:r>
            <a:r>
              <a:rPr lang="fr-FR" dirty="0" smtClean="0">
                <a:solidFill>
                  <a:schemeClr val="bg1"/>
                </a:solidFill>
              </a:rPr>
              <a:t>ccès </a:t>
            </a:r>
            <a:r>
              <a:rPr lang="fr-FR" dirty="0">
                <a:solidFill>
                  <a:schemeClr val="bg1"/>
                </a:solidFill>
              </a:rPr>
              <a:t>coordonné dans leur </a:t>
            </a:r>
            <a:r>
              <a:rPr lang="fr-FR" dirty="0" smtClean="0">
                <a:solidFill>
                  <a:schemeClr val="bg1"/>
                </a:solidFill>
              </a:rPr>
              <a:t>dossier!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Objectifs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7F274D-08FF-4599-8C39-80FC22E44B1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5201" y="2070848"/>
            <a:ext cx="8946541" cy="4195481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Revoir l’importance et les bienfaits de la rédaction de rapports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Présenter le Guide sur la rédaction de rapports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Expliquer certains concepts de base en matière de base de données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Vous montrer comment utiliser le guide pour créer un rapport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Vous montrer comment tirer profit au maximum du Guide de rédaction de rapports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40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Autres fonctions du guide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5132" y="1726058"/>
            <a:ext cx="11139326" cy="477748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Référence rapide aux tables de recherche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Liste </a:t>
            </a:r>
            <a:r>
              <a:rPr lang="fr-FR" dirty="0">
                <a:solidFill>
                  <a:schemeClr val="bg1"/>
                </a:solidFill>
              </a:rPr>
              <a:t>toutes les listes déroulantes du SISA par ordre alphabétique, de la table de recherche associée et de la table de base de données </a:t>
            </a:r>
            <a:r>
              <a:rPr lang="fr-FR" dirty="0" smtClean="0">
                <a:solidFill>
                  <a:schemeClr val="bg1"/>
                </a:solidFill>
              </a:rPr>
              <a:t>associée.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Liste complète des tables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Une simple liste de toutes les tables par ordre alphabétique - parfait pour vérifier votre </a:t>
            </a:r>
            <a:r>
              <a:rPr lang="fr-FR" dirty="0" smtClean="0">
                <a:solidFill>
                  <a:schemeClr val="bg1"/>
                </a:solidFill>
              </a:rPr>
              <a:t>orthographe!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Liste des tables inutilisées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Une liste de toutes les tables de base de données qui ne sont pas utilisées - ne vous embêtez pas à les intégrer dans votre </a:t>
            </a:r>
            <a:r>
              <a:rPr lang="fr-FR" dirty="0" smtClean="0">
                <a:solidFill>
                  <a:schemeClr val="bg1"/>
                </a:solidFill>
              </a:rPr>
              <a:t>rapport!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Liste des champs inutilisés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Une liste des champs de la base de données qui ne sont pas utilisés - ne vous embêtez pas à les intégrer dans votre </a:t>
            </a:r>
            <a:r>
              <a:rPr lang="fr-FR" dirty="0" smtClean="0">
                <a:solidFill>
                  <a:schemeClr val="bg1"/>
                </a:solidFill>
              </a:rPr>
              <a:t>rapport!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9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5132" y="0"/>
            <a:ext cx="9404723" cy="1664414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Tirez profit du guide au </a:t>
            </a:r>
            <a:br>
              <a:rPr lang="fr-CA" dirty="0" smtClean="0">
                <a:solidFill>
                  <a:schemeClr val="bg1"/>
                </a:solidFill>
              </a:rPr>
            </a:br>
            <a:r>
              <a:rPr lang="fr-CA" dirty="0" smtClean="0">
                <a:solidFill>
                  <a:schemeClr val="bg1"/>
                </a:solidFill>
              </a:rPr>
              <a:t>maximum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5132" y="1664414"/>
            <a:ext cx="11221520" cy="4880224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/>
                </a:solidFill>
              </a:rPr>
              <a:t>Trouvez le document </a:t>
            </a:r>
            <a:r>
              <a:rPr lang="fr-FR" dirty="0" smtClean="0">
                <a:solidFill>
                  <a:schemeClr val="bg1"/>
                </a:solidFill>
              </a:rPr>
              <a:t>sur la Plateforme d’apprentissage sur l’itinérance.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Pour faciliter l'utilisation, imprimez-le et </a:t>
            </a:r>
            <a:r>
              <a:rPr lang="fr-FR" dirty="0" smtClean="0">
                <a:solidFill>
                  <a:schemeClr val="bg1"/>
                </a:solidFill>
              </a:rPr>
              <a:t>reliez-le.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Téléchargez </a:t>
            </a:r>
            <a:r>
              <a:rPr lang="fr-FR" dirty="0" smtClean="0">
                <a:solidFill>
                  <a:schemeClr val="bg1"/>
                </a:solidFill>
              </a:rPr>
              <a:t>les rapports Crystal (Crystal Reports). 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Connectez-vous à votre serveur </a:t>
            </a:r>
            <a:r>
              <a:rPr lang="fr-FR" dirty="0" smtClean="0">
                <a:solidFill>
                  <a:schemeClr val="bg1"/>
                </a:solidFill>
              </a:rPr>
              <a:t>– communiquez avec votre </a:t>
            </a:r>
            <a:r>
              <a:rPr lang="fr-FR" dirty="0">
                <a:solidFill>
                  <a:schemeClr val="bg1"/>
                </a:solidFill>
              </a:rPr>
              <a:t>service </a:t>
            </a:r>
            <a:r>
              <a:rPr lang="fr-FR" dirty="0" smtClean="0">
                <a:solidFill>
                  <a:schemeClr val="bg1"/>
                </a:solidFill>
              </a:rPr>
              <a:t>informatique.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Faites </a:t>
            </a:r>
            <a:r>
              <a:rPr lang="fr-FR" dirty="0">
                <a:solidFill>
                  <a:schemeClr val="bg1"/>
                </a:solidFill>
              </a:rPr>
              <a:t>l'activité </a:t>
            </a:r>
            <a:r>
              <a:rPr lang="fr-FR" dirty="0" smtClean="0">
                <a:solidFill>
                  <a:schemeClr val="bg1"/>
                </a:solidFill>
              </a:rPr>
              <a:t>« Essayez-le vous-même ».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Créez un rapport de base qui répertorie les clients et leurs données </a:t>
            </a:r>
            <a:r>
              <a:rPr lang="fr-FR" dirty="0" smtClean="0">
                <a:solidFill>
                  <a:schemeClr val="bg1"/>
                </a:solidFill>
              </a:rPr>
              <a:t>démographiques.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Apprenez à trier, </a:t>
            </a:r>
            <a:r>
              <a:rPr lang="fr-FR" dirty="0" smtClean="0">
                <a:solidFill>
                  <a:schemeClr val="bg1"/>
                </a:solidFill>
              </a:rPr>
              <a:t>à filtrer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smtClean="0">
                <a:solidFill>
                  <a:schemeClr val="bg1"/>
                </a:solidFill>
              </a:rPr>
              <a:t>à regrouper </a:t>
            </a:r>
            <a:r>
              <a:rPr lang="fr-FR" dirty="0">
                <a:solidFill>
                  <a:schemeClr val="bg1"/>
                </a:solidFill>
              </a:rPr>
              <a:t>les données et à exécuter votre nouveau </a:t>
            </a:r>
            <a:r>
              <a:rPr lang="fr-FR" dirty="0" smtClean="0">
                <a:solidFill>
                  <a:schemeClr val="bg1"/>
                </a:solidFill>
              </a:rPr>
              <a:t>rapport.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Calculez des résumés, utilisez des </a:t>
            </a:r>
            <a:r>
              <a:rPr lang="fr-FR" dirty="0" smtClean="0">
                <a:solidFill>
                  <a:schemeClr val="bg1"/>
                </a:solidFill>
              </a:rPr>
              <a:t>formules.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Configurez vos rapports pour qu'ils acceptent des paramètres sélectionnés par </a:t>
            </a:r>
            <a:r>
              <a:rPr lang="fr-FR" dirty="0" smtClean="0">
                <a:solidFill>
                  <a:schemeClr val="bg1"/>
                </a:solidFill>
              </a:rPr>
              <a:t>l'utilisateur.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Essayez de modifier un rapport existant </a:t>
            </a:r>
            <a:r>
              <a:rPr lang="fr-FR" dirty="0" smtClean="0">
                <a:solidFill>
                  <a:schemeClr val="bg1"/>
                </a:solidFill>
              </a:rPr>
              <a:t>− </a:t>
            </a:r>
            <a:r>
              <a:rPr lang="fr-FR" dirty="0">
                <a:solidFill>
                  <a:schemeClr val="bg1"/>
                </a:solidFill>
              </a:rPr>
              <a:t>faites </a:t>
            </a:r>
            <a:r>
              <a:rPr lang="fr-FR" dirty="0" smtClean="0">
                <a:solidFill>
                  <a:schemeClr val="bg1"/>
                </a:solidFill>
              </a:rPr>
              <a:t>d'abord </a:t>
            </a:r>
            <a:r>
              <a:rPr lang="fr-FR" dirty="0">
                <a:solidFill>
                  <a:schemeClr val="bg1"/>
                </a:solidFill>
              </a:rPr>
              <a:t>une copie de </a:t>
            </a:r>
            <a:r>
              <a:rPr lang="fr-FR" dirty="0" smtClean="0">
                <a:solidFill>
                  <a:schemeClr val="bg1"/>
                </a:solidFill>
              </a:rPr>
              <a:t>l'original!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Utilisez ce guide pour créer des rapports personnalisés et contribuer à la réalisation de vos objectifs de lutte contre </a:t>
            </a:r>
            <a:r>
              <a:rPr lang="fr-FR" dirty="0" smtClean="0">
                <a:solidFill>
                  <a:schemeClr val="bg1"/>
                </a:solidFill>
              </a:rPr>
              <a:t>l’itinérance!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66754A2-3BB7-4D87-B458-CC462DE7DD0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71937" y="0"/>
            <a:ext cx="3157793" cy="1291957"/>
          </a:xfrm>
          <a:prstGeom prst="wedgeRectCallout">
            <a:avLst>
              <a:gd name="adj1" fmla="val 67262"/>
              <a:gd name="adj2" fmla="val 109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 smtClean="0">
                <a:solidFill>
                  <a:schemeClr val="bg1"/>
                </a:solidFill>
              </a:rPr>
              <a:t>Faites l’activité « Essayez-le vous-même » à la page 26 du guide!</a:t>
            </a:r>
            <a:endParaRPr lang="fr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61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3736" y="2472018"/>
            <a:ext cx="9404723" cy="140053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Merci et bienvenue dans le monde des rapports!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36CF64-6970-43E3-AAA3-5FFD995D337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722759" y="5099690"/>
            <a:ext cx="3105490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CA" sz="2000" dirty="0" smtClean="0">
                <a:solidFill>
                  <a:schemeClr val="bg1"/>
                </a:solidFill>
              </a:rPr>
              <a:t>Erin Forrest (elle)</a:t>
            </a:r>
          </a:p>
          <a:p>
            <a:pPr algn="r"/>
            <a:r>
              <a:rPr lang="en-CA" sz="2000" dirty="0" smtClean="0">
                <a:solidFill>
                  <a:schemeClr val="bg1"/>
                </a:solidFill>
              </a:rPr>
              <a:t>FORREST </a:t>
            </a:r>
            <a:r>
              <a:rPr lang="en-CA" sz="2000" dirty="0">
                <a:solidFill>
                  <a:schemeClr val="bg1"/>
                </a:solidFill>
              </a:rPr>
              <a:t>CONSULTING</a:t>
            </a:r>
          </a:p>
        </p:txBody>
      </p:sp>
    </p:spTree>
    <p:extLst>
      <p:ext uri="{BB962C8B-B14F-4D97-AF65-F5344CB8AC3E}">
        <p14:creationId xmlns:p14="http://schemas.microsoft.com/office/powerpoint/2010/main" val="360577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6111" y="92364"/>
            <a:ext cx="9404723" cy="1760884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L’importance de la rédaction de rapports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6111" y="1853248"/>
            <a:ext cx="11271911" cy="4763308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Efficacité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Libérer les employés </a:t>
            </a:r>
            <a:r>
              <a:rPr lang="fr-FR" dirty="0">
                <a:solidFill>
                  <a:schemeClr val="bg1"/>
                </a:solidFill>
              </a:rPr>
              <a:t>pour des tâches plus </a:t>
            </a:r>
            <a:r>
              <a:rPr lang="fr-FR" dirty="0" smtClean="0">
                <a:solidFill>
                  <a:schemeClr val="bg1"/>
                </a:solidFill>
              </a:rPr>
              <a:t>importantes.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Commodité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smtClean="0">
                <a:solidFill>
                  <a:schemeClr val="bg1"/>
                </a:solidFill>
              </a:rPr>
              <a:t>rapidité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Des </a:t>
            </a:r>
            <a:r>
              <a:rPr lang="fr-FR" dirty="0">
                <a:solidFill>
                  <a:schemeClr val="bg1"/>
                </a:solidFill>
              </a:rPr>
              <a:t>données </a:t>
            </a:r>
            <a:r>
              <a:rPr lang="fr-FR" dirty="0" smtClean="0">
                <a:solidFill>
                  <a:schemeClr val="bg1"/>
                </a:solidFill>
              </a:rPr>
              <a:t>accessibles en </a:t>
            </a:r>
            <a:r>
              <a:rPr lang="fr-FR" dirty="0">
                <a:solidFill>
                  <a:schemeClr val="bg1"/>
                </a:solidFill>
              </a:rPr>
              <a:t>un seul </a:t>
            </a:r>
            <a:r>
              <a:rPr lang="fr-FR" dirty="0" smtClean="0">
                <a:solidFill>
                  <a:schemeClr val="bg1"/>
                </a:solidFill>
              </a:rPr>
              <a:t>clic.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Consulter des </a:t>
            </a:r>
            <a:r>
              <a:rPr lang="fr-FR" dirty="0">
                <a:solidFill>
                  <a:schemeClr val="bg1"/>
                </a:solidFill>
              </a:rPr>
              <a:t>rapports aussi souvent que </a:t>
            </a:r>
            <a:r>
              <a:rPr lang="fr-FR" dirty="0" smtClean="0">
                <a:solidFill>
                  <a:schemeClr val="bg1"/>
                </a:solidFill>
              </a:rPr>
              <a:t>nécessaire, </a:t>
            </a:r>
            <a:r>
              <a:rPr lang="fr-FR" dirty="0">
                <a:solidFill>
                  <a:schemeClr val="bg1"/>
                </a:solidFill>
              </a:rPr>
              <a:t>sans trop de travail </a:t>
            </a:r>
            <a:r>
              <a:rPr lang="fr-FR" dirty="0" smtClean="0">
                <a:solidFill>
                  <a:schemeClr val="bg1"/>
                </a:solidFill>
              </a:rPr>
              <a:t>supplémentaire.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Calculs cohérents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Ne </a:t>
            </a:r>
            <a:r>
              <a:rPr lang="fr-FR" dirty="0">
                <a:solidFill>
                  <a:schemeClr val="bg1"/>
                </a:solidFill>
              </a:rPr>
              <a:t>vous inquiétez pas des erreurs dans Excel ou de la mémorisation des </a:t>
            </a:r>
            <a:r>
              <a:rPr lang="fr-FR" dirty="0" smtClean="0">
                <a:solidFill>
                  <a:schemeClr val="bg1"/>
                </a:solidFill>
              </a:rPr>
              <a:t>formules.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Personnalisation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Les </a:t>
            </a:r>
            <a:r>
              <a:rPr lang="fr-FR" dirty="0">
                <a:solidFill>
                  <a:schemeClr val="bg1"/>
                </a:solidFill>
              </a:rPr>
              <a:t>rapports peuvent refléter les définitions, configurations ou pratiques </a:t>
            </a:r>
            <a:r>
              <a:rPr lang="fr-FR" dirty="0" smtClean="0">
                <a:solidFill>
                  <a:schemeClr val="bg1"/>
                </a:solidFill>
              </a:rPr>
              <a:t>locales.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Perspectives </a:t>
            </a:r>
            <a:r>
              <a:rPr lang="fr-FR" dirty="0">
                <a:solidFill>
                  <a:schemeClr val="bg1"/>
                </a:solidFill>
              </a:rPr>
              <a:t>et mobilisation des </a:t>
            </a:r>
            <a:r>
              <a:rPr lang="fr-FR" dirty="0" smtClean="0">
                <a:solidFill>
                  <a:schemeClr val="bg1"/>
                </a:solidFill>
              </a:rPr>
              <a:t>connaissances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Utilisez l’information </a:t>
            </a:r>
            <a:r>
              <a:rPr lang="fr-FR" dirty="0">
                <a:solidFill>
                  <a:schemeClr val="bg1"/>
                </a:solidFill>
              </a:rPr>
              <a:t>pour évaluer les programmes, informer la prestation de services, rendre compte aux </a:t>
            </a:r>
            <a:r>
              <a:rPr lang="fr-FR" dirty="0" smtClean="0">
                <a:solidFill>
                  <a:schemeClr val="bg1"/>
                </a:solidFill>
              </a:rPr>
              <a:t>bailleurs de fonds et </a:t>
            </a:r>
            <a:r>
              <a:rPr lang="fr-FR" dirty="0">
                <a:solidFill>
                  <a:schemeClr val="bg1"/>
                </a:solidFill>
              </a:rPr>
              <a:t>communiquer avec les </a:t>
            </a:r>
            <a:r>
              <a:rPr lang="fr-FR" dirty="0" smtClean="0">
                <a:solidFill>
                  <a:schemeClr val="bg1"/>
                </a:solidFill>
              </a:rPr>
              <a:t>intervenants.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Comment extraire des données    du SISA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5132" y="2189018"/>
            <a:ext cx="11221520" cy="435562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Rapports Crystal (Crystal Reports)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Rapports pré-faits dans Gestion des rapports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SQL Server Management Studio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Power BI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Tableau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Plusieurs autres!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EF9EE-E070-45F0-AD39-73BF9407DC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50" y="3491633"/>
            <a:ext cx="1781285" cy="17264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42EE591-E747-404B-98F1-1DEB190E2AB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0050997" y="3496772"/>
            <a:ext cx="1781285" cy="1721261"/>
            <a:chOff x="5789837" y="3859811"/>
            <a:chExt cx="2460311" cy="26848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892DA6-2B30-4353-BFA7-05B53AEE52F2}"/>
                </a:ext>
              </a:extLst>
            </p:cNvPr>
            <p:cNvSpPr/>
            <p:nvPr/>
          </p:nvSpPr>
          <p:spPr>
            <a:xfrm>
              <a:off x="5789837" y="3859811"/>
              <a:ext cx="2460311" cy="26848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B3E6C6-85EF-42F7-B8A1-3F3FECC8D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7" r="25851"/>
            <a:stretch/>
          </p:blipFill>
          <p:spPr>
            <a:xfrm>
              <a:off x="5887092" y="4004774"/>
              <a:ext cx="2196661" cy="240050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68BBA3-96EF-4738-A5F3-A5864EDACA6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096000" y="3491631"/>
            <a:ext cx="1907570" cy="1721261"/>
            <a:chOff x="6509728" y="2875205"/>
            <a:chExt cx="1925355" cy="182008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B90B20-618C-4DF7-8F50-72AACF1DB071}"/>
                </a:ext>
              </a:extLst>
            </p:cNvPr>
            <p:cNvSpPr/>
            <p:nvPr/>
          </p:nvSpPr>
          <p:spPr>
            <a:xfrm>
              <a:off x="6509728" y="2875205"/>
              <a:ext cx="1925355" cy="18200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6AFC45-01E5-4587-B864-A9D6D63CC6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54" b="9649"/>
            <a:stretch/>
          </p:blipFill>
          <p:spPr>
            <a:xfrm>
              <a:off x="6653031" y="2989780"/>
              <a:ext cx="1482903" cy="153084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10CDE78-6CCC-4FD6-AD4B-F162308DE35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26171" r="1627" b="28867"/>
          <a:stretch/>
        </p:blipFill>
        <p:spPr>
          <a:xfrm>
            <a:off x="6502257" y="5321246"/>
            <a:ext cx="5044611" cy="12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2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Concepts de la base de données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5130" y="1736334"/>
            <a:ext cx="9956195" cy="4818578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/>
                </a:solidFill>
              </a:rPr>
              <a:t>Le chapitre sur les concepts </a:t>
            </a:r>
            <a:r>
              <a:rPr lang="fr-FR" dirty="0" smtClean="0">
                <a:solidFill>
                  <a:schemeClr val="bg1"/>
                </a:solidFill>
              </a:rPr>
              <a:t>liés aux bases </a:t>
            </a:r>
            <a:r>
              <a:rPr lang="fr-FR" dirty="0">
                <a:solidFill>
                  <a:schemeClr val="bg1"/>
                </a:solidFill>
              </a:rPr>
              <a:t>de données répond aux questions </a:t>
            </a:r>
            <a:r>
              <a:rPr lang="fr-FR" dirty="0" smtClean="0">
                <a:solidFill>
                  <a:schemeClr val="bg1"/>
                </a:solidFill>
              </a:rPr>
              <a:t>suivantes :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Qu’est-ce qu’une </a:t>
            </a:r>
            <a:r>
              <a:rPr lang="fr-FR" dirty="0">
                <a:solidFill>
                  <a:schemeClr val="bg1"/>
                </a:solidFill>
              </a:rPr>
              <a:t>base de </a:t>
            </a:r>
            <a:r>
              <a:rPr lang="fr-FR" dirty="0" smtClean="0">
                <a:solidFill>
                  <a:schemeClr val="bg1"/>
                </a:solidFill>
              </a:rPr>
              <a:t>données?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Comment </a:t>
            </a:r>
            <a:r>
              <a:rPr lang="fr-FR" dirty="0">
                <a:solidFill>
                  <a:schemeClr val="bg1"/>
                </a:solidFill>
              </a:rPr>
              <a:t>les choses sont-elles stockées dans une base de </a:t>
            </a:r>
            <a:r>
              <a:rPr lang="fr-FR" dirty="0" smtClean="0">
                <a:solidFill>
                  <a:schemeClr val="bg1"/>
                </a:solidFill>
              </a:rPr>
              <a:t>données?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Quels </a:t>
            </a:r>
            <a:r>
              <a:rPr lang="fr-FR" dirty="0">
                <a:solidFill>
                  <a:schemeClr val="bg1"/>
                </a:solidFill>
              </a:rPr>
              <a:t>types de données sont </a:t>
            </a:r>
            <a:r>
              <a:rPr lang="fr-FR" dirty="0" smtClean="0">
                <a:solidFill>
                  <a:schemeClr val="bg1"/>
                </a:solidFill>
              </a:rPr>
              <a:t>stockées </a:t>
            </a:r>
            <a:r>
              <a:rPr lang="fr-FR" dirty="0">
                <a:solidFill>
                  <a:schemeClr val="bg1"/>
                </a:solidFill>
              </a:rPr>
              <a:t>dans une base de </a:t>
            </a:r>
            <a:r>
              <a:rPr lang="fr-FR" dirty="0" smtClean="0">
                <a:solidFill>
                  <a:schemeClr val="bg1"/>
                </a:solidFill>
              </a:rPr>
              <a:t>données?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Comment </a:t>
            </a:r>
            <a:r>
              <a:rPr lang="fr-FR" dirty="0">
                <a:solidFill>
                  <a:schemeClr val="bg1"/>
                </a:solidFill>
              </a:rPr>
              <a:t>les </a:t>
            </a:r>
            <a:r>
              <a:rPr lang="fr-FR" dirty="0" smtClean="0">
                <a:solidFill>
                  <a:schemeClr val="bg1"/>
                </a:solidFill>
              </a:rPr>
              <a:t>tables </a:t>
            </a:r>
            <a:r>
              <a:rPr lang="fr-FR" dirty="0">
                <a:solidFill>
                  <a:schemeClr val="bg1"/>
                </a:solidFill>
              </a:rPr>
              <a:t>de la base de données </a:t>
            </a:r>
            <a:r>
              <a:rPr lang="fr-FR" dirty="0" smtClean="0">
                <a:solidFill>
                  <a:schemeClr val="bg1"/>
                </a:solidFill>
              </a:rPr>
              <a:t>sont-elles liées?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Que </a:t>
            </a:r>
            <a:r>
              <a:rPr lang="fr-FR" dirty="0">
                <a:solidFill>
                  <a:schemeClr val="bg1"/>
                </a:solidFill>
              </a:rPr>
              <a:t>sont les clés primaires et </a:t>
            </a:r>
            <a:r>
              <a:rPr lang="fr-FR" dirty="0" smtClean="0">
                <a:solidFill>
                  <a:schemeClr val="bg1"/>
                </a:solidFill>
              </a:rPr>
              <a:t>secondaires?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Que </a:t>
            </a:r>
            <a:r>
              <a:rPr lang="fr-FR" dirty="0">
                <a:solidFill>
                  <a:schemeClr val="bg1"/>
                </a:solidFill>
              </a:rPr>
              <a:t>sont les </a:t>
            </a:r>
            <a:r>
              <a:rPr lang="fr-FR" dirty="0" smtClean="0">
                <a:solidFill>
                  <a:schemeClr val="bg1"/>
                </a:solidFill>
              </a:rPr>
              <a:t>jointures (joins) de tables?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Que </a:t>
            </a:r>
            <a:r>
              <a:rPr lang="fr-FR" dirty="0">
                <a:solidFill>
                  <a:schemeClr val="bg1"/>
                </a:solidFill>
              </a:rPr>
              <a:t>sont les vues de base de </a:t>
            </a:r>
            <a:r>
              <a:rPr lang="fr-FR" dirty="0" smtClean="0">
                <a:solidFill>
                  <a:schemeClr val="bg1"/>
                </a:solidFill>
              </a:rPr>
              <a:t>données?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Qu’est-ce qu’un </a:t>
            </a:r>
            <a:r>
              <a:rPr lang="fr-FR" dirty="0">
                <a:solidFill>
                  <a:schemeClr val="bg1"/>
                </a:solidFill>
              </a:rPr>
              <a:t>schéma de base de </a:t>
            </a:r>
            <a:r>
              <a:rPr lang="fr-FR" dirty="0" smtClean="0">
                <a:solidFill>
                  <a:schemeClr val="bg1"/>
                </a:solidFill>
              </a:rPr>
              <a:t>données?</a:t>
            </a:r>
          </a:p>
          <a:p>
            <a:pPr lvl="1" algn="ctr"/>
            <a:endParaRPr lang="fr-FR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Nous </a:t>
            </a:r>
            <a:r>
              <a:rPr lang="fr-FR" dirty="0">
                <a:solidFill>
                  <a:schemeClr val="bg1"/>
                </a:solidFill>
              </a:rPr>
              <a:t>allons présenter certains de ces concepts </a:t>
            </a:r>
            <a:r>
              <a:rPr lang="fr-FR" dirty="0" smtClean="0">
                <a:solidFill>
                  <a:schemeClr val="bg1"/>
                </a:solidFill>
              </a:rPr>
              <a:t>aujourd’hui</a:t>
            </a:r>
            <a:r>
              <a:rPr lang="fr-FR" dirty="0">
                <a:solidFill>
                  <a:schemeClr val="bg1"/>
                </a:solidFill>
              </a:rPr>
              <a:t>, mais consultez le guide pour une description plus </a:t>
            </a:r>
            <a:r>
              <a:rPr lang="fr-FR" dirty="0" smtClean="0">
                <a:solidFill>
                  <a:schemeClr val="bg1"/>
                </a:solidFill>
              </a:rPr>
              <a:t>approfondie!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01D8F164-19F8-4594-A595-164E46AB8A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143507" y="3048395"/>
            <a:ext cx="2735857" cy="1291957"/>
          </a:xfrm>
          <a:prstGeom prst="wedgeRectCallout">
            <a:avLst>
              <a:gd name="adj1" fmla="val 61024"/>
              <a:gd name="adj2" fmla="val 120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 smtClean="0">
                <a:solidFill>
                  <a:schemeClr val="bg1"/>
                </a:solidFill>
              </a:rPr>
              <a:t>Ce chapitre commence à la page 12 du guide!</a:t>
            </a:r>
            <a:endParaRPr lang="fr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5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Concepts de la base de données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8880" y="1736334"/>
            <a:ext cx="11159877" cy="4818578"/>
          </a:xfrm>
        </p:spPr>
        <p:txBody>
          <a:bodyPr>
            <a:normAutofit/>
          </a:bodyPr>
          <a:lstStyle/>
          <a:p>
            <a:pPr lvl="1"/>
            <a:r>
              <a:rPr lang="fr-FR" sz="2000" dirty="0">
                <a:solidFill>
                  <a:schemeClr val="bg1"/>
                </a:solidFill>
              </a:rPr>
              <a:t>Qu'est-ce qu'une base de </a:t>
            </a:r>
            <a:r>
              <a:rPr lang="fr-FR" sz="2000" dirty="0" smtClean="0">
                <a:solidFill>
                  <a:schemeClr val="bg1"/>
                </a:solidFill>
              </a:rPr>
              <a:t>données?</a:t>
            </a:r>
          </a:p>
          <a:p>
            <a:pPr lvl="2"/>
            <a:r>
              <a:rPr lang="fr-FR" sz="1800" dirty="0" smtClean="0">
                <a:solidFill>
                  <a:schemeClr val="bg1"/>
                </a:solidFill>
              </a:rPr>
              <a:t>Un </a:t>
            </a:r>
            <a:r>
              <a:rPr lang="fr-FR" sz="1800" dirty="0">
                <a:solidFill>
                  <a:schemeClr val="bg1"/>
                </a:solidFill>
              </a:rPr>
              <a:t>moyen de stocker et d'organiser </a:t>
            </a:r>
            <a:r>
              <a:rPr lang="fr-FR" sz="1800" dirty="0" smtClean="0">
                <a:solidFill>
                  <a:schemeClr val="bg1"/>
                </a:solidFill>
              </a:rPr>
              <a:t>de l</a:t>
            </a:r>
            <a:r>
              <a:rPr lang="fr-CA" sz="1800" dirty="0" smtClean="0">
                <a:solidFill>
                  <a:schemeClr val="bg1"/>
                </a:solidFill>
              </a:rPr>
              <a:t>’information.</a:t>
            </a:r>
            <a:endParaRPr lang="fr-FR" sz="1800" dirty="0" smtClean="0">
              <a:solidFill>
                <a:schemeClr val="bg1"/>
              </a:solidFill>
            </a:endParaRPr>
          </a:p>
          <a:p>
            <a:pPr lvl="2"/>
            <a:r>
              <a:rPr lang="fr-FR" sz="1800" dirty="0" smtClean="0">
                <a:solidFill>
                  <a:schemeClr val="bg1"/>
                </a:solidFill>
              </a:rPr>
              <a:t>Souvent </a:t>
            </a:r>
            <a:r>
              <a:rPr lang="fr-FR" sz="1800" dirty="0">
                <a:solidFill>
                  <a:schemeClr val="bg1"/>
                </a:solidFill>
              </a:rPr>
              <a:t>située sur un serveur </a:t>
            </a:r>
            <a:r>
              <a:rPr lang="fr-FR" sz="1800" dirty="0" smtClean="0">
                <a:solidFill>
                  <a:schemeClr val="bg1"/>
                </a:solidFill>
              </a:rPr>
              <a:t>(un ordinateur </a:t>
            </a:r>
            <a:r>
              <a:rPr lang="fr-FR" sz="1800" dirty="0">
                <a:solidFill>
                  <a:schemeClr val="bg1"/>
                </a:solidFill>
              </a:rPr>
              <a:t>toujours allumé qui fournit un service et qui est accessible via I</a:t>
            </a:r>
            <a:r>
              <a:rPr lang="fr-FR" sz="1800" dirty="0" smtClean="0">
                <a:solidFill>
                  <a:schemeClr val="bg1"/>
                </a:solidFill>
              </a:rPr>
              <a:t>nternet </a:t>
            </a:r>
            <a:r>
              <a:rPr lang="fr-FR" sz="1800" dirty="0">
                <a:solidFill>
                  <a:schemeClr val="bg1"/>
                </a:solidFill>
              </a:rPr>
              <a:t>ou un réseau local</a:t>
            </a:r>
            <a:r>
              <a:rPr lang="fr-FR" sz="1800" dirty="0" smtClean="0">
                <a:solidFill>
                  <a:schemeClr val="bg1"/>
                </a:solidFill>
              </a:rPr>
              <a:t>).</a:t>
            </a:r>
          </a:p>
          <a:p>
            <a:pPr lvl="2"/>
            <a:r>
              <a:rPr lang="fr-FR" sz="1800" dirty="0" smtClean="0">
                <a:solidFill>
                  <a:schemeClr val="bg1"/>
                </a:solidFill>
              </a:rPr>
              <a:t>Avantages </a:t>
            </a:r>
            <a:r>
              <a:rPr lang="fr-FR" sz="1800" dirty="0">
                <a:solidFill>
                  <a:schemeClr val="bg1"/>
                </a:solidFill>
              </a:rPr>
              <a:t>: </a:t>
            </a:r>
            <a:endParaRPr lang="fr-FR" sz="1800" dirty="0" smtClean="0">
              <a:solidFill>
                <a:schemeClr val="bg1"/>
              </a:solidFill>
            </a:endParaRPr>
          </a:p>
          <a:p>
            <a:pPr lvl="3"/>
            <a:r>
              <a:rPr lang="fr-FR" sz="1600" dirty="0" smtClean="0">
                <a:solidFill>
                  <a:schemeClr val="bg1"/>
                </a:solidFill>
              </a:rPr>
              <a:t>moins </a:t>
            </a:r>
            <a:r>
              <a:rPr lang="fr-FR" sz="1600" dirty="0">
                <a:solidFill>
                  <a:schemeClr val="bg1"/>
                </a:solidFill>
              </a:rPr>
              <a:t>de </a:t>
            </a:r>
            <a:r>
              <a:rPr lang="fr-FR" sz="1600" dirty="0" smtClean="0">
                <a:solidFill>
                  <a:schemeClr val="bg1"/>
                </a:solidFill>
              </a:rPr>
              <a:t>redondance;</a:t>
            </a:r>
          </a:p>
          <a:p>
            <a:pPr lvl="3"/>
            <a:r>
              <a:rPr lang="fr-FR" sz="1600" dirty="0" smtClean="0">
                <a:solidFill>
                  <a:schemeClr val="bg1"/>
                </a:solidFill>
              </a:rPr>
              <a:t>bon </a:t>
            </a:r>
            <a:r>
              <a:rPr lang="fr-FR" sz="1600" dirty="0">
                <a:solidFill>
                  <a:schemeClr val="bg1"/>
                </a:solidFill>
              </a:rPr>
              <a:t>pour les grands ensembles de </a:t>
            </a:r>
            <a:r>
              <a:rPr lang="fr-FR" sz="1600" dirty="0" smtClean="0">
                <a:solidFill>
                  <a:schemeClr val="bg1"/>
                </a:solidFill>
              </a:rPr>
              <a:t>données;</a:t>
            </a:r>
          </a:p>
          <a:p>
            <a:pPr lvl="3"/>
            <a:r>
              <a:rPr lang="fr-FR" sz="1600" dirty="0" smtClean="0">
                <a:solidFill>
                  <a:schemeClr val="bg1"/>
                </a:solidFill>
              </a:rPr>
              <a:t>plus </a:t>
            </a:r>
            <a:r>
              <a:rPr lang="fr-FR" sz="1600" dirty="0">
                <a:solidFill>
                  <a:schemeClr val="bg1"/>
                </a:solidFill>
              </a:rPr>
              <a:t>de protection contre les dommages accidentels, la corruption ou la </a:t>
            </a:r>
            <a:r>
              <a:rPr lang="fr-FR" sz="1600" dirty="0" smtClean="0">
                <a:solidFill>
                  <a:schemeClr val="bg1"/>
                </a:solidFill>
              </a:rPr>
              <a:t>désorganisation.</a:t>
            </a:r>
          </a:p>
          <a:p>
            <a:pPr lvl="2"/>
            <a:r>
              <a:rPr lang="fr-FR" sz="1800" dirty="0" smtClean="0">
                <a:solidFill>
                  <a:schemeClr val="bg1"/>
                </a:solidFill>
              </a:rPr>
              <a:t>Défis </a:t>
            </a:r>
            <a:r>
              <a:rPr lang="fr-FR" sz="1800" dirty="0">
                <a:solidFill>
                  <a:schemeClr val="bg1"/>
                </a:solidFill>
              </a:rPr>
              <a:t>: </a:t>
            </a:r>
            <a:endParaRPr lang="fr-FR" sz="1800" dirty="0" smtClean="0">
              <a:solidFill>
                <a:schemeClr val="bg1"/>
              </a:solidFill>
            </a:endParaRPr>
          </a:p>
          <a:p>
            <a:pPr lvl="3"/>
            <a:r>
              <a:rPr lang="fr-FR" sz="1600" dirty="0" smtClean="0">
                <a:solidFill>
                  <a:schemeClr val="bg1"/>
                </a:solidFill>
              </a:rPr>
              <a:t>la </a:t>
            </a:r>
            <a:r>
              <a:rPr lang="fr-FR" sz="1600" dirty="0">
                <a:solidFill>
                  <a:schemeClr val="bg1"/>
                </a:solidFill>
              </a:rPr>
              <a:t>mise en place et la maintenance nécessitent l'aide de professionnels </a:t>
            </a:r>
            <a:r>
              <a:rPr lang="fr-FR" sz="1600" dirty="0" smtClean="0">
                <a:solidFill>
                  <a:schemeClr val="bg1"/>
                </a:solidFill>
              </a:rPr>
              <a:t>de </a:t>
            </a:r>
            <a:r>
              <a:rPr lang="fr-FR" sz="1600" dirty="0">
                <a:solidFill>
                  <a:schemeClr val="bg1"/>
                </a:solidFill>
              </a:rPr>
              <a:t>bases de </a:t>
            </a:r>
            <a:r>
              <a:rPr lang="fr-FR" sz="1600" dirty="0" smtClean="0">
                <a:solidFill>
                  <a:schemeClr val="bg1"/>
                </a:solidFill>
              </a:rPr>
              <a:t>données;</a:t>
            </a:r>
          </a:p>
          <a:p>
            <a:pPr lvl="3"/>
            <a:r>
              <a:rPr lang="fr-FR" sz="1600" dirty="0" smtClean="0">
                <a:solidFill>
                  <a:schemeClr val="bg1"/>
                </a:solidFill>
              </a:rPr>
              <a:t>les </a:t>
            </a:r>
            <a:r>
              <a:rPr lang="fr-FR" sz="1600" dirty="0">
                <a:solidFill>
                  <a:schemeClr val="bg1"/>
                </a:solidFill>
              </a:rPr>
              <a:t>données peuvent être plus difficiles à </a:t>
            </a:r>
            <a:r>
              <a:rPr lang="fr-FR" sz="1600" dirty="0" smtClean="0">
                <a:solidFill>
                  <a:schemeClr val="bg1"/>
                </a:solidFill>
              </a:rPr>
              <a:t>extraire.</a:t>
            </a:r>
            <a:endParaRPr lang="en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5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Concepts de la base de données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2735" y="1431636"/>
            <a:ext cx="11159877" cy="5123276"/>
          </a:xfrm>
        </p:spPr>
        <p:txBody>
          <a:bodyPr>
            <a:normAutofit/>
          </a:bodyPr>
          <a:lstStyle/>
          <a:p>
            <a:pPr lvl="1"/>
            <a:r>
              <a:rPr lang="fr-CA" sz="2000" dirty="0" smtClean="0">
                <a:solidFill>
                  <a:schemeClr val="bg1"/>
                </a:solidFill>
              </a:rPr>
              <a:t>De quoi est constituée une base de données?</a:t>
            </a:r>
          </a:p>
          <a:p>
            <a:pPr lvl="2"/>
            <a:r>
              <a:rPr lang="fr-CA" sz="2000" dirty="0" smtClean="0">
                <a:solidFill>
                  <a:schemeClr val="bg1"/>
                </a:solidFill>
              </a:rPr>
              <a:t>Un ensemble de tables… contenant des données.</a:t>
            </a:r>
          </a:p>
          <a:p>
            <a:pPr lvl="2"/>
            <a:r>
              <a:rPr lang="fr-CA" sz="2000" dirty="0" smtClean="0">
                <a:solidFill>
                  <a:schemeClr val="bg1"/>
                </a:solidFill>
              </a:rPr>
              <a:t>Elles sont composées de champs, de dossiers et de valeurs.</a:t>
            </a:r>
          </a:p>
          <a:p>
            <a:pPr lvl="2"/>
            <a:r>
              <a:rPr lang="fr-CA" sz="2000" dirty="0" smtClean="0">
                <a:solidFill>
                  <a:schemeClr val="bg1"/>
                </a:solidFill>
              </a:rPr>
              <a:t>La bonne façon de se référer à un champ est de mentionner la table, puis le nom du champ (p. ex. </a:t>
            </a:r>
            <a:r>
              <a:rPr lang="fr-CA" sz="2000" dirty="0" err="1" smtClean="0">
                <a:solidFill>
                  <a:schemeClr val="bg1"/>
                </a:solidFill>
              </a:rPr>
              <a:t>HIFIS_People.PersonID</a:t>
            </a:r>
            <a:r>
              <a:rPr lang="fr-CA" sz="2000" dirty="0" smtClean="0">
                <a:solidFill>
                  <a:schemeClr val="bg1"/>
                </a:solidFill>
              </a:rPr>
              <a:t>). </a:t>
            </a:r>
            <a:endParaRPr lang="fr-CA" sz="2000" dirty="0">
              <a:solidFill>
                <a:schemeClr val="bg1"/>
              </a:solidFill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1D00D12-CC69-437D-9A77-0B2EC074664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106931" y="3645803"/>
            <a:ext cx="2735857" cy="2038645"/>
          </a:xfrm>
          <a:prstGeom prst="wedgeRectCallout">
            <a:avLst>
              <a:gd name="adj1" fmla="val 62361"/>
              <a:gd name="adj2" fmla="val 100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 smtClean="0">
                <a:solidFill>
                  <a:schemeClr val="bg1"/>
                </a:solidFill>
              </a:rPr>
              <a:t>Les valeurs peuvent être des mots, des nombres, des lettres, des dates, des heures, des valeurs monétaires, etc.</a:t>
            </a:r>
            <a:endParaRPr lang="fr-CA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7C41AD1-4F08-451C-9422-407D071A1D57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98996713"/>
              </p:ext>
            </p:extLst>
          </p:nvPr>
        </p:nvGraphicFramePr>
        <p:xfrm>
          <a:off x="863243" y="3940057"/>
          <a:ext cx="619037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75">
                  <a:extLst>
                    <a:ext uri="{9D8B030D-6E8A-4147-A177-3AD203B41FA5}">
                      <a16:colId xmlns:a16="http://schemas.microsoft.com/office/drawing/2014/main" val="1580039996"/>
                    </a:ext>
                  </a:extLst>
                </a:gridCol>
                <a:gridCol w="1569308">
                  <a:extLst>
                    <a:ext uri="{9D8B030D-6E8A-4147-A177-3AD203B41FA5}">
                      <a16:colId xmlns:a16="http://schemas.microsoft.com/office/drawing/2014/main" val="2669488712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2664939815"/>
                    </a:ext>
                  </a:extLst>
                </a:gridCol>
                <a:gridCol w="1742304">
                  <a:extLst>
                    <a:ext uri="{9D8B030D-6E8A-4147-A177-3AD203B41FA5}">
                      <a16:colId xmlns:a16="http://schemas.microsoft.com/office/drawing/2014/main" val="595170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b="0" dirty="0" err="1">
                          <a:solidFill>
                            <a:schemeClr val="bg1"/>
                          </a:solidFill>
                        </a:rPr>
                        <a:t>PersonID</a:t>
                      </a:r>
                      <a:endParaRPr lang="en-CA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bg1"/>
                          </a:solidFill>
                        </a:rPr>
                        <a:t>FirstName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err="1">
                          <a:solidFill>
                            <a:schemeClr val="bg1"/>
                          </a:solidFill>
                        </a:rPr>
                        <a:t>LastName</a:t>
                      </a:r>
                      <a:endParaRPr lang="en-CA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bg1"/>
                          </a:solidFill>
                        </a:rPr>
                        <a:t>DOB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0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1998-11-09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9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Brando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Johns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1977-03-14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err="1"/>
                        <a:t>Catsy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Miller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2001-01-29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2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Drew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Stevens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1983-08-07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592354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567528F4-6331-4E8B-8BC5-F6A2D4D0DA1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63243" y="3940057"/>
            <a:ext cx="1706963" cy="2916808"/>
            <a:chOff x="863243" y="3136864"/>
            <a:chExt cx="1706963" cy="29168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822B7D4-E2D8-48CF-9C83-9B12FA3E6C28}"/>
                </a:ext>
              </a:extLst>
            </p:cNvPr>
            <p:cNvSpPr/>
            <p:nvPr/>
          </p:nvSpPr>
          <p:spPr>
            <a:xfrm>
              <a:off x="863243" y="3136864"/>
              <a:ext cx="1262119" cy="2018633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768E38-43BF-4481-8148-AC324F4F7B86}"/>
                </a:ext>
              </a:extLst>
            </p:cNvPr>
            <p:cNvSpPr txBox="1"/>
            <p:nvPr/>
          </p:nvSpPr>
          <p:spPr>
            <a:xfrm>
              <a:off x="974454" y="5653562"/>
              <a:ext cx="1595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smtClean="0">
                  <a:solidFill>
                    <a:srgbClr val="C00000"/>
                  </a:solidFill>
                </a:rPr>
                <a:t>Champ</a:t>
              </a:r>
              <a:endParaRPr lang="en-CA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0AD3906-041B-4D19-895C-A2E2E798CD55}"/>
                </a:ext>
              </a:extLst>
            </p:cNvPr>
            <p:cNvCxnSpPr/>
            <p:nvPr/>
          </p:nvCxnSpPr>
          <p:spPr>
            <a:xfrm flipV="1">
              <a:off x="1495168" y="5239266"/>
              <a:ext cx="0" cy="38192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42F67E-9AE6-46E2-8B0C-F3AB23B7B588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63244" y="4333880"/>
            <a:ext cx="8475243" cy="435832"/>
            <a:chOff x="-4022331" y="3405982"/>
            <a:chExt cx="8475243" cy="43583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C00D334-93C0-4F5D-831C-65B85170704A}"/>
                </a:ext>
              </a:extLst>
            </p:cNvPr>
            <p:cNvSpPr/>
            <p:nvPr/>
          </p:nvSpPr>
          <p:spPr>
            <a:xfrm>
              <a:off x="-4022331" y="3405982"/>
              <a:ext cx="6190378" cy="435832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9D820F-E850-4313-BE2A-527CC2B84D7E}"/>
                </a:ext>
              </a:extLst>
            </p:cNvPr>
            <p:cNvSpPr txBox="1"/>
            <p:nvPr/>
          </p:nvSpPr>
          <p:spPr>
            <a:xfrm>
              <a:off x="2857160" y="3405982"/>
              <a:ext cx="1595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smtClean="0">
                  <a:solidFill>
                    <a:srgbClr val="C00000"/>
                  </a:solidFill>
                </a:rPr>
                <a:t>Dossier</a:t>
              </a:r>
              <a:endParaRPr lang="en-CA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B32A4BC-B875-4B8E-B083-474EB2ED0F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3129" y="3623898"/>
              <a:ext cx="51403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28FD04-093A-4D66-A2BD-C4BEDBF7729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5346741" y="5519118"/>
            <a:ext cx="3988011" cy="435832"/>
            <a:chOff x="464901" y="3405982"/>
            <a:chExt cx="3988011" cy="43583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9F8AE1B-7624-49FC-BFCF-30C860440ED5}"/>
                </a:ext>
              </a:extLst>
            </p:cNvPr>
            <p:cNvSpPr/>
            <p:nvPr/>
          </p:nvSpPr>
          <p:spPr>
            <a:xfrm>
              <a:off x="464901" y="3405982"/>
              <a:ext cx="1703146" cy="435832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902FEF-97DA-46F3-98FC-1798335D4583}"/>
                </a:ext>
              </a:extLst>
            </p:cNvPr>
            <p:cNvSpPr txBox="1"/>
            <p:nvPr/>
          </p:nvSpPr>
          <p:spPr>
            <a:xfrm>
              <a:off x="2857160" y="3405982"/>
              <a:ext cx="1595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err="1" smtClean="0">
                  <a:solidFill>
                    <a:srgbClr val="C00000"/>
                  </a:solidFill>
                </a:rPr>
                <a:t>Valeur</a:t>
              </a:r>
              <a:endParaRPr lang="en-CA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AB92B30-49C6-4426-9E6A-92F2A793DB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3129" y="3623898"/>
              <a:ext cx="51403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01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Concepts de la base de données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321B-0CF5-410F-92F6-9197177864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8880" y="1450109"/>
            <a:ext cx="11159877" cy="5221717"/>
          </a:xfrm>
        </p:spPr>
        <p:txBody>
          <a:bodyPr>
            <a:normAutofit/>
          </a:bodyPr>
          <a:lstStyle/>
          <a:p>
            <a:pPr lvl="1"/>
            <a:r>
              <a:rPr lang="fr-CA" sz="2000" dirty="0" smtClean="0">
                <a:solidFill>
                  <a:schemeClr val="bg1"/>
                </a:solidFill>
              </a:rPr>
              <a:t>Comment les tables de base de données sont-elles liées?</a:t>
            </a:r>
          </a:p>
          <a:p>
            <a:pPr lvl="2"/>
            <a:r>
              <a:rPr lang="fr-CA" sz="1800" dirty="0" smtClean="0">
                <a:solidFill>
                  <a:schemeClr val="bg1"/>
                </a:solidFill>
              </a:rPr>
              <a:t>Les tables utilisent des numéros d'identification pour indiquer un lien avec un autre élément. </a:t>
            </a:r>
          </a:p>
          <a:p>
            <a:pPr lvl="2"/>
            <a:r>
              <a:rPr lang="fr-CA" sz="1800" dirty="0" smtClean="0">
                <a:solidFill>
                  <a:schemeClr val="bg1"/>
                </a:solidFill>
              </a:rPr>
              <a:t>Ces numéros sont appelés « clés ».</a:t>
            </a:r>
          </a:p>
          <a:p>
            <a:pPr lvl="1"/>
            <a:r>
              <a:rPr lang="fr-CA" sz="2000" dirty="0" smtClean="0">
                <a:solidFill>
                  <a:schemeClr val="bg1"/>
                </a:solidFill>
              </a:rPr>
              <a:t>Dans le SISA, vous pouvez créer des </a:t>
            </a:r>
            <a:r>
              <a:rPr lang="fr-CA" sz="2000" b="1" dirty="0" smtClean="0">
                <a:solidFill>
                  <a:schemeClr val="bg1"/>
                </a:solidFill>
              </a:rPr>
              <a:t>Clients</a:t>
            </a:r>
            <a:r>
              <a:rPr lang="fr-CA" sz="2000" dirty="0" smtClean="0">
                <a:solidFill>
                  <a:schemeClr val="bg1"/>
                </a:solidFill>
              </a:rPr>
              <a:t> et des </a:t>
            </a:r>
            <a:r>
              <a:rPr lang="fr-CA" sz="2000" b="1" dirty="0" smtClean="0">
                <a:solidFill>
                  <a:schemeClr val="bg1"/>
                </a:solidFill>
              </a:rPr>
              <a:t>Personnes</a:t>
            </a:r>
            <a:r>
              <a:rPr lang="fr-CA" sz="2000" dirty="0" smtClean="0">
                <a:solidFill>
                  <a:schemeClr val="bg1"/>
                </a:solidFill>
              </a:rPr>
              <a:t>.</a:t>
            </a:r>
          </a:p>
          <a:p>
            <a:pPr lvl="2"/>
            <a:r>
              <a:rPr lang="fr-CA" sz="1800" dirty="0" smtClean="0">
                <a:solidFill>
                  <a:schemeClr val="bg1"/>
                </a:solidFill>
              </a:rPr>
              <a:t>Les </a:t>
            </a:r>
            <a:r>
              <a:rPr lang="fr-CA" sz="1800" b="1" dirty="0" smtClean="0">
                <a:solidFill>
                  <a:schemeClr val="bg1"/>
                </a:solidFill>
              </a:rPr>
              <a:t>Clients</a:t>
            </a:r>
            <a:r>
              <a:rPr lang="fr-CA" sz="1800" dirty="0" smtClean="0">
                <a:solidFill>
                  <a:schemeClr val="bg1"/>
                </a:solidFill>
              </a:rPr>
              <a:t> sont les individus et les familles dont vous vous occupez.</a:t>
            </a:r>
          </a:p>
          <a:p>
            <a:pPr lvl="2"/>
            <a:r>
              <a:rPr lang="fr-CA" sz="1800" dirty="0" smtClean="0">
                <a:solidFill>
                  <a:schemeClr val="bg1"/>
                </a:solidFill>
              </a:rPr>
              <a:t>Les </a:t>
            </a:r>
            <a:r>
              <a:rPr lang="fr-CA" sz="1800" b="1" dirty="0" smtClean="0">
                <a:solidFill>
                  <a:schemeClr val="bg1"/>
                </a:solidFill>
              </a:rPr>
              <a:t>Personnes</a:t>
            </a:r>
            <a:r>
              <a:rPr lang="fr-CA" sz="1800" dirty="0" smtClean="0">
                <a:solidFill>
                  <a:schemeClr val="bg1"/>
                </a:solidFill>
              </a:rPr>
              <a:t> prennent part au service offert à vos </a:t>
            </a:r>
            <a:r>
              <a:rPr lang="fr-CA" sz="1800" b="1" dirty="0" smtClean="0">
                <a:solidFill>
                  <a:schemeClr val="bg1"/>
                </a:solidFill>
              </a:rPr>
              <a:t>Clients</a:t>
            </a:r>
            <a:r>
              <a:rPr lang="fr-CA" sz="1800" dirty="0" smtClean="0">
                <a:solidFill>
                  <a:schemeClr val="bg1"/>
                </a:solidFill>
              </a:rPr>
              <a:t> (propriétaires, travailleurs sociaux, etc.).</a:t>
            </a:r>
          </a:p>
          <a:p>
            <a:pPr lvl="3"/>
            <a:r>
              <a:rPr lang="fr-CA" sz="1600" dirty="0" smtClean="0">
                <a:solidFill>
                  <a:schemeClr val="bg1"/>
                </a:solidFill>
              </a:rPr>
              <a:t>Tout le monde est une « </a:t>
            </a:r>
            <a:r>
              <a:rPr lang="fr-CA" sz="1600" b="1" dirty="0" smtClean="0">
                <a:solidFill>
                  <a:schemeClr val="bg1"/>
                </a:solidFill>
              </a:rPr>
              <a:t>Personne</a:t>
            </a:r>
            <a:r>
              <a:rPr lang="fr-CA" sz="1600" dirty="0" smtClean="0">
                <a:solidFill>
                  <a:schemeClr val="bg1"/>
                </a:solidFill>
              </a:rPr>
              <a:t> »... mais tout le monde n'est pas un « </a:t>
            </a:r>
            <a:r>
              <a:rPr lang="fr-CA" sz="1600" b="1" dirty="0" smtClean="0">
                <a:solidFill>
                  <a:schemeClr val="bg1"/>
                </a:solidFill>
              </a:rPr>
              <a:t>Client</a:t>
            </a:r>
            <a:r>
              <a:rPr lang="fr-CA" sz="1600" dirty="0" smtClean="0">
                <a:solidFill>
                  <a:schemeClr val="bg1"/>
                </a:solidFill>
              </a:rPr>
              <a:t> ».</a:t>
            </a:r>
          </a:p>
          <a:p>
            <a:pPr lvl="1"/>
            <a:r>
              <a:rPr lang="fr-CA" sz="2000" dirty="0" smtClean="0">
                <a:solidFill>
                  <a:schemeClr val="bg1"/>
                </a:solidFill>
              </a:rPr>
              <a:t>Pour que le stockage des données soit efficace, les attributs communs d'une personne sont stockés dans une table de base de données appelée </a:t>
            </a:r>
            <a:r>
              <a:rPr lang="fr-CA" sz="2000" b="1" dirty="0" err="1" smtClean="0">
                <a:solidFill>
                  <a:schemeClr val="bg1"/>
                </a:solidFill>
              </a:rPr>
              <a:t>HIFIS_People</a:t>
            </a:r>
            <a:r>
              <a:rPr lang="fr-CA" sz="2000" b="1" dirty="0" smtClean="0">
                <a:solidFill>
                  <a:schemeClr val="bg1"/>
                </a:solidFill>
              </a:rPr>
              <a:t>.</a:t>
            </a:r>
            <a:endParaRPr lang="fr-CA" sz="2000" dirty="0" smtClean="0">
              <a:solidFill>
                <a:schemeClr val="bg1"/>
              </a:solidFill>
            </a:endParaRPr>
          </a:p>
          <a:p>
            <a:pPr lvl="1"/>
            <a:r>
              <a:rPr lang="fr-CA" sz="2000" dirty="0" smtClean="0">
                <a:solidFill>
                  <a:schemeClr val="bg1"/>
                </a:solidFill>
              </a:rPr>
              <a:t>Les informations supplémentaires qui ne concernent que les clients sont stockées dans la table </a:t>
            </a:r>
            <a:r>
              <a:rPr lang="fr-CA" sz="2000" b="1" dirty="0" err="1" smtClean="0">
                <a:solidFill>
                  <a:schemeClr val="bg1"/>
                </a:solidFill>
              </a:rPr>
              <a:t>HIFIS_Clients</a:t>
            </a:r>
            <a:r>
              <a:rPr lang="fr-CA" sz="2000" b="1" dirty="0" smtClean="0">
                <a:solidFill>
                  <a:schemeClr val="bg1"/>
                </a:solidFill>
              </a:rPr>
              <a:t>.</a:t>
            </a:r>
            <a:endParaRPr lang="fr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D72-D1AC-4642-9096-9C137749F9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Concepts de la base de données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1D00D12-CC69-437D-9A77-0B2EC074664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31894" y="4709269"/>
            <a:ext cx="4005630" cy="1370255"/>
          </a:xfrm>
          <a:prstGeom prst="wedgeRectCallout">
            <a:avLst>
              <a:gd name="adj1" fmla="val 35925"/>
              <a:gd name="adj2" fmla="val 107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 smtClean="0">
                <a:solidFill>
                  <a:schemeClr val="bg1"/>
                </a:solidFill>
              </a:rPr>
              <a:t>Les tables ne peuvent avoir qu’une clé primaire, mais peuvent avoir plusieurs clés étrangères qui renvoient à d’autres tables.</a:t>
            </a:r>
            <a:endParaRPr lang="fr-CA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7C41AD1-4F08-451C-9422-407D071A1D57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33144231"/>
              </p:ext>
            </p:extLst>
          </p:nvPr>
        </p:nvGraphicFramePr>
        <p:xfrm>
          <a:off x="5681183" y="2321052"/>
          <a:ext cx="619037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75">
                  <a:extLst>
                    <a:ext uri="{9D8B030D-6E8A-4147-A177-3AD203B41FA5}">
                      <a16:colId xmlns:a16="http://schemas.microsoft.com/office/drawing/2014/main" val="1580039996"/>
                    </a:ext>
                  </a:extLst>
                </a:gridCol>
                <a:gridCol w="1569308">
                  <a:extLst>
                    <a:ext uri="{9D8B030D-6E8A-4147-A177-3AD203B41FA5}">
                      <a16:colId xmlns:a16="http://schemas.microsoft.com/office/drawing/2014/main" val="2669488712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2664939815"/>
                    </a:ext>
                  </a:extLst>
                </a:gridCol>
                <a:gridCol w="1742304">
                  <a:extLst>
                    <a:ext uri="{9D8B030D-6E8A-4147-A177-3AD203B41FA5}">
                      <a16:colId xmlns:a16="http://schemas.microsoft.com/office/drawing/2014/main" val="595170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b="0" dirty="0" err="1">
                          <a:solidFill>
                            <a:schemeClr val="bg1"/>
                          </a:solidFill>
                        </a:rPr>
                        <a:t>PersonID</a:t>
                      </a:r>
                      <a:endParaRPr lang="en-CA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bg1"/>
                          </a:solidFill>
                        </a:rPr>
                        <a:t>FirstName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err="1">
                          <a:solidFill>
                            <a:schemeClr val="bg1"/>
                          </a:solidFill>
                        </a:rPr>
                        <a:t>LastName</a:t>
                      </a:r>
                      <a:endParaRPr lang="en-CA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bg1"/>
                          </a:solidFill>
                        </a:rPr>
                        <a:t>DOB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0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1998-11-09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9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Brando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Johns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1977-03-14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err="1"/>
                        <a:t>Catsy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Miller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2001-01-29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2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Drew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Stevens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1983-08-07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592354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567528F4-6331-4E8B-8BC5-F6A2D4D0DA1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681183" y="2292604"/>
            <a:ext cx="1814355" cy="2916808"/>
            <a:chOff x="863243" y="3136864"/>
            <a:chExt cx="1814355" cy="29168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822B7D4-E2D8-48CF-9C83-9B12FA3E6C28}"/>
                </a:ext>
              </a:extLst>
            </p:cNvPr>
            <p:cNvSpPr/>
            <p:nvPr/>
          </p:nvSpPr>
          <p:spPr>
            <a:xfrm>
              <a:off x="863243" y="3136864"/>
              <a:ext cx="1262119" cy="2018633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768E38-43BF-4481-8148-AC324F4F7B86}"/>
                </a:ext>
              </a:extLst>
            </p:cNvPr>
            <p:cNvSpPr txBox="1"/>
            <p:nvPr/>
          </p:nvSpPr>
          <p:spPr>
            <a:xfrm>
              <a:off x="974453" y="5653562"/>
              <a:ext cx="1703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err="1" smtClean="0">
                  <a:solidFill>
                    <a:srgbClr val="C00000"/>
                  </a:solidFill>
                </a:rPr>
                <a:t>Clé</a:t>
              </a:r>
              <a:r>
                <a:rPr lang="en-CA" sz="2000" dirty="0" smtClean="0">
                  <a:solidFill>
                    <a:srgbClr val="C00000"/>
                  </a:solidFill>
                </a:rPr>
                <a:t> </a:t>
              </a:r>
              <a:r>
                <a:rPr lang="en-CA" sz="2000" dirty="0" err="1" smtClean="0">
                  <a:solidFill>
                    <a:srgbClr val="C00000"/>
                  </a:solidFill>
                </a:rPr>
                <a:t>primaire</a:t>
              </a:r>
              <a:endParaRPr lang="en-CA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0AD3906-041B-4D19-895C-A2E2E798CD55}"/>
                </a:ext>
              </a:extLst>
            </p:cNvPr>
            <p:cNvCxnSpPr/>
            <p:nvPr/>
          </p:nvCxnSpPr>
          <p:spPr>
            <a:xfrm flipV="1">
              <a:off x="1495168" y="5239266"/>
              <a:ext cx="0" cy="38192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DADFC01A-5F1D-4743-83DA-87C657699957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94381032"/>
              </p:ext>
            </p:extLst>
          </p:nvPr>
        </p:nvGraphicFramePr>
        <p:xfrm>
          <a:off x="628914" y="2330037"/>
          <a:ext cx="281698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75">
                  <a:extLst>
                    <a:ext uri="{9D8B030D-6E8A-4147-A177-3AD203B41FA5}">
                      <a16:colId xmlns:a16="http://schemas.microsoft.com/office/drawing/2014/main" val="1580039996"/>
                    </a:ext>
                  </a:extLst>
                </a:gridCol>
                <a:gridCol w="1569308">
                  <a:extLst>
                    <a:ext uri="{9D8B030D-6E8A-4147-A177-3AD203B41FA5}">
                      <a16:colId xmlns:a16="http://schemas.microsoft.com/office/drawing/2014/main" val="266948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bg1"/>
                          </a:solidFill>
                        </a:rPr>
                        <a:t>ClientID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err="1">
                          <a:solidFill>
                            <a:schemeClr val="bg1"/>
                          </a:solidFill>
                        </a:rPr>
                        <a:t>PersonID</a:t>
                      </a:r>
                      <a:endParaRPr lang="en-CA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0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9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1102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1103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2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1104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592354"/>
                  </a:ext>
                </a:extLst>
              </a:tr>
            </a:tbl>
          </a:graphicData>
        </a:graphic>
      </p:graphicFrame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31BD728-E025-49C2-B1C3-A5CD31665185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5156954" y="1760823"/>
            <a:ext cx="3412520" cy="5602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Table </a:t>
            </a:r>
            <a:r>
              <a:rPr lang="en-CA" sz="2000" b="1" dirty="0" err="1" smtClean="0">
                <a:solidFill>
                  <a:schemeClr val="bg1"/>
                </a:solidFill>
              </a:rPr>
              <a:t>HIFIS_People</a:t>
            </a: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873F514-002E-4947-9EBB-EE60AE758F6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48606" y="1831484"/>
            <a:ext cx="3412520" cy="560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lvl="1" indent="0">
              <a:buFont typeface="Wingdings 3" charset="2"/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Table </a:t>
            </a:r>
            <a:r>
              <a:rPr lang="en-CA" sz="2000" b="1" dirty="0" err="1" smtClean="0">
                <a:solidFill>
                  <a:schemeClr val="bg1"/>
                </a:solidFill>
              </a:rPr>
              <a:t>HIFIS_Clients</a:t>
            </a:r>
            <a:r>
              <a:rPr lang="en-CA" sz="2000" b="1" dirty="0" smtClean="0">
                <a:solidFill>
                  <a:schemeClr val="bg1"/>
                </a:solidFill>
              </a:rPr>
              <a:t> </a:t>
            </a:r>
            <a:endParaRPr lang="en-CA" sz="2000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1A927C-DA14-498D-8319-6E2EDB06FA8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618480" y="2321052"/>
            <a:ext cx="1814355" cy="2916808"/>
            <a:chOff x="863243" y="3136864"/>
            <a:chExt cx="1814355" cy="291680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7F35FB3-85C9-43C3-BCEA-41DB4ED602C3}"/>
                </a:ext>
              </a:extLst>
            </p:cNvPr>
            <p:cNvSpPr/>
            <p:nvPr/>
          </p:nvSpPr>
          <p:spPr>
            <a:xfrm>
              <a:off x="863243" y="3136864"/>
              <a:ext cx="1262119" cy="2018633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1541D8-814C-494A-B3F1-6379D94AF31A}"/>
                </a:ext>
              </a:extLst>
            </p:cNvPr>
            <p:cNvSpPr txBox="1"/>
            <p:nvPr/>
          </p:nvSpPr>
          <p:spPr>
            <a:xfrm>
              <a:off x="974453" y="5653562"/>
              <a:ext cx="1703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 smtClean="0">
                  <a:solidFill>
                    <a:srgbClr val="C00000"/>
                  </a:solidFill>
                </a:rPr>
                <a:t>Clé primaire</a:t>
              </a:r>
              <a:endParaRPr lang="en-CA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6DEEE17-A3F8-44BD-B1C3-818F2A9EC666}"/>
                </a:ext>
              </a:extLst>
            </p:cNvPr>
            <p:cNvCxnSpPr/>
            <p:nvPr/>
          </p:nvCxnSpPr>
          <p:spPr>
            <a:xfrm flipV="1">
              <a:off x="1495168" y="5239266"/>
              <a:ext cx="0" cy="38192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1060CC-2F61-46E2-A0AF-26AB31D732F1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899622" y="2331765"/>
            <a:ext cx="3771126" cy="2018633"/>
            <a:chOff x="863243" y="3124164"/>
            <a:chExt cx="3771126" cy="201863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C91585A-72BA-4A04-B816-934E00C481ED}"/>
                </a:ext>
              </a:extLst>
            </p:cNvPr>
            <p:cNvSpPr/>
            <p:nvPr/>
          </p:nvSpPr>
          <p:spPr>
            <a:xfrm>
              <a:off x="863243" y="3124164"/>
              <a:ext cx="1556709" cy="2018633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B155DA-7E0D-4C16-A013-3626B9DADB91}"/>
                </a:ext>
              </a:extLst>
            </p:cNvPr>
            <p:cNvSpPr txBox="1"/>
            <p:nvPr/>
          </p:nvSpPr>
          <p:spPr>
            <a:xfrm>
              <a:off x="2482816" y="3553642"/>
              <a:ext cx="2151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 smtClean="0">
                  <a:solidFill>
                    <a:srgbClr val="C00000"/>
                  </a:solidFill>
                </a:rPr>
                <a:t>Clé étrangère</a:t>
              </a:r>
              <a:endParaRPr lang="en-CA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75544A0-9479-4293-9717-6ED814E5E0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747" y="4146180"/>
              <a:ext cx="2004828" cy="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73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Guide sur la rédaction de rapports et la cartographie des données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Objectifs&amp;quot;&quot;/&gt;&lt;property id=&quot;20307&quot; value=&quot;269&quot;/&gt;&lt;/object&gt;&lt;object type=&quot;3&quot; unique_id=&quot;10005&quot;&gt;&lt;property id=&quot;20148&quot; value=&quot;5&quot;/&gt;&lt;property id=&quot;20300&quot; value=&quot;Slide 3 - &amp;quot;L’importance de la rédaction de rapports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Comment extraire des données    du SISA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Concepts de la base de données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Concepts de la base de données&amp;quot;&quot;/&gt;&lt;property id=&quot;20307&quot; value=&quot;270&quot;/&gt;&lt;/object&gt;&lt;object type=&quot;3&quot; unique_id=&quot;10009&quot;&gt;&lt;property id=&quot;20148&quot; value=&quot;5&quot;/&gt;&lt;property id=&quot;20300&quot; value=&quot;Slide 7 - &amp;quot;Concepts de la base de données&amp;quot;&quot;/&gt;&lt;property id=&quot;20307&quot; value=&quot;271&quot;/&gt;&lt;/object&gt;&lt;object type=&quot;3&quot; unique_id=&quot;10010&quot;&gt;&lt;property id=&quot;20148&quot; value=&quot;5&quot;/&gt;&lt;property id=&quot;20300&quot; value=&quot;Slide 8 - &amp;quot;Concepts de la base de données&amp;quot;&quot;/&gt;&lt;property id=&quot;20307&quot; value=&quot;272&quot;/&gt;&lt;/object&gt;&lt;object type=&quot;3&quot; unique_id=&quot;10011&quot;&gt;&lt;property id=&quot;20148&quot; value=&quot;5&quot;/&gt;&lt;property id=&quot;20300&quot; value=&quot;Slide 9 - &amp;quot;Concepts de la base de données&amp;quot;&quot;/&gt;&lt;property id=&quot;20307&quot; value=&quot;273&quot;/&gt;&lt;/object&gt;&lt;object type=&quot;3&quot; unique_id=&quot;10012&quot;&gt;&lt;property id=&quot;20148&quot; value=&quot;5&quot;/&gt;&lt;property id=&quot;20300&quot; value=&quot;Slide 10 - &amp;quot;Concepts de la base de données&amp;quot;&quot;/&gt;&lt;property id=&quot;20307&quot; value=&quot;274&quot;/&gt;&lt;/object&gt;&lt;object type=&quot;3&quot; unique_id=&quot;10013&quot;&gt;&lt;property id=&quot;20148&quot; value=&quot;5&quot;/&gt;&lt;property id=&quot;20300&quot; value=&quot;Slide 11 - &amp;quot;Concept de la base  de données&amp;quot;&quot;/&gt;&lt;property id=&quot;20307&quot; value=&quot;275&quot;/&gt;&lt;/object&gt;&lt;object type=&quot;3&quot; unique_id=&quot;10014&quot;&gt;&lt;property id=&quot;20148&quot; value=&quot;5&quot;/&gt;&lt;property id=&quot;20300&quot; value=&quot;Slide 12 - &amp;quot;Descriptions du module&amp;quot;&quot;/&gt;&lt;property id=&quot;20307&quot; value=&quot;265&quot;/&gt;&lt;/object&gt;&lt;object type=&quot;3&quot; unique_id=&quot;10015&quot;&gt;&lt;property id=&quot;20148&quot; value=&quot;5&quot;/&gt;&lt;property id=&quot;20300&quot; value=&quot;Slide 13 - &amp;quot;Diagrammes de la base de données&amp;quot;&quot;/&gt;&lt;property id=&quot;20307&quot; value=&quot;266&quot;/&gt;&lt;/object&gt;&lt;object type=&quot;3&quot; unique_id=&quot;10016&quot;&gt;&lt;property id=&quot;20148&quot; value=&quot;5&quot;/&gt;&lt;property id=&quot;20300&quot; value=&quot;Slide 14 - &amp;quot;Démonstration&amp;quot;&quot;/&gt;&lt;property id=&quot;20307&quot; value=&quot;267&quot;/&gt;&lt;/object&gt;&lt;object type=&quot;3&quot; unique_id=&quot;10017&quot;&gt;&lt;property id=&quot;20148&quot; value=&quot;5&quot;/&gt;&lt;property id=&quot;20300&quot; value=&quot;Slide 15 - &amp;quot;Démonstration&amp;quot;&quot;/&gt;&lt;property id=&quot;20307&quot; value=&quot;276&quot;/&gt;&lt;/object&gt;&lt;object type=&quot;3&quot; unique_id=&quot;10018&quot;&gt;&lt;property id=&quot;20148&quot; value=&quot;5&quot;/&gt;&lt;property id=&quot;20300&quot; value=&quot;Slide 16 - &amp;quot;Démonstration&amp;quot;&quot;/&gt;&lt;property id=&quot;20307&quot; value=&quot;277&quot;/&gt;&lt;/object&gt;&lt;object type=&quot;3&quot; unique_id=&quot;10019&quot;&gt;&lt;property id=&quot;20148&quot; value=&quot;5&quot;/&gt;&lt;property id=&quot;20300&quot; value=&quot;Slide 17 - &amp;quot;Démonstration&amp;quot;&quot;/&gt;&lt;property id=&quot;20307&quot; value=&quot;278&quot;/&gt;&lt;/object&gt;&lt;object type=&quot;3&quot; unique_id=&quot;10020&quot;&gt;&lt;property id=&quot;20148&quot; value=&quot;5&quot;/&gt;&lt;property id=&quot;20300&quot; value=&quot;Slide 18 - &amp;quot;Démonstration&amp;quot;&quot;/&gt;&lt;property id=&quot;20307&quot; value=&quot;279&quot;/&gt;&lt;/object&gt;&lt;object type=&quot;3&quot; unique_id=&quot;10021&quot;&gt;&lt;property id=&quot;20148&quot; value=&quot;5&quot;/&gt;&lt;property id=&quot;20300&quot; value=&quot;Slide 19 - &amp;quot;Démonstration&amp;quot;&quot;/&gt;&lt;property id=&quot;20307&quot; value=&quot;280&quot;/&gt;&lt;/object&gt;&lt;object type=&quot;3&quot; unique_id=&quot;10022&quot;&gt;&lt;property id=&quot;20148&quot; value=&quot;5&quot;/&gt;&lt;property id=&quot;20300&quot; value=&quot;Slide 20 - &amp;quot;Autres fonctions du guide&amp;quot;&quot;/&gt;&lt;property id=&quot;20307&quot; value=&quot;262&quot;/&gt;&lt;/object&gt;&lt;object type=&quot;3&quot; unique_id=&quot;10023&quot;&gt;&lt;property id=&quot;20148&quot; value=&quot;5&quot;/&gt;&lt;property id=&quot;20300&quot; value=&quot;Slide 21 - &amp;quot;Tirez profit du guide au  maximum&amp;quot;&quot;/&gt;&lt;property id=&quot;20307&quot; value=&quot;263&quot;/&gt;&lt;/object&gt;&lt;object type=&quot;3&quot; unique_id=&quot;10024&quot;&gt;&lt;property id=&quot;20148&quot; value=&quot;5&quot;/&gt;&lt;property id=&quot;20300&quot; value=&quot;Slide 22 - &amp;quot;Merci et bienvenue dans le monde des rapports!&amp;quot;&quot;/&gt;&lt;property id=&quot;20307&quot; value=&quot;268&quot;/&gt;&lt;/object&gt;&lt;/object&gt;&lt;object type=&quot;8&quot; unique_id=&quot;1004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2037</TotalTime>
  <Words>2114</Words>
  <Application>Microsoft Office PowerPoint</Application>
  <PresentationFormat>Widescreen</PresentationFormat>
  <Paragraphs>313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Ion</vt:lpstr>
      <vt:lpstr>Guide sur la rédaction de rapports et la cartographie des données</vt:lpstr>
      <vt:lpstr>Objectifs</vt:lpstr>
      <vt:lpstr>L’importance de la rédaction de rapports</vt:lpstr>
      <vt:lpstr>Comment extraire des données    du SISA</vt:lpstr>
      <vt:lpstr>Concepts de la base de données</vt:lpstr>
      <vt:lpstr>Concepts de la base de données</vt:lpstr>
      <vt:lpstr>Concepts de la base de données</vt:lpstr>
      <vt:lpstr>Concepts de la base de données</vt:lpstr>
      <vt:lpstr>Concepts de la base de données</vt:lpstr>
      <vt:lpstr>Concepts de la base de données</vt:lpstr>
      <vt:lpstr>Concept de la base  de données</vt:lpstr>
      <vt:lpstr>Descriptions du module</vt:lpstr>
      <vt:lpstr>Diagrammes de la base de données</vt:lpstr>
      <vt:lpstr>Démonstration</vt:lpstr>
      <vt:lpstr>Démonstration</vt:lpstr>
      <vt:lpstr>Démonstration</vt:lpstr>
      <vt:lpstr>Démonstration</vt:lpstr>
      <vt:lpstr>Démonstration</vt:lpstr>
      <vt:lpstr>Démonstration</vt:lpstr>
      <vt:lpstr>Autres fonctions du guide</vt:lpstr>
      <vt:lpstr>Tirez profit du guide au  maximum</vt:lpstr>
      <vt:lpstr>Merci et bienvenue dans le monde des rapports!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Writing and Data Mapping Guide</dc:title>
  <dc:creator>Erin Forrest</dc:creator>
  <cp:lastModifiedBy>Hamilton, Lea LD [NC]</cp:lastModifiedBy>
  <cp:revision>148</cp:revision>
  <dcterms:created xsi:type="dcterms:W3CDTF">2021-09-12T19:35:10Z</dcterms:created>
  <dcterms:modified xsi:type="dcterms:W3CDTF">2021-10-15T13:35:13Z</dcterms:modified>
</cp:coreProperties>
</file>