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7"/>
  </p:notesMasterIdLst>
  <p:handoutMasterIdLst>
    <p:handoutMasterId r:id="rId38"/>
  </p:handoutMasterIdLst>
  <p:sldIdLst>
    <p:sldId id="310" r:id="rId6"/>
    <p:sldId id="315" r:id="rId7"/>
    <p:sldId id="316" r:id="rId8"/>
    <p:sldId id="317" r:id="rId9"/>
    <p:sldId id="318" r:id="rId10"/>
    <p:sldId id="314" r:id="rId11"/>
    <p:sldId id="302" r:id="rId12"/>
    <p:sldId id="289" r:id="rId13"/>
    <p:sldId id="333" r:id="rId14"/>
    <p:sldId id="334" r:id="rId15"/>
    <p:sldId id="335"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9" r:id="rId30"/>
    <p:sldId id="296" r:id="rId31"/>
    <p:sldId id="292" r:id="rId32"/>
    <p:sldId id="332" r:id="rId33"/>
    <p:sldId id="336" r:id="rId34"/>
    <p:sldId id="337" r:id="rId35"/>
    <p:sldId id="338" r:id="rId36"/>
  </p:sldIdLst>
  <p:sldSz cx="9144000" cy="6858000" type="screen4x3"/>
  <p:notesSz cx="6954838" cy="93091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B3F"/>
    <a:srgbClr val="73B632"/>
    <a:srgbClr val="7A82AA"/>
    <a:srgbClr val="ABDB7B"/>
    <a:srgbClr val="CF6378"/>
    <a:srgbClr val="9EB8C1"/>
    <a:srgbClr val="B63850"/>
    <a:srgbClr val="9DB8C1"/>
    <a:srgbClr val="99CCCC"/>
    <a:srgbClr val="476F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99764" autoAdjust="0"/>
  </p:normalViewPr>
  <p:slideViewPr>
    <p:cSldViewPr snapToGrid="0" snapToObjects="1">
      <p:cViewPr varScale="1">
        <p:scale>
          <a:sx n="114" d="100"/>
          <a:sy n="114" d="100"/>
        </p:scale>
        <p:origin x="-996" y="-108"/>
      </p:cViewPr>
      <p:guideLst>
        <p:guide orient="horz" pos="2160"/>
        <p:guide pos="2880"/>
      </p:guideLst>
    </p:cSldViewPr>
  </p:slideViewPr>
  <p:outlineViewPr>
    <p:cViewPr>
      <p:scale>
        <a:sx n="33" d="100"/>
        <a:sy n="33" d="100"/>
      </p:scale>
      <p:origin x="0" y="30427"/>
    </p:cViewPr>
  </p:outlineViewPr>
  <p:notesTextViewPr>
    <p:cViewPr>
      <p:scale>
        <a:sx n="100" d="100"/>
        <a:sy n="100" d="100"/>
      </p:scale>
      <p:origin x="0" y="0"/>
    </p:cViewPr>
  </p:notesTextViewPr>
  <p:sorterViewPr>
    <p:cViewPr>
      <p:scale>
        <a:sx n="200" d="100"/>
        <a:sy n="200" d="100"/>
      </p:scale>
      <p:origin x="0" y="31574"/>
    </p:cViewPr>
  </p:sorterViewPr>
  <p:notesViewPr>
    <p:cSldViewPr snapToGrid="0" snapToObjects="1">
      <p:cViewPr>
        <p:scale>
          <a:sx n="143" d="100"/>
          <a:sy n="143" d="100"/>
        </p:scale>
        <p:origin x="-1166" y="2962"/>
      </p:cViewPr>
      <p:guideLst>
        <p:guide orient="horz" pos="2932"/>
        <p:guide pos="219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23936-DDCE-4BCD-9902-F7E9B650CB6C}" type="doc">
      <dgm:prSet loTypeId="urn:microsoft.com/office/officeart/2005/8/layout/hList7" loCatId="list" qsTypeId="urn:microsoft.com/office/officeart/2005/8/quickstyle/simple2" qsCatId="simple" csTypeId="urn:microsoft.com/office/officeart/2005/8/colors/accent1_1" csCatId="accent1" phldr="1"/>
      <dgm:spPr/>
      <dgm:t>
        <a:bodyPr/>
        <a:lstStyle/>
        <a:p>
          <a:endParaRPr lang="en-CA"/>
        </a:p>
      </dgm:t>
    </dgm:pt>
    <dgm:pt modelId="{34AC8520-3F4F-4546-84FC-4EA32057171E}">
      <dgm:prSet phldrT="[Text]"/>
      <dgm:spPr/>
      <dgm:t>
        <a:bodyPr/>
        <a:lstStyle/>
        <a:p>
          <a:r>
            <a:rPr lang="en-CA" dirty="0" err="1" smtClean="0"/>
            <a:t>Dénombrement</a:t>
          </a:r>
          <a:endParaRPr lang="en-CA" dirty="0"/>
        </a:p>
      </dgm:t>
    </dgm:pt>
    <dgm:pt modelId="{9EF279F6-9C11-49EA-B122-58C5863CEBCA}" type="parTrans" cxnId="{BFDD7D6D-247D-46C6-9678-08DFE1D395CC}">
      <dgm:prSet/>
      <dgm:spPr/>
      <dgm:t>
        <a:bodyPr/>
        <a:lstStyle/>
        <a:p>
          <a:endParaRPr lang="en-CA"/>
        </a:p>
      </dgm:t>
    </dgm:pt>
    <dgm:pt modelId="{7E5E13EB-8B55-411B-9A31-9E5C51CF06BD}" type="sibTrans" cxnId="{BFDD7D6D-247D-46C6-9678-08DFE1D395CC}">
      <dgm:prSet/>
      <dgm:spPr/>
      <dgm:t>
        <a:bodyPr/>
        <a:lstStyle/>
        <a:p>
          <a:endParaRPr lang="en-CA"/>
        </a:p>
      </dgm:t>
    </dgm:pt>
    <dgm:pt modelId="{832CF7E5-04D9-4F3B-8A21-57738118DB13}">
      <dgm:prSet phldrT="[Text]"/>
      <dgm:spPr/>
      <dgm:t>
        <a:bodyPr/>
        <a:lstStyle/>
        <a:p>
          <a:r>
            <a:rPr lang="en-CA" dirty="0" err="1" smtClean="0"/>
            <a:t>Dans</a:t>
          </a:r>
          <a:r>
            <a:rPr lang="en-CA" dirty="0" smtClean="0"/>
            <a:t> les refuges</a:t>
          </a:r>
          <a:endParaRPr lang="en-CA" dirty="0"/>
        </a:p>
      </dgm:t>
    </dgm:pt>
    <dgm:pt modelId="{21198A17-DAB3-4BE1-80C8-3DF08B6AC64D}" type="parTrans" cxnId="{1E1363BA-6203-471C-A883-B3596FFD06F4}">
      <dgm:prSet/>
      <dgm:spPr/>
      <dgm:t>
        <a:bodyPr/>
        <a:lstStyle/>
        <a:p>
          <a:endParaRPr lang="en-CA"/>
        </a:p>
      </dgm:t>
    </dgm:pt>
    <dgm:pt modelId="{6078AFDE-06E5-476F-B0FA-08109CFEE467}" type="sibTrans" cxnId="{1E1363BA-6203-471C-A883-B3596FFD06F4}">
      <dgm:prSet/>
      <dgm:spPr/>
      <dgm:t>
        <a:bodyPr/>
        <a:lstStyle/>
        <a:p>
          <a:endParaRPr lang="en-CA"/>
        </a:p>
      </dgm:t>
    </dgm:pt>
    <dgm:pt modelId="{56BCAE85-27AC-4C97-8414-285F7E7919ED}">
      <dgm:prSet phldrT="[Text]"/>
      <dgm:spPr/>
      <dgm:t>
        <a:bodyPr/>
        <a:lstStyle/>
        <a:p>
          <a:r>
            <a:rPr lang="en-CA" dirty="0" err="1" smtClean="0"/>
            <a:t>Lieux</a:t>
          </a:r>
          <a:r>
            <a:rPr lang="en-CA" dirty="0" smtClean="0"/>
            <a:t> </a:t>
          </a:r>
          <a:r>
            <a:rPr lang="en-CA" dirty="0" err="1" smtClean="0"/>
            <a:t>extérieurs</a:t>
          </a:r>
          <a:endParaRPr lang="en-CA" dirty="0"/>
        </a:p>
      </dgm:t>
    </dgm:pt>
    <dgm:pt modelId="{6E614B40-8A94-47F1-9706-9B8D43427CC8}" type="parTrans" cxnId="{BCDA3A1C-7DA6-4465-AE0A-E40415F59B6C}">
      <dgm:prSet/>
      <dgm:spPr/>
      <dgm:t>
        <a:bodyPr/>
        <a:lstStyle/>
        <a:p>
          <a:endParaRPr lang="en-CA"/>
        </a:p>
      </dgm:t>
    </dgm:pt>
    <dgm:pt modelId="{1B08DF6F-D651-4D3C-8D98-CA826CDF4B39}" type="sibTrans" cxnId="{BCDA3A1C-7DA6-4465-AE0A-E40415F59B6C}">
      <dgm:prSet/>
      <dgm:spPr/>
      <dgm:t>
        <a:bodyPr/>
        <a:lstStyle/>
        <a:p>
          <a:endParaRPr lang="en-CA"/>
        </a:p>
      </dgm:t>
    </dgm:pt>
    <dgm:pt modelId="{CFD241C8-505E-4B4C-BF96-9942EDC2645B}">
      <dgm:prSet phldrT="[Text]"/>
      <dgm:spPr/>
      <dgm:t>
        <a:bodyPr/>
        <a:lstStyle/>
        <a:p>
          <a:r>
            <a:rPr lang="en-CA" dirty="0" err="1" smtClean="0"/>
            <a:t>Sondage</a:t>
          </a:r>
          <a:endParaRPr lang="en-CA" dirty="0"/>
        </a:p>
      </dgm:t>
    </dgm:pt>
    <dgm:pt modelId="{8E4CC811-17E2-42CF-90FC-63320FBB8882}" type="parTrans" cxnId="{3EA97579-C23A-45F6-8173-9BC8BF9DBA3D}">
      <dgm:prSet/>
      <dgm:spPr/>
      <dgm:t>
        <a:bodyPr/>
        <a:lstStyle/>
        <a:p>
          <a:endParaRPr lang="en-CA"/>
        </a:p>
      </dgm:t>
    </dgm:pt>
    <dgm:pt modelId="{DFB9B386-20A8-4D7B-86E0-FDC28E361A78}" type="sibTrans" cxnId="{3EA97579-C23A-45F6-8173-9BC8BF9DBA3D}">
      <dgm:prSet/>
      <dgm:spPr/>
      <dgm:t>
        <a:bodyPr/>
        <a:lstStyle/>
        <a:p>
          <a:endParaRPr lang="en-CA"/>
        </a:p>
      </dgm:t>
    </dgm:pt>
    <dgm:pt modelId="{66E8C759-56A2-4720-8C10-25D047E89210}">
      <dgm:prSet phldrT="[Text]"/>
      <dgm:spPr/>
      <dgm:t>
        <a:bodyPr/>
        <a:lstStyle/>
        <a:p>
          <a:r>
            <a:rPr lang="en-CA" dirty="0" err="1" smtClean="0"/>
            <a:t>Données</a:t>
          </a:r>
          <a:r>
            <a:rPr lang="en-CA" dirty="0" smtClean="0"/>
            <a:t> </a:t>
          </a:r>
          <a:r>
            <a:rPr lang="en-CA" dirty="0" err="1" smtClean="0"/>
            <a:t>démographiques</a:t>
          </a:r>
          <a:endParaRPr lang="en-CA" dirty="0"/>
        </a:p>
      </dgm:t>
    </dgm:pt>
    <dgm:pt modelId="{0166C707-269A-4EDA-9B23-762074E6F704}" type="parTrans" cxnId="{88FD178D-7FD7-4471-B9D9-17874724E503}">
      <dgm:prSet/>
      <dgm:spPr/>
      <dgm:t>
        <a:bodyPr/>
        <a:lstStyle/>
        <a:p>
          <a:endParaRPr lang="en-CA"/>
        </a:p>
      </dgm:t>
    </dgm:pt>
    <dgm:pt modelId="{78121AC2-901C-4794-B847-7E63CCD36FC3}" type="sibTrans" cxnId="{88FD178D-7FD7-4471-B9D9-17874724E503}">
      <dgm:prSet/>
      <dgm:spPr/>
      <dgm:t>
        <a:bodyPr/>
        <a:lstStyle/>
        <a:p>
          <a:endParaRPr lang="en-CA"/>
        </a:p>
      </dgm:t>
    </dgm:pt>
    <dgm:pt modelId="{625F1612-FB75-4A55-94BC-C48A8DDB0758}">
      <dgm:prSet phldrT="[Text]"/>
      <dgm:spPr/>
      <dgm:t>
        <a:bodyPr/>
        <a:lstStyle/>
        <a:p>
          <a:r>
            <a:rPr lang="en-CA" dirty="0" err="1" smtClean="0"/>
            <a:t>Besoins</a:t>
          </a:r>
          <a:r>
            <a:rPr lang="en-CA" dirty="0" smtClean="0"/>
            <a:t> </a:t>
          </a:r>
          <a:r>
            <a:rPr lang="en-CA" dirty="0" err="1" smtClean="0"/>
            <a:t>en</a:t>
          </a:r>
          <a:r>
            <a:rPr lang="en-CA" dirty="0" smtClean="0"/>
            <a:t> services</a:t>
          </a:r>
          <a:endParaRPr lang="en-CA" dirty="0"/>
        </a:p>
      </dgm:t>
    </dgm:pt>
    <dgm:pt modelId="{AA3BB0D4-1C40-45DE-9630-F0C86E648EF5}" type="parTrans" cxnId="{BA464F0F-1D10-4BC7-B488-E32911D35D2E}">
      <dgm:prSet/>
      <dgm:spPr/>
      <dgm:t>
        <a:bodyPr/>
        <a:lstStyle/>
        <a:p>
          <a:endParaRPr lang="en-CA"/>
        </a:p>
      </dgm:t>
    </dgm:pt>
    <dgm:pt modelId="{A3570242-574B-4B4C-9FE7-2984641CC564}" type="sibTrans" cxnId="{BA464F0F-1D10-4BC7-B488-E32911D35D2E}">
      <dgm:prSet/>
      <dgm:spPr/>
      <dgm:t>
        <a:bodyPr/>
        <a:lstStyle/>
        <a:p>
          <a:endParaRPr lang="en-CA"/>
        </a:p>
      </dgm:t>
    </dgm:pt>
    <dgm:pt modelId="{83CC77FB-6FC4-49E9-B6A3-020FCCACAF62}" type="pres">
      <dgm:prSet presAssocID="{D5B23936-DDCE-4BCD-9902-F7E9B650CB6C}" presName="Name0" presStyleCnt="0">
        <dgm:presLayoutVars>
          <dgm:dir/>
          <dgm:resizeHandles val="exact"/>
        </dgm:presLayoutVars>
      </dgm:prSet>
      <dgm:spPr/>
      <dgm:t>
        <a:bodyPr/>
        <a:lstStyle/>
        <a:p>
          <a:endParaRPr lang="en-CA"/>
        </a:p>
      </dgm:t>
    </dgm:pt>
    <dgm:pt modelId="{3C717A30-2E6E-4F9A-853E-89704EBCC3B2}" type="pres">
      <dgm:prSet presAssocID="{D5B23936-DDCE-4BCD-9902-F7E9B650CB6C}" presName="fgShape" presStyleLbl="fgShp" presStyleIdx="0" presStyleCnt="1"/>
      <dgm:spPr>
        <a:solidFill>
          <a:schemeClr val="accent1"/>
        </a:solidFill>
      </dgm:spPr>
    </dgm:pt>
    <dgm:pt modelId="{0F869745-FDB9-433A-84C8-0F695F51AA14}" type="pres">
      <dgm:prSet presAssocID="{D5B23936-DDCE-4BCD-9902-F7E9B650CB6C}" presName="linComp" presStyleCnt="0"/>
      <dgm:spPr/>
    </dgm:pt>
    <dgm:pt modelId="{C90C6F78-EDC3-40AE-A3FA-71D4015992E6}" type="pres">
      <dgm:prSet presAssocID="{34AC8520-3F4F-4546-84FC-4EA32057171E}" presName="compNode" presStyleCnt="0"/>
      <dgm:spPr/>
    </dgm:pt>
    <dgm:pt modelId="{3E7B95A7-800D-444F-85B6-60F724F0BDE8}" type="pres">
      <dgm:prSet presAssocID="{34AC8520-3F4F-4546-84FC-4EA32057171E}" presName="bkgdShape" presStyleLbl="node1" presStyleIdx="0" presStyleCnt="2"/>
      <dgm:spPr/>
      <dgm:t>
        <a:bodyPr/>
        <a:lstStyle/>
        <a:p>
          <a:endParaRPr lang="en-CA"/>
        </a:p>
      </dgm:t>
    </dgm:pt>
    <dgm:pt modelId="{C68B9D3E-D9D8-4785-BFF4-959BE8FE2415}" type="pres">
      <dgm:prSet presAssocID="{34AC8520-3F4F-4546-84FC-4EA32057171E}" presName="nodeTx" presStyleLbl="node1" presStyleIdx="0" presStyleCnt="2">
        <dgm:presLayoutVars>
          <dgm:bulletEnabled val="1"/>
        </dgm:presLayoutVars>
      </dgm:prSet>
      <dgm:spPr/>
      <dgm:t>
        <a:bodyPr/>
        <a:lstStyle/>
        <a:p>
          <a:endParaRPr lang="en-CA"/>
        </a:p>
      </dgm:t>
    </dgm:pt>
    <dgm:pt modelId="{C92CE096-46A3-4B43-B70A-7CA4B9228B00}" type="pres">
      <dgm:prSet presAssocID="{34AC8520-3F4F-4546-84FC-4EA32057171E}" presName="invisiNode" presStyleLbl="node1" presStyleIdx="0" presStyleCnt="2"/>
      <dgm:spPr/>
    </dgm:pt>
    <dgm:pt modelId="{EA22E76A-6CBC-4329-81EB-723AD940B46C}" type="pres">
      <dgm:prSet presAssocID="{34AC8520-3F4F-4546-84FC-4EA32057171E}" presName="imagNode" presStyleLbl="fgImgPlace1" presStyleIdx="0" presStyleCnt="2"/>
      <dgm:spPr>
        <a:blipFill rotWithShape="1">
          <a:blip xmlns:r="http://schemas.openxmlformats.org/officeDocument/2006/relationships" r:embed="rId1"/>
          <a:stretch>
            <a:fillRect/>
          </a:stretch>
        </a:blipFill>
      </dgm:spPr>
    </dgm:pt>
    <dgm:pt modelId="{9EAEE910-2A50-4129-B276-63F454C1B987}" type="pres">
      <dgm:prSet presAssocID="{7E5E13EB-8B55-411B-9A31-9E5C51CF06BD}" presName="sibTrans" presStyleLbl="sibTrans2D1" presStyleIdx="0" presStyleCnt="0"/>
      <dgm:spPr/>
      <dgm:t>
        <a:bodyPr/>
        <a:lstStyle/>
        <a:p>
          <a:endParaRPr lang="en-CA"/>
        </a:p>
      </dgm:t>
    </dgm:pt>
    <dgm:pt modelId="{2D32B92D-4B52-492A-A8B8-BF271D2BB758}" type="pres">
      <dgm:prSet presAssocID="{CFD241C8-505E-4B4C-BF96-9942EDC2645B}" presName="compNode" presStyleCnt="0"/>
      <dgm:spPr/>
    </dgm:pt>
    <dgm:pt modelId="{EE3C60B3-D2E8-4BD9-869E-B77801F28EF6}" type="pres">
      <dgm:prSet presAssocID="{CFD241C8-505E-4B4C-BF96-9942EDC2645B}" presName="bkgdShape" presStyleLbl="node1" presStyleIdx="1" presStyleCnt="2"/>
      <dgm:spPr/>
      <dgm:t>
        <a:bodyPr/>
        <a:lstStyle/>
        <a:p>
          <a:endParaRPr lang="en-CA"/>
        </a:p>
      </dgm:t>
    </dgm:pt>
    <dgm:pt modelId="{B173BB7F-3C45-4930-A0A7-120EF49DA404}" type="pres">
      <dgm:prSet presAssocID="{CFD241C8-505E-4B4C-BF96-9942EDC2645B}" presName="nodeTx" presStyleLbl="node1" presStyleIdx="1" presStyleCnt="2">
        <dgm:presLayoutVars>
          <dgm:bulletEnabled val="1"/>
        </dgm:presLayoutVars>
      </dgm:prSet>
      <dgm:spPr/>
      <dgm:t>
        <a:bodyPr/>
        <a:lstStyle/>
        <a:p>
          <a:endParaRPr lang="en-CA"/>
        </a:p>
      </dgm:t>
    </dgm:pt>
    <dgm:pt modelId="{C38CB167-4D0D-463A-98B1-2B59F466BD75}" type="pres">
      <dgm:prSet presAssocID="{CFD241C8-505E-4B4C-BF96-9942EDC2645B}" presName="invisiNode" presStyleLbl="node1" presStyleIdx="1" presStyleCnt="2"/>
      <dgm:spPr/>
    </dgm:pt>
    <dgm:pt modelId="{15A74AC7-96A0-4E01-A941-E6CD0FBFFBA4}" type="pres">
      <dgm:prSet presAssocID="{CFD241C8-505E-4B4C-BF96-9942EDC2645B}" presName="imagNode" presStyleLbl="fgImgPlace1" presStyleIdx="1" presStyleCnt="2"/>
      <dgm:spPr>
        <a:blipFill rotWithShape="1">
          <a:blip xmlns:r="http://schemas.openxmlformats.org/officeDocument/2006/relationships" r:embed="rId2">
            <a:extLst>
              <a:ext uri="{BEBA8EAE-BF5A-486C-A8C5-ECC9F3942E4B}">
                <a14:imgProps xmlns:a14="http://schemas.microsoft.com/office/drawing/2010/main">
                  <a14:imgLayer r:embed="rId3">
                    <a14:imgEffect>
                      <a14:saturation sat="33000"/>
                    </a14:imgEffect>
                  </a14:imgLayer>
                </a14:imgProps>
              </a:ext>
            </a:extLst>
          </a:blip>
          <a:stretch>
            <a:fillRect/>
          </a:stretch>
        </a:blipFill>
      </dgm:spPr>
    </dgm:pt>
  </dgm:ptLst>
  <dgm:cxnLst>
    <dgm:cxn modelId="{440CC827-413C-40F9-9272-82621A852646}" type="presOf" srcId="{D5B23936-DDCE-4BCD-9902-F7E9B650CB6C}" destId="{83CC77FB-6FC4-49E9-B6A3-020FCCACAF62}" srcOrd="0" destOrd="0" presId="urn:microsoft.com/office/officeart/2005/8/layout/hList7"/>
    <dgm:cxn modelId="{BCDA3A1C-7DA6-4465-AE0A-E40415F59B6C}" srcId="{34AC8520-3F4F-4546-84FC-4EA32057171E}" destId="{56BCAE85-27AC-4C97-8414-285F7E7919ED}" srcOrd="1" destOrd="0" parTransId="{6E614B40-8A94-47F1-9706-9B8D43427CC8}" sibTransId="{1B08DF6F-D651-4D3C-8D98-CA826CDF4B39}"/>
    <dgm:cxn modelId="{72AEB273-F816-484B-96FF-D6BA79F86EF6}" type="presOf" srcId="{34AC8520-3F4F-4546-84FC-4EA32057171E}" destId="{C68B9D3E-D9D8-4785-BFF4-959BE8FE2415}" srcOrd="1" destOrd="0" presId="urn:microsoft.com/office/officeart/2005/8/layout/hList7"/>
    <dgm:cxn modelId="{D5B277AC-131D-4A81-814D-887EBF9DEADE}" type="presOf" srcId="{66E8C759-56A2-4720-8C10-25D047E89210}" destId="{B173BB7F-3C45-4930-A0A7-120EF49DA404}" srcOrd="1" destOrd="1" presId="urn:microsoft.com/office/officeart/2005/8/layout/hList7"/>
    <dgm:cxn modelId="{88FD178D-7FD7-4471-B9D9-17874724E503}" srcId="{CFD241C8-505E-4B4C-BF96-9942EDC2645B}" destId="{66E8C759-56A2-4720-8C10-25D047E89210}" srcOrd="0" destOrd="0" parTransId="{0166C707-269A-4EDA-9B23-762074E6F704}" sibTransId="{78121AC2-901C-4794-B847-7E63CCD36FC3}"/>
    <dgm:cxn modelId="{5B5FDCA4-B3EE-4AB9-8CC2-8DEEFED7C101}" type="presOf" srcId="{56BCAE85-27AC-4C97-8414-285F7E7919ED}" destId="{C68B9D3E-D9D8-4785-BFF4-959BE8FE2415}" srcOrd="1" destOrd="2" presId="urn:microsoft.com/office/officeart/2005/8/layout/hList7"/>
    <dgm:cxn modelId="{E08BD761-B2E5-41F1-B128-0B3B7B5C2F52}" type="presOf" srcId="{CFD241C8-505E-4B4C-BF96-9942EDC2645B}" destId="{B173BB7F-3C45-4930-A0A7-120EF49DA404}" srcOrd="1" destOrd="0" presId="urn:microsoft.com/office/officeart/2005/8/layout/hList7"/>
    <dgm:cxn modelId="{735AE12B-1F8C-4D54-89D7-5DB71632745C}" type="presOf" srcId="{625F1612-FB75-4A55-94BC-C48A8DDB0758}" destId="{EE3C60B3-D2E8-4BD9-869E-B77801F28EF6}" srcOrd="0" destOrd="2" presId="urn:microsoft.com/office/officeart/2005/8/layout/hList7"/>
    <dgm:cxn modelId="{4A5A4358-9574-4ACD-8CCE-3C9F3D3E591D}" type="presOf" srcId="{832CF7E5-04D9-4F3B-8A21-57738118DB13}" destId="{C68B9D3E-D9D8-4785-BFF4-959BE8FE2415}" srcOrd="1" destOrd="1" presId="urn:microsoft.com/office/officeart/2005/8/layout/hList7"/>
    <dgm:cxn modelId="{3EA97579-C23A-45F6-8173-9BC8BF9DBA3D}" srcId="{D5B23936-DDCE-4BCD-9902-F7E9B650CB6C}" destId="{CFD241C8-505E-4B4C-BF96-9942EDC2645B}" srcOrd="1" destOrd="0" parTransId="{8E4CC811-17E2-42CF-90FC-63320FBB8882}" sibTransId="{DFB9B386-20A8-4D7B-86E0-FDC28E361A78}"/>
    <dgm:cxn modelId="{C58D292B-FC79-4346-BBE0-2C5369962E89}" type="presOf" srcId="{832CF7E5-04D9-4F3B-8A21-57738118DB13}" destId="{3E7B95A7-800D-444F-85B6-60F724F0BDE8}" srcOrd="0" destOrd="1" presId="urn:microsoft.com/office/officeart/2005/8/layout/hList7"/>
    <dgm:cxn modelId="{BA464F0F-1D10-4BC7-B488-E32911D35D2E}" srcId="{CFD241C8-505E-4B4C-BF96-9942EDC2645B}" destId="{625F1612-FB75-4A55-94BC-C48A8DDB0758}" srcOrd="1" destOrd="0" parTransId="{AA3BB0D4-1C40-45DE-9630-F0C86E648EF5}" sibTransId="{A3570242-574B-4B4C-9FE7-2984641CC564}"/>
    <dgm:cxn modelId="{FEE41295-E089-42A2-A1F7-9C5EB07EC430}" type="presOf" srcId="{34AC8520-3F4F-4546-84FC-4EA32057171E}" destId="{3E7B95A7-800D-444F-85B6-60F724F0BDE8}" srcOrd="0" destOrd="0" presId="urn:microsoft.com/office/officeart/2005/8/layout/hList7"/>
    <dgm:cxn modelId="{9234A94D-39A0-4151-BCE3-3CD83AC381F9}" type="presOf" srcId="{CFD241C8-505E-4B4C-BF96-9942EDC2645B}" destId="{EE3C60B3-D2E8-4BD9-869E-B77801F28EF6}" srcOrd="0" destOrd="0" presId="urn:microsoft.com/office/officeart/2005/8/layout/hList7"/>
    <dgm:cxn modelId="{BFDD7D6D-247D-46C6-9678-08DFE1D395CC}" srcId="{D5B23936-DDCE-4BCD-9902-F7E9B650CB6C}" destId="{34AC8520-3F4F-4546-84FC-4EA32057171E}" srcOrd="0" destOrd="0" parTransId="{9EF279F6-9C11-49EA-B122-58C5863CEBCA}" sibTransId="{7E5E13EB-8B55-411B-9A31-9E5C51CF06BD}"/>
    <dgm:cxn modelId="{77CF5DD5-E595-47C7-AFA7-3D93916D3875}" type="presOf" srcId="{625F1612-FB75-4A55-94BC-C48A8DDB0758}" destId="{B173BB7F-3C45-4930-A0A7-120EF49DA404}" srcOrd="1" destOrd="2" presId="urn:microsoft.com/office/officeart/2005/8/layout/hList7"/>
    <dgm:cxn modelId="{84AAFF92-985B-40F5-9033-B299648A8F06}" type="presOf" srcId="{66E8C759-56A2-4720-8C10-25D047E89210}" destId="{EE3C60B3-D2E8-4BD9-869E-B77801F28EF6}" srcOrd="0" destOrd="1" presId="urn:microsoft.com/office/officeart/2005/8/layout/hList7"/>
    <dgm:cxn modelId="{55DAC643-2312-407C-A46E-A3953733DF35}" type="presOf" srcId="{7E5E13EB-8B55-411B-9A31-9E5C51CF06BD}" destId="{9EAEE910-2A50-4129-B276-63F454C1B987}" srcOrd="0" destOrd="0" presId="urn:microsoft.com/office/officeart/2005/8/layout/hList7"/>
    <dgm:cxn modelId="{09D1D658-32B0-48E7-AF83-6F82437770C4}" type="presOf" srcId="{56BCAE85-27AC-4C97-8414-285F7E7919ED}" destId="{3E7B95A7-800D-444F-85B6-60F724F0BDE8}" srcOrd="0" destOrd="2" presId="urn:microsoft.com/office/officeart/2005/8/layout/hList7"/>
    <dgm:cxn modelId="{1E1363BA-6203-471C-A883-B3596FFD06F4}" srcId="{34AC8520-3F4F-4546-84FC-4EA32057171E}" destId="{832CF7E5-04D9-4F3B-8A21-57738118DB13}" srcOrd="0" destOrd="0" parTransId="{21198A17-DAB3-4BE1-80C8-3DF08B6AC64D}" sibTransId="{6078AFDE-06E5-476F-B0FA-08109CFEE467}"/>
    <dgm:cxn modelId="{1B03B73A-1993-40AF-BADE-5288ABE5048F}" type="presParOf" srcId="{83CC77FB-6FC4-49E9-B6A3-020FCCACAF62}" destId="{3C717A30-2E6E-4F9A-853E-89704EBCC3B2}" srcOrd="0" destOrd="0" presId="urn:microsoft.com/office/officeart/2005/8/layout/hList7"/>
    <dgm:cxn modelId="{C085E300-9335-4569-B084-0A4CB8B51645}" type="presParOf" srcId="{83CC77FB-6FC4-49E9-B6A3-020FCCACAF62}" destId="{0F869745-FDB9-433A-84C8-0F695F51AA14}" srcOrd="1" destOrd="0" presId="urn:microsoft.com/office/officeart/2005/8/layout/hList7"/>
    <dgm:cxn modelId="{7A9DEA29-A5B8-4D9E-9DC4-3A8AB0ED48B1}" type="presParOf" srcId="{0F869745-FDB9-433A-84C8-0F695F51AA14}" destId="{C90C6F78-EDC3-40AE-A3FA-71D4015992E6}" srcOrd="0" destOrd="0" presId="urn:microsoft.com/office/officeart/2005/8/layout/hList7"/>
    <dgm:cxn modelId="{F7B60B4C-43D5-46E0-AE57-BC1178AEBD94}" type="presParOf" srcId="{C90C6F78-EDC3-40AE-A3FA-71D4015992E6}" destId="{3E7B95A7-800D-444F-85B6-60F724F0BDE8}" srcOrd="0" destOrd="0" presId="urn:microsoft.com/office/officeart/2005/8/layout/hList7"/>
    <dgm:cxn modelId="{DB989F76-24CD-438A-BBE4-1D0C45868ACC}" type="presParOf" srcId="{C90C6F78-EDC3-40AE-A3FA-71D4015992E6}" destId="{C68B9D3E-D9D8-4785-BFF4-959BE8FE2415}" srcOrd="1" destOrd="0" presId="urn:microsoft.com/office/officeart/2005/8/layout/hList7"/>
    <dgm:cxn modelId="{D3177FFA-1E67-44D2-9F57-4E4C0D8E1F5D}" type="presParOf" srcId="{C90C6F78-EDC3-40AE-A3FA-71D4015992E6}" destId="{C92CE096-46A3-4B43-B70A-7CA4B9228B00}" srcOrd="2" destOrd="0" presId="urn:microsoft.com/office/officeart/2005/8/layout/hList7"/>
    <dgm:cxn modelId="{1BAE57B7-9F9D-4DFC-B1B6-9A846D96789D}" type="presParOf" srcId="{C90C6F78-EDC3-40AE-A3FA-71D4015992E6}" destId="{EA22E76A-6CBC-4329-81EB-723AD940B46C}" srcOrd="3" destOrd="0" presId="urn:microsoft.com/office/officeart/2005/8/layout/hList7"/>
    <dgm:cxn modelId="{E81A030F-DCEA-4552-B838-55157E5E5228}" type="presParOf" srcId="{0F869745-FDB9-433A-84C8-0F695F51AA14}" destId="{9EAEE910-2A50-4129-B276-63F454C1B987}" srcOrd="1" destOrd="0" presId="urn:microsoft.com/office/officeart/2005/8/layout/hList7"/>
    <dgm:cxn modelId="{944E68CE-CAB0-49CC-B128-97A903BE0832}" type="presParOf" srcId="{0F869745-FDB9-433A-84C8-0F695F51AA14}" destId="{2D32B92D-4B52-492A-A8B8-BF271D2BB758}" srcOrd="2" destOrd="0" presId="urn:microsoft.com/office/officeart/2005/8/layout/hList7"/>
    <dgm:cxn modelId="{221F61C5-E57E-4F6F-99EE-A2DBF55F6589}" type="presParOf" srcId="{2D32B92D-4B52-492A-A8B8-BF271D2BB758}" destId="{EE3C60B3-D2E8-4BD9-869E-B77801F28EF6}" srcOrd="0" destOrd="0" presId="urn:microsoft.com/office/officeart/2005/8/layout/hList7"/>
    <dgm:cxn modelId="{31D51EF3-06D2-4AB9-8A5F-2CBC5F84B749}" type="presParOf" srcId="{2D32B92D-4B52-492A-A8B8-BF271D2BB758}" destId="{B173BB7F-3C45-4930-A0A7-120EF49DA404}" srcOrd="1" destOrd="0" presId="urn:microsoft.com/office/officeart/2005/8/layout/hList7"/>
    <dgm:cxn modelId="{BBE0C7DB-F66F-4A8E-AB15-B406BCA99101}" type="presParOf" srcId="{2D32B92D-4B52-492A-A8B8-BF271D2BB758}" destId="{C38CB167-4D0D-463A-98B1-2B59F466BD75}" srcOrd="2" destOrd="0" presId="urn:microsoft.com/office/officeart/2005/8/layout/hList7"/>
    <dgm:cxn modelId="{F0E73B85-5D86-4B01-89F6-B0172F547C0A}" type="presParOf" srcId="{2D32B92D-4B52-492A-A8B8-BF271D2BB758}" destId="{15A74AC7-96A0-4E01-A941-E6CD0FBFFBA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B1792-21A2-42B9-B0CD-D221B513CCE7}" type="doc">
      <dgm:prSet loTypeId="urn:microsoft.com/office/officeart/2008/layout/HexagonCluster" loCatId="relationship" qsTypeId="urn:microsoft.com/office/officeart/2005/8/quickstyle/simple2" qsCatId="simple" csTypeId="urn:microsoft.com/office/officeart/2005/8/colors/accent0_3" csCatId="mainScheme" phldr="1"/>
      <dgm:spPr/>
      <dgm:t>
        <a:bodyPr/>
        <a:lstStyle/>
        <a:p>
          <a:endParaRPr lang="en-CA"/>
        </a:p>
      </dgm:t>
    </dgm:pt>
    <dgm:pt modelId="{701718EE-23B7-4032-B13D-2D32BC4D3ADC}">
      <dgm:prSet phldrT="[Text]"/>
      <dgm:spPr/>
      <dgm:t>
        <a:bodyPr/>
        <a:lstStyle/>
        <a:p>
          <a:r>
            <a:rPr lang="en-CA" dirty="0" smtClean="0"/>
            <a:t>Refuges de transition</a:t>
          </a:r>
          <a:endParaRPr lang="en-CA" dirty="0"/>
        </a:p>
      </dgm:t>
    </dgm:pt>
    <dgm:pt modelId="{9A03AB41-0185-4373-8BA6-F31354DA4D8A}" type="parTrans" cxnId="{18F939AB-C5FE-4CDC-A6C3-A43A76B97A3F}">
      <dgm:prSet/>
      <dgm:spPr/>
      <dgm:t>
        <a:bodyPr/>
        <a:lstStyle/>
        <a:p>
          <a:endParaRPr lang="en-CA"/>
        </a:p>
      </dgm:t>
    </dgm:pt>
    <dgm:pt modelId="{47171DB4-5C87-4F17-BF63-C88058EE484D}" type="sibTrans" cxnId="{18F939AB-C5FE-4CDC-A6C3-A43A76B97A3F}">
      <dgm:prSet/>
      <dgm:spPr/>
      <dgm:t>
        <a:bodyPr/>
        <a:lstStyle/>
        <a:p>
          <a:endParaRPr lang="en-CA"/>
        </a:p>
      </dgm:t>
    </dgm:pt>
    <dgm:pt modelId="{C821F6B0-9EEC-4731-AC91-1274E6422B93}">
      <dgm:prSet phldrT="[Text]"/>
      <dgm:spPr/>
      <dgm:t>
        <a:bodyPr/>
        <a:lstStyle/>
        <a:p>
          <a:r>
            <a:rPr lang="en-CA" dirty="0" smtClean="0"/>
            <a:t>Refuges</a:t>
          </a:r>
          <a:endParaRPr lang="en-CA" dirty="0"/>
        </a:p>
      </dgm:t>
    </dgm:pt>
    <dgm:pt modelId="{D5D3F296-CC83-49E8-AF4E-BB4B8B32FEB4}" type="parTrans" cxnId="{28774135-F194-448E-974D-FFA7E5B87594}">
      <dgm:prSet/>
      <dgm:spPr/>
      <dgm:t>
        <a:bodyPr/>
        <a:lstStyle/>
        <a:p>
          <a:endParaRPr lang="en-CA"/>
        </a:p>
      </dgm:t>
    </dgm:pt>
    <dgm:pt modelId="{E214444B-2479-4816-86D6-794EA37516B7}" type="sibTrans" cxnId="{28774135-F194-448E-974D-FFA7E5B87594}">
      <dgm:prSet/>
      <dgm:spPr>
        <a:blipFill rotWithShape="1">
          <a:blip xmlns:r="http://schemas.openxmlformats.org/officeDocument/2006/relationships" r:embed="rId1"/>
          <a:stretch>
            <a:fillRect/>
          </a:stretch>
        </a:blipFill>
      </dgm:spPr>
      <dgm:t>
        <a:bodyPr/>
        <a:lstStyle/>
        <a:p>
          <a:endParaRPr lang="en-CA" b="1"/>
        </a:p>
      </dgm:t>
    </dgm:pt>
    <dgm:pt modelId="{8FB4C564-6C7C-47F9-B6F3-E1DCEF6591CE}">
      <dgm:prSet phldrT="[Text]"/>
      <dgm:spPr/>
      <dgm:t>
        <a:bodyPr/>
        <a:lstStyle/>
        <a:p>
          <a:r>
            <a:rPr lang="en-CA" dirty="0" err="1" smtClean="0"/>
            <a:t>Espaces</a:t>
          </a:r>
          <a:r>
            <a:rPr lang="en-CA" dirty="0" smtClean="0"/>
            <a:t> publics</a:t>
          </a:r>
          <a:endParaRPr lang="en-CA" dirty="0"/>
        </a:p>
      </dgm:t>
    </dgm:pt>
    <dgm:pt modelId="{2EA360FC-3C10-422E-9061-3E62C2626F3B}" type="parTrans" cxnId="{D933DBD9-503E-4676-A4DA-50DC4F7AFB98}">
      <dgm:prSet/>
      <dgm:spPr/>
      <dgm:t>
        <a:bodyPr/>
        <a:lstStyle/>
        <a:p>
          <a:endParaRPr lang="en-CA"/>
        </a:p>
      </dgm:t>
    </dgm:pt>
    <dgm:pt modelId="{27C77AF5-B11C-47C9-A7D2-6FC2E88DDED7}" type="sibTrans" cxnId="{D933DBD9-503E-4676-A4DA-50DC4F7AFB98}">
      <dgm:prSet/>
      <dgm:spPr>
        <a:blipFill rotWithShape="1">
          <a:blip xmlns:r="http://schemas.openxmlformats.org/officeDocument/2006/relationships" r:embed="rId2"/>
          <a:stretch>
            <a:fillRect/>
          </a:stretch>
        </a:blipFill>
      </dgm:spPr>
      <dgm:t>
        <a:bodyPr/>
        <a:lstStyle/>
        <a:p>
          <a:endParaRPr lang="en-CA"/>
        </a:p>
      </dgm:t>
    </dgm:pt>
    <dgm:pt modelId="{108DDD2F-D583-45B6-9460-1617F24C2C02}">
      <dgm:prSet phldrT="[Text]"/>
      <dgm:spPr/>
      <dgm:t>
        <a:bodyPr/>
        <a:lstStyle/>
        <a:p>
          <a:r>
            <a:rPr lang="en-CA" dirty="0" err="1" smtClean="0"/>
            <a:t>Événements</a:t>
          </a:r>
          <a:r>
            <a:rPr lang="en-CA" dirty="0" smtClean="0"/>
            <a:t> </a:t>
          </a:r>
          <a:r>
            <a:rPr lang="en-CA" dirty="0" err="1" smtClean="0"/>
            <a:t>ciblés</a:t>
          </a:r>
          <a:endParaRPr lang="en-CA" dirty="0"/>
        </a:p>
      </dgm:t>
    </dgm:pt>
    <dgm:pt modelId="{A52A18B1-BE17-4562-A191-F404B80C0638}" type="parTrans" cxnId="{44FD9AC7-F184-4FDE-ABA8-8E104B1C1EF4}">
      <dgm:prSet/>
      <dgm:spPr/>
      <dgm:t>
        <a:bodyPr/>
        <a:lstStyle/>
        <a:p>
          <a:endParaRPr lang="en-CA"/>
        </a:p>
      </dgm:t>
    </dgm:pt>
    <dgm:pt modelId="{7540E13B-19A5-4FA7-A9FB-7D2AAB18619D}" type="sibTrans" cxnId="{44FD9AC7-F184-4FDE-ABA8-8E104B1C1EF4}">
      <dgm:prSet/>
      <dgm:spPr>
        <a:blipFill rotWithShape="1">
          <a:blip xmlns:r="http://schemas.openxmlformats.org/officeDocument/2006/relationships" r:embed="rId3"/>
          <a:stretch>
            <a:fillRect/>
          </a:stretch>
        </a:blipFill>
      </dgm:spPr>
      <dgm:t>
        <a:bodyPr/>
        <a:lstStyle/>
        <a:p>
          <a:endParaRPr lang="en-CA"/>
        </a:p>
      </dgm:t>
    </dgm:pt>
    <dgm:pt modelId="{A112F828-1636-4168-87FE-BCD730FE8AB1}">
      <dgm:prSet phldrT="[Text]"/>
      <dgm:spPr/>
      <dgm:t>
        <a:bodyPr/>
        <a:lstStyle/>
        <a:p>
          <a:r>
            <a:rPr lang="en-CA" dirty="0" smtClean="0"/>
            <a:t>Points de services</a:t>
          </a:r>
          <a:endParaRPr lang="en-CA" dirty="0"/>
        </a:p>
      </dgm:t>
    </dgm:pt>
    <dgm:pt modelId="{B28DC052-E6B2-407F-9D8F-6CFBF3CE21F9}" type="parTrans" cxnId="{38FBD425-857D-49B7-B0FA-3E4B316C5B11}">
      <dgm:prSet/>
      <dgm:spPr/>
      <dgm:t>
        <a:bodyPr/>
        <a:lstStyle/>
        <a:p>
          <a:endParaRPr lang="en-CA"/>
        </a:p>
      </dgm:t>
    </dgm:pt>
    <dgm:pt modelId="{FC0428FE-62BE-42EA-8EB3-6A25AE08B521}" type="sibTrans" cxnId="{38FBD425-857D-49B7-B0FA-3E4B316C5B11}">
      <dgm:prSet/>
      <dgm:spPr/>
      <dgm:t>
        <a:bodyPr/>
        <a:lstStyle/>
        <a:p>
          <a:endParaRPr lang="en-CA"/>
        </a:p>
      </dgm:t>
    </dgm:pt>
    <dgm:pt modelId="{C614D033-A994-4C01-9A38-612A92719D4B}" type="pres">
      <dgm:prSet presAssocID="{C5AB1792-21A2-42B9-B0CD-D221B513CCE7}" presName="Name0" presStyleCnt="0">
        <dgm:presLayoutVars>
          <dgm:chMax val="21"/>
          <dgm:chPref val="21"/>
        </dgm:presLayoutVars>
      </dgm:prSet>
      <dgm:spPr/>
      <dgm:t>
        <a:bodyPr/>
        <a:lstStyle/>
        <a:p>
          <a:endParaRPr lang="en-CA"/>
        </a:p>
      </dgm:t>
    </dgm:pt>
    <dgm:pt modelId="{A2042F30-23C9-429E-8750-D507754A7F5C}" type="pres">
      <dgm:prSet presAssocID="{701718EE-23B7-4032-B13D-2D32BC4D3ADC}" presName="text1" presStyleCnt="0"/>
      <dgm:spPr/>
      <dgm:t>
        <a:bodyPr/>
        <a:lstStyle/>
        <a:p>
          <a:endParaRPr lang="en-CA"/>
        </a:p>
      </dgm:t>
    </dgm:pt>
    <dgm:pt modelId="{260BDC58-125D-4557-A076-16087E8E8389}" type="pres">
      <dgm:prSet presAssocID="{701718EE-23B7-4032-B13D-2D32BC4D3ADC}" presName="textRepeatNode" presStyleLbl="alignNode1" presStyleIdx="0" presStyleCnt="5">
        <dgm:presLayoutVars>
          <dgm:chMax val="0"/>
          <dgm:chPref val="0"/>
          <dgm:bulletEnabled val="1"/>
        </dgm:presLayoutVars>
      </dgm:prSet>
      <dgm:spPr/>
      <dgm:t>
        <a:bodyPr/>
        <a:lstStyle/>
        <a:p>
          <a:endParaRPr lang="en-CA"/>
        </a:p>
      </dgm:t>
    </dgm:pt>
    <dgm:pt modelId="{58EB755C-954D-4EE6-95B4-11E308E7A050}" type="pres">
      <dgm:prSet presAssocID="{701718EE-23B7-4032-B13D-2D32BC4D3ADC}" presName="textaccent1" presStyleCnt="0"/>
      <dgm:spPr/>
      <dgm:t>
        <a:bodyPr/>
        <a:lstStyle/>
        <a:p>
          <a:endParaRPr lang="en-CA"/>
        </a:p>
      </dgm:t>
    </dgm:pt>
    <dgm:pt modelId="{38E4AA75-8C54-4066-9A69-DA14E2097196}" type="pres">
      <dgm:prSet presAssocID="{701718EE-23B7-4032-B13D-2D32BC4D3ADC}" presName="accentRepeatNode" presStyleLbl="solidAlignAcc1" presStyleIdx="0" presStyleCnt="10"/>
      <dgm:spPr/>
      <dgm:t>
        <a:bodyPr/>
        <a:lstStyle/>
        <a:p>
          <a:endParaRPr lang="en-CA"/>
        </a:p>
      </dgm:t>
    </dgm:pt>
    <dgm:pt modelId="{473FCB15-6811-4E7F-9E76-03FC652EE8F1}" type="pres">
      <dgm:prSet presAssocID="{47171DB4-5C87-4F17-BF63-C88058EE484D}" presName="image1" presStyleCnt="0"/>
      <dgm:spPr/>
      <dgm:t>
        <a:bodyPr/>
        <a:lstStyle/>
        <a:p>
          <a:endParaRPr lang="en-CA"/>
        </a:p>
      </dgm:t>
    </dgm:pt>
    <dgm:pt modelId="{BC51EDD0-7CB8-4C9C-B23C-2E67FC4736E9}" type="pres">
      <dgm:prSet presAssocID="{47171DB4-5C87-4F17-BF63-C88058EE484D}" presName="imageRepeatNode" presStyleLbl="alignAcc1" presStyleIdx="0" presStyleCnt="5" custLinFactX="200000" custLinFactNeighborX="238301" custLinFactNeighborY="55284"/>
      <dgm:spPr/>
      <dgm:t>
        <a:bodyPr/>
        <a:lstStyle/>
        <a:p>
          <a:endParaRPr lang="en-CA"/>
        </a:p>
      </dgm:t>
    </dgm:pt>
    <dgm:pt modelId="{960D0604-2058-4269-A48F-CBFDEA7BB820}" type="pres">
      <dgm:prSet presAssocID="{47171DB4-5C87-4F17-BF63-C88058EE484D}" presName="imageaccent1" presStyleCnt="0"/>
      <dgm:spPr/>
      <dgm:t>
        <a:bodyPr/>
        <a:lstStyle/>
        <a:p>
          <a:endParaRPr lang="en-CA"/>
        </a:p>
      </dgm:t>
    </dgm:pt>
    <dgm:pt modelId="{1D95AC2B-5EC0-45FA-93D6-0D697181F762}" type="pres">
      <dgm:prSet presAssocID="{47171DB4-5C87-4F17-BF63-C88058EE484D}" presName="accentRepeatNode" presStyleLbl="solidAlignAcc1" presStyleIdx="1" presStyleCnt="10" custLinFactX="1650911" custLinFactY="-100000" custLinFactNeighborX="1700000" custLinFactNeighborY="-164866"/>
      <dgm:spPr/>
      <dgm:t>
        <a:bodyPr/>
        <a:lstStyle/>
        <a:p>
          <a:endParaRPr lang="en-CA"/>
        </a:p>
      </dgm:t>
    </dgm:pt>
    <dgm:pt modelId="{14D99C3E-3F90-43B0-A11A-7F284D52E5B3}" type="pres">
      <dgm:prSet presAssocID="{C821F6B0-9EEC-4731-AC91-1274E6422B93}" presName="text2" presStyleCnt="0"/>
      <dgm:spPr/>
      <dgm:t>
        <a:bodyPr/>
        <a:lstStyle/>
        <a:p>
          <a:endParaRPr lang="en-CA"/>
        </a:p>
      </dgm:t>
    </dgm:pt>
    <dgm:pt modelId="{36FA0857-CC93-4F7B-B11C-5816FFD4B356}" type="pres">
      <dgm:prSet presAssocID="{C821F6B0-9EEC-4731-AC91-1274E6422B93}" presName="textRepeatNode" presStyleLbl="alignNode1" presStyleIdx="1" presStyleCnt="5">
        <dgm:presLayoutVars>
          <dgm:chMax val="0"/>
          <dgm:chPref val="0"/>
          <dgm:bulletEnabled val="1"/>
        </dgm:presLayoutVars>
      </dgm:prSet>
      <dgm:spPr/>
      <dgm:t>
        <a:bodyPr/>
        <a:lstStyle/>
        <a:p>
          <a:endParaRPr lang="en-CA"/>
        </a:p>
      </dgm:t>
    </dgm:pt>
    <dgm:pt modelId="{163B6F02-2C26-4F40-84B3-B61B986B5DFB}" type="pres">
      <dgm:prSet presAssocID="{C821F6B0-9EEC-4731-AC91-1274E6422B93}" presName="textaccent2" presStyleCnt="0"/>
      <dgm:spPr/>
      <dgm:t>
        <a:bodyPr/>
        <a:lstStyle/>
        <a:p>
          <a:endParaRPr lang="en-CA"/>
        </a:p>
      </dgm:t>
    </dgm:pt>
    <dgm:pt modelId="{7F6B0CD2-26D2-4074-9256-FD596BDE8D07}" type="pres">
      <dgm:prSet presAssocID="{C821F6B0-9EEC-4731-AC91-1274E6422B93}" presName="accentRepeatNode" presStyleLbl="solidAlignAcc1" presStyleIdx="2" presStyleCnt="10"/>
      <dgm:spPr/>
      <dgm:t>
        <a:bodyPr/>
        <a:lstStyle/>
        <a:p>
          <a:endParaRPr lang="en-CA"/>
        </a:p>
      </dgm:t>
    </dgm:pt>
    <dgm:pt modelId="{9F9544B6-6D4A-4C94-83E7-3B0E9E7831A9}" type="pres">
      <dgm:prSet presAssocID="{E214444B-2479-4816-86D6-794EA37516B7}" presName="image2" presStyleCnt="0"/>
      <dgm:spPr/>
      <dgm:t>
        <a:bodyPr/>
        <a:lstStyle/>
        <a:p>
          <a:endParaRPr lang="en-CA"/>
        </a:p>
      </dgm:t>
    </dgm:pt>
    <dgm:pt modelId="{90299C59-AECB-4BE3-8F0E-4E3C3231D825}" type="pres">
      <dgm:prSet presAssocID="{E214444B-2479-4816-86D6-794EA37516B7}" presName="imageRepeatNode" presStyleLbl="alignAcc1" presStyleIdx="1" presStyleCnt="5"/>
      <dgm:spPr/>
      <dgm:t>
        <a:bodyPr/>
        <a:lstStyle/>
        <a:p>
          <a:endParaRPr lang="en-CA"/>
        </a:p>
      </dgm:t>
    </dgm:pt>
    <dgm:pt modelId="{40FC7D0E-A607-47EE-9877-042A15058724}" type="pres">
      <dgm:prSet presAssocID="{E214444B-2479-4816-86D6-794EA37516B7}" presName="imageaccent2" presStyleCnt="0"/>
      <dgm:spPr/>
      <dgm:t>
        <a:bodyPr/>
        <a:lstStyle/>
        <a:p>
          <a:endParaRPr lang="en-CA"/>
        </a:p>
      </dgm:t>
    </dgm:pt>
    <dgm:pt modelId="{34B92AF4-8332-4854-9F0E-1C01964BBCD3}" type="pres">
      <dgm:prSet presAssocID="{E214444B-2479-4816-86D6-794EA37516B7}" presName="accentRepeatNode" presStyleLbl="solidAlignAcc1" presStyleIdx="3" presStyleCnt="10"/>
      <dgm:spPr/>
      <dgm:t>
        <a:bodyPr/>
        <a:lstStyle/>
        <a:p>
          <a:endParaRPr lang="en-CA"/>
        </a:p>
      </dgm:t>
    </dgm:pt>
    <dgm:pt modelId="{E531664B-1946-41C3-80C4-7BE4E8FF6B55}" type="pres">
      <dgm:prSet presAssocID="{8FB4C564-6C7C-47F9-B6F3-E1DCEF6591CE}" presName="text3" presStyleCnt="0"/>
      <dgm:spPr/>
      <dgm:t>
        <a:bodyPr/>
        <a:lstStyle/>
        <a:p>
          <a:endParaRPr lang="en-CA"/>
        </a:p>
      </dgm:t>
    </dgm:pt>
    <dgm:pt modelId="{886C0907-CB6B-4103-90B8-D45041595D79}" type="pres">
      <dgm:prSet presAssocID="{8FB4C564-6C7C-47F9-B6F3-E1DCEF6591CE}" presName="textRepeatNode" presStyleLbl="alignNode1" presStyleIdx="2" presStyleCnt="5">
        <dgm:presLayoutVars>
          <dgm:chMax val="0"/>
          <dgm:chPref val="0"/>
          <dgm:bulletEnabled val="1"/>
        </dgm:presLayoutVars>
      </dgm:prSet>
      <dgm:spPr/>
      <dgm:t>
        <a:bodyPr/>
        <a:lstStyle/>
        <a:p>
          <a:endParaRPr lang="en-CA"/>
        </a:p>
      </dgm:t>
    </dgm:pt>
    <dgm:pt modelId="{E3A3B04A-4D84-4334-ABE8-AB8A0A767CF9}" type="pres">
      <dgm:prSet presAssocID="{8FB4C564-6C7C-47F9-B6F3-E1DCEF6591CE}" presName="textaccent3" presStyleCnt="0"/>
      <dgm:spPr/>
      <dgm:t>
        <a:bodyPr/>
        <a:lstStyle/>
        <a:p>
          <a:endParaRPr lang="en-CA"/>
        </a:p>
      </dgm:t>
    </dgm:pt>
    <dgm:pt modelId="{8D4366D3-FAA1-449F-8E06-A709B51BA2CC}" type="pres">
      <dgm:prSet presAssocID="{8FB4C564-6C7C-47F9-B6F3-E1DCEF6591CE}" presName="accentRepeatNode" presStyleLbl="solidAlignAcc1" presStyleIdx="4" presStyleCnt="10"/>
      <dgm:spPr/>
      <dgm:t>
        <a:bodyPr/>
        <a:lstStyle/>
        <a:p>
          <a:endParaRPr lang="en-CA"/>
        </a:p>
      </dgm:t>
    </dgm:pt>
    <dgm:pt modelId="{556BC3E3-4931-4DF6-843F-4CCA77A620B7}" type="pres">
      <dgm:prSet presAssocID="{27C77AF5-B11C-47C9-A7D2-6FC2E88DDED7}" presName="image3" presStyleCnt="0"/>
      <dgm:spPr/>
      <dgm:t>
        <a:bodyPr/>
        <a:lstStyle/>
        <a:p>
          <a:endParaRPr lang="en-CA"/>
        </a:p>
      </dgm:t>
    </dgm:pt>
    <dgm:pt modelId="{FB3D6FD0-E356-4869-95C7-2EC2A74A223B}" type="pres">
      <dgm:prSet presAssocID="{27C77AF5-B11C-47C9-A7D2-6FC2E88DDED7}" presName="imageRepeatNode" presStyleLbl="alignAcc1" presStyleIdx="2" presStyleCnt="5"/>
      <dgm:spPr/>
      <dgm:t>
        <a:bodyPr/>
        <a:lstStyle/>
        <a:p>
          <a:endParaRPr lang="en-CA"/>
        </a:p>
      </dgm:t>
    </dgm:pt>
    <dgm:pt modelId="{28E4012B-B1B7-4873-85B8-C94AF9C8DB2B}" type="pres">
      <dgm:prSet presAssocID="{27C77AF5-B11C-47C9-A7D2-6FC2E88DDED7}" presName="imageaccent3" presStyleCnt="0"/>
      <dgm:spPr/>
      <dgm:t>
        <a:bodyPr/>
        <a:lstStyle/>
        <a:p>
          <a:endParaRPr lang="en-CA"/>
        </a:p>
      </dgm:t>
    </dgm:pt>
    <dgm:pt modelId="{4DF966A2-7757-4E71-A65B-00E786346992}" type="pres">
      <dgm:prSet presAssocID="{27C77AF5-B11C-47C9-A7D2-6FC2E88DDED7}" presName="accentRepeatNode" presStyleLbl="solidAlignAcc1" presStyleIdx="5" presStyleCnt="10"/>
      <dgm:spPr/>
      <dgm:t>
        <a:bodyPr/>
        <a:lstStyle/>
        <a:p>
          <a:endParaRPr lang="en-CA"/>
        </a:p>
      </dgm:t>
    </dgm:pt>
    <dgm:pt modelId="{D008ED51-AE67-458A-A019-28B1CCBDB9AF}" type="pres">
      <dgm:prSet presAssocID="{108DDD2F-D583-45B6-9460-1617F24C2C02}" presName="text4" presStyleCnt="0"/>
      <dgm:spPr/>
      <dgm:t>
        <a:bodyPr/>
        <a:lstStyle/>
        <a:p>
          <a:endParaRPr lang="en-CA"/>
        </a:p>
      </dgm:t>
    </dgm:pt>
    <dgm:pt modelId="{2499EFB0-72BB-41F3-94DF-A8684CA063E0}" type="pres">
      <dgm:prSet presAssocID="{108DDD2F-D583-45B6-9460-1617F24C2C02}" presName="textRepeatNode" presStyleLbl="alignNode1" presStyleIdx="3" presStyleCnt="5">
        <dgm:presLayoutVars>
          <dgm:chMax val="0"/>
          <dgm:chPref val="0"/>
          <dgm:bulletEnabled val="1"/>
        </dgm:presLayoutVars>
      </dgm:prSet>
      <dgm:spPr/>
      <dgm:t>
        <a:bodyPr/>
        <a:lstStyle/>
        <a:p>
          <a:endParaRPr lang="en-CA"/>
        </a:p>
      </dgm:t>
    </dgm:pt>
    <dgm:pt modelId="{439760D9-0111-4C15-9FE1-615927AC6A16}" type="pres">
      <dgm:prSet presAssocID="{108DDD2F-D583-45B6-9460-1617F24C2C02}" presName="textaccent4" presStyleCnt="0"/>
      <dgm:spPr/>
      <dgm:t>
        <a:bodyPr/>
        <a:lstStyle/>
        <a:p>
          <a:endParaRPr lang="en-CA"/>
        </a:p>
      </dgm:t>
    </dgm:pt>
    <dgm:pt modelId="{A0B0BC01-86DA-4217-AE24-31ABE64F385A}" type="pres">
      <dgm:prSet presAssocID="{108DDD2F-D583-45B6-9460-1617F24C2C02}" presName="accentRepeatNode" presStyleLbl="solidAlignAcc1" presStyleIdx="6" presStyleCnt="10"/>
      <dgm:spPr/>
      <dgm:t>
        <a:bodyPr/>
        <a:lstStyle/>
        <a:p>
          <a:endParaRPr lang="en-CA"/>
        </a:p>
      </dgm:t>
    </dgm:pt>
    <dgm:pt modelId="{791D28EE-4AA4-4374-979A-2DEDEBA93661}" type="pres">
      <dgm:prSet presAssocID="{7540E13B-19A5-4FA7-A9FB-7D2AAB18619D}" presName="image4" presStyleCnt="0"/>
      <dgm:spPr/>
      <dgm:t>
        <a:bodyPr/>
        <a:lstStyle/>
        <a:p>
          <a:endParaRPr lang="en-CA"/>
        </a:p>
      </dgm:t>
    </dgm:pt>
    <dgm:pt modelId="{C2E04EFE-A96C-4C6B-B9D0-CDD14E863718}" type="pres">
      <dgm:prSet presAssocID="{7540E13B-19A5-4FA7-A9FB-7D2AAB18619D}" presName="imageRepeatNode" presStyleLbl="alignAcc1" presStyleIdx="3" presStyleCnt="5"/>
      <dgm:spPr/>
      <dgm:t>
        <a:bodyPr/>
        <a:lstStyle/>
        <a:p>
          <a:endParaRPr lang="en-CA"/>
        </a:p>
      </dgm:t>
    </dgm:pt>
    <dgm:pt modelId="{EA96F62B-543E-4BAD-BAE0-1DED6C7BA391}" type="pres">
      <dgm:prSet presAssocID="{7540E13B-19A5-4FA7-A9FB-7D2AAB18619D}" presName="imageaccent4" presStyleCnt="0"/>
      <dgm:spPr/>
      <dgm:t>
        <a:bodyPr/>
        <a:lstStyle/>
        <a:p>
          <a:endParaRPr lang="en-CA"/>
        </a:p>
      </dgm:t>
    </dgm:pt>
    <dgm:pt modelId="{3858C97E-3230-4E55-BEBE-0575EC84EC86}" type="pres">
      <dgm:prSet presAssocID="{7540E13B-19A5-4FA7-A9FB-7D2AAB18619D}" presName="accentRepeatNode" presStyleLbl="solidAlignAcc1" presStyleIdx="7" presStyleCnt="10"/>
      <dgm:spPr/>
      <dgm:t>
        <a:bodyPr/>
        <a:lstStyle/>
        <a:p>
          <a:endParaRPr lang="en-CA"/>
        </a:p>
      </dgm:t>
    </dgm:pt>
    <dgm:pt modelId="{2C0B57A9-8450-44D4-97E8-EF1BA1E163D6}" type="pres">
      <dgm:prSet presAssocID="{A112F828-1636-4168-87FE-BCD730FE8AB1}" presName="text5" presStyleCnt="0"/>
      <dgm:spPr/>
      <dgm:t>
        <a:bodyPr/>
        <a:lstStyle/>
        <a:p>
          <a:endParaRPr lang="en-CA"/>
        </a:p>
      </dgm:t>
    </dgm:pt>
    <dgm:pt modelId="{B1276BDE-63DB-4F11-A95A-43BFD507BF30}" type="pres">
      <dgm:prSet presAssocID="{A112F828-1636-4168-87FE-BCD730FE8AB1}" presName="textRepeatNode" presStyleLbl="alignNode1" presStyleIdx="4" presStyleCnt="5">
        <dgm:presLayoutVars>
          <dgm:chMax val="0"/>
          <dgm:chPref val="0"/>
          <dgm:bulletEnabled val="1"/>
        </dgm:presLayoutVars>
      </dgm:prSet>
      <dgm:spPr/>
      <dgm:t>
        <a:bodyPr/>
        <a:lstStyle/>
        <a:p>
          <a:endParaRPr lang="en-CA"/>
        </a:p>
      </dgm:t>
    </dgm:pt>
    <dgm:pt modelId="{062ABF72-1605-4DE4-9EEE-56844BBE6A16}" type="pres">
      <dgm:prSet presAssocID="{A112F828-1636-4168-87FE-BCD730FE8AB1}" presName="textaccent5" presStyleCnt="0"/>
      <dgm:spPr/>
      <dgm:t>
        <a:bodyPr/>
        <a:lstStyle/>
        <a:p>
          <a:endParaRPr lang="en-CA"/>
        </a:p>
      </dgm:t>
    </dgm:pt>
    <dgm:pt modelId="{F884FB64-A719-4720-A72F-17C58AB6ECCC}" type="pres">
      <dgm:prSet presAssocID="{A112F828-1636-4168-87FE-BCD730FE8AB1}" presName="accentRepeatNode" presStyleLbl="solidAlignAcc1" presStyleIdx="8" presStyleCnt="10"/>
      <dgm:spPr/>
      <dgm:t>
        <a:bodyPr/>
        <a:lstStyle/>
        <a:p>
          <a:endParaRPr lang="en-CA"/>
        </a:p>
      </dgm:t>
    </dgm:pt>
    <dgm:pt modelId="{553F1BDE-BD30-4652-937F-A4A145A41620}" type="pres">
      <dgm:prSet presAssocID="{FC0428FE-62BE-42EA-8EB3-6A25AE08B521}" presName="image5" presStyleCnt="0"/>
      <dgm:spPr/>
      <dgm:t>
        <a:bodyPr/>
        <a:lstStyle/>
        <a:p>
          <a:endParaRPr lang="en-CA"/>
        </a:p>
      </dgm:t>
    </dgm:pt>
    <dgm:pt modelId="{C7F5F4A5-F975-4387-B143-713B3E5D4E84}" type="pres">
      <dgm:prSet presAssocID="{FC0428FE-62BE-42EA-8EB3-6A25AE08B521}" presName="imageRepeatNode" presStyleLbl="alignAcc1" presStyleIdx="4" presStyleCnt="5"/>
      <dgm:spPr/>
      <dgm:t>
        <a:bodyPr/>
        <a:lstStyle/>
        <a:p>
          <a:endParaRPr lang="en-CA"/>
        </a:p>
      </dgm:t>
    </dgm:pt>
    <dgm:pt modelId="{4E1209C5-9980-4E13-A2E6-F0B1AD7B1E88}" type="pres">
      <dgm:prSet presAssocID="{FC0428FE-62BE-42EA-8EB3-6A25AE08B521}" presName="imageaccent5" presStyleCnt="0"/>
      <dgm:spPr/>
      <dgm:t>
        <a:bodyPr/>
        <a:lstStyle/>
        <a:p>
          <a:endParaRPr lang="en-CA"/>
        </a:p>
      </dgm:t>
    </dgm:pt>
    <dgm:pt modelId="{42D89177-0182-4F64-8C00-4B2F506137DA}" type="pres">
      <dgm:prSet presAssocID="{FC0428FE-62BE-42EA-8EB3-6A25AE08B521}" presName="accentRepeatNode" presStyleLbl="solidAlignAcc1" presStyleIdx="9" presStyleCnt="10"/>
      <dgm:spPr/>
      <dgm:t>
        <a:bodyPr/>
        <a:lstStyle/>
        <a:p>
          <a:endParaRPr lang="en-CA"/>
        </a:p>
      </dgm:t>
    </dgm:pt>
  </dgm:ptLst>
  <dgm:cxnLst>
    <dgm:cxn modelId="{28774135-F194-448E-974D-FFA7E5B87594}" srcId="{C5AB1792-21A2-42B9-B0CD-D221B513CCE7}" destId="{C821F6B0-9EEC-4731-AC91-1274E6422B93}" srcOrd="1" destOrd="0" parTransId="{D5D3F296-CC83-49E8-AF4E-BB4B8B32FEB4}" sibTransId="{E214444B-2479-4816-86D6-794EA37516B7}"/>
    <dgm:cxn modelId="{D933DBD9-503E-4676-A4DA-50DC4F7AFB98}" srcId="{C5AB1792-21A2-42B9-B0CD-D221B513CCE7}" destId="{8FB4C564-6C7C-47F9-B6F3-E1DCEF6591CE}" srcOrd="2" destOrd="0" parTransId="{2EA360FC-3C10-422E-9061-3E62C2626F3B}" sibTransId="{27C77AF5-B11C-47C9-A7D2-6FC2E88DDED7}"/>
    <dgm:cxn modelId="{A2D4557F-02EA-47E6-AAF7-7379462C0F24}" type="presOf" srcId="{27C77AF5-B11C-47C9-A7D2-6FC2E88DDED7}" destId="{FB3D6FD0-E356-4869-95C7-2EC2A74A223B}" srcOrd="0" destOrd="0" presId="urn:microsoft.com/office/officeart/2008/layout/HexagonCluster"/>
    <dgm:cxn modelId="{99D5E80E-178E-4A57-8E47-915C49B9EA73}" type="presOf" srcId="{108DDD2F-D583-45B6-9460-1617F24C2C02}" destId="{2499EFB0-72BB-41F3-94DF-A8684CA063E0}" srcOrd="0" destOrd="0" presId="urn:microsoft.com/office/officeart/2008/layout/HexagonCluster"/>
    <dgm:cxn modelId="{87E1EE91-5106-43EA-92F2-2C01024A063B}" type="presOf" srcId="{C5AB1792-21A2-42B9-B0CD-D221B513CCE7}" destId="{C614D033-A994-4C01-9A38-612A92719D4B}" srcOrd="0" destOrd="0" presId="urn:microsoft.com/office/officeart/2008/layout/HexagonCluster"/>
    <dgm:cxn modelId="{93D19E1D-F8A5-4964-B30E-391C62BF246F}" type="presOf" srcId="{C821F6B0-9EEC-4731-AC91-1274E6422B93}" destId="{36FA0857-CC93-4F7B-B11C-5816FFD4B356}" srcOrd="0" destOrd="0" presId="urn:microsoft.com/office/officeart/2008/layout/HexagonCluster"/>
    <dgm:cxn modelId="{18F939AB-C5FE-4CDC-A6C3-A43A76B97A3F}" srcId="{C5AB1792-21A2-42B9-B0CD-D221B513CCE7}" destId="{701718EE-23B7-4032-B13D-2D32BC4D3ADC}" srcOrd="0" destOrd="0" parTransId="{9A03AB41-0185-4373-8BA6-F31354DA4D8A}" sibTransId="{47171DB4-5C87-4F17-BF63-C88058EE484D}"/>
    <dgm:cxn modelId="{2A7EE7CE-4959-4E12-BD50-CED1653C711A}" type="presOf" srcId="{701718EE-23B7-4032-B13D-2D32BC4D3ADC}" destId="{260BDC58-125D-4557-A076-16087E8E8389}" srcOrd="0" destOrd="0" presId="urn:microsoft.com/office/officeart/2008/layout/HexagonCluster"/>
    <dgm:cxn modelId="{38FBD425-857D-49B7-B0FA-3E4B316C5B11}" srcId="{C5AB1792-21A2-42B9-B0CD-D221B513CCE7}" destId="{A112F828-1636-4168-87FE-BCD730FE8AB1}" srcOrd="4" destOrd="0" parTransId="{B28DC052-E6B2-407F-9D8F-6CFBF3CE21F9}" sibTransId="{FC0428FE-62BE-42EA-8EB3-6A25AE08B521}"/>
    <dgm:cxn modelId="{25AD293C-6D1E-4727-97F6-459F11EB49C7}" type="presOf" srcId="{FC0428FE-62BE-42EA-8EB3-6A25AE08B521}" destId="{C7F5F4A5-F975-4387-B143-713B3E5D4E84}" srcOrd="0" destOrd="0" presId="urn:microsoft.com/office/officeart/2008/layout/HexagonCluster"/>
    <dgm:cxn modelId="{44FD9AC7-F184-4FDE-ABA8-8E104B1C1EF4}" srcId="{C5AB1792-21A2-42B9-B0CD-D221B513CCE7}" destId="{108DDD2F-D583-45B6-9460-1617F24C2C02}" srcOrd="3" destOrd="0" parTransId="{A52A18B1-BE17-4562-A191-F404B80C0638}" sibTransId="{7540E13B-19A5-4FA7-A9FB-7D2AAB18619D}"/>
    <dgm:cxn modelId="{FB84C756-39E3-4CE4-9FA9-060D406D3778}" type="presOf" srcId="{A112F828-1636-4168-87FE-BCD730FE8AB1}" destId="{B1276BDE-63DB-4F11-A95A-43BFD507BF30}" srcOrd="0" destOrd="0" presId="urn:microsoft.com/office/officeart/2008/layout/HexagonCluster"/>
    <dgm:cxn modelId="{FF7E037D-C823-4D13-AF41-98FCB06676AB}" type="presOf" srcId="{7540E13B-19A5-4FA7-A9FB-7D2AAB18619D}" destId="{C2E04EFE-A96C-4C6B-B9D0-CDD14E863718}" srcOrd="0" destOrd="0" presId="urn:microsoft.com/office/officeart/2008/layout/HexagonCluster"/>
    <dgm:cxn modelId="{D20CA17B-B820-4EAD-82F5-81506D51DE4C}" type="presOf" srcId="{E214444B-2479-4816-86D6-794EA37516B7}" destId="{90299C59-AECB-4BE3-8F0E-4E3C3231D825}" srcOrd="0" destOrd="0" presId="urn:microsoft.com/office/officeart/2008/layout/HexagonCluster"/>
    <dgm:cxn modelId="{5E8591EA-F454-4C16-8B2C-97E95A954A02}" type="presOf" srcId="{8FB4C564-6C7C-47F9-B6F3-E1DCEF6591CE}" destId="{886C0907-CB6B-4103-90B8-D45041595D79}" srcOrd="0" destOrd="0" presId="urn:microsoft.com/office/officeart/2008/layout/HexagonCluster"/>
    <dgm:cxn modelId="{ADEFEAB0-0B5F-40D0-887A-FC3FF2295FF3}" type="presOf" srcId="{47171DB4-5C87-4F17-BF63-C88058EE484D}" destId="{BC51EDD0-7CB8-4C9C-B23C-2E67FC4736E9}" srcOrd="0" destOrd="0" presId="urn:microsoft.com/office/officeart/2008/layout/HexagonCluster"/>
    <dgm:cxn modelId="{94F2397C-3542-43F7-BAED-76A3E9E53B4D}" type="presParOf" srcId="{C614D033-A994-4C01-9A38-612A92719D4B}" destId="{A2042F30-23C9-429E-8750-D507754A7F5C}" srcOrd="0" destOrd="0" presId="urn:microsoft.com/office/officeart/2008/layout/HexagonCluster"/>
    <dgm:cxn modelId="{DF26EA6F-253E-4B0C-B6C0-26E065B4E715}" type="presParOf" srcId="{A2042F30-23C9-429E-8750-D507754A7F5C}" destId="{260BDC58-125D-4557-A076-16087E8E8389}" srcOrd="0" destOrd="0" presId="urn:microsoft.com/office/officeart/2008/layout/HexagonCluster"/>
    <dgm:cxn modelId="{61EF5C19-A68A-4DDB-A4D0-46E6178316EA}" type="presParOf" srcId="{C614D033-A994-4C01-9A38-612A92719D4B}" destId="{58EB755C-954D-4EE6-95B4-11E308E7A050}" srcOrd="1" destOrd="0" presId="urn:microsoft.com/office/officeart/2008/layout/HexagonCluster"/>
    <dgm:cxn modelId="{5F34961E-0D29-4EC2-A410-01A5A5EC1EAB}" type="presParOf" srcId="{58EB755C-954D-4EE6-95B4-11E308E7A050}" destId="{38E4AA75-8C54-4066-9A69-DA14E2097196}" srcOrd="0" destOrd="0" presId="urn:microsoft.com/office/officeart/2008/layout/HexagonCluster"/>
    <dgm:cxn modelId="{965530B9-0C61-40AA-A8F7-3E6F9F1F41FF}" type="presParOf" srcId="{C614D033-A994-4C01-9A38-612A92719D4B}" destId="{473FCB15-6811-4E7F-9E76-03FC652EE8F1}" srcOrd="2" destOrd="0" presId="urn:microsoft.com/office/officeart/2008/layout/HexagonCluster"/>
    <dgm:cxn modelId="{C80706D0-9316-41DD-910D-5A20B859221C}" type="presParOf" srcId="{473FCB15-6811-4E7F-9E76-03FC652EE8F1}" destId="{BC51EDD0-7CB8-4C9C-B23C-2E67FC4736E9}" srcOrd="0" destOrd="0" presId="urn:microsoft.com/office/officeart/2008/layout/HexagonCluster"/>
    <dgm:cxn modelId="{EB3D63CF-D769-4C21-B2E9-B64BB3CD60EB}" type="presParOf" srcId="{C614D033-A994-4C01-9A38-612A92719D4B}" destId="{960D0604-2058-4269-A48F-CBFDEA7BB820}" srcOrd="3" destOrd="0" presId="urn:microsoft.com/office/officeart/2008/layout/HexagonCluster"/>
    <dgm:cxn modelId="{F663129E-77B6-4FD9-9B57-6B9F5FD11C24}" type="presParOf" srcId="{960D0604-2058-4269-A48F-CBFDEA7BB820}" destId="{1D95AC2B-5EC0-45FA-93D6-0D697181F762}" srcOrd="0" destOrd="0" presId="urn:microsoft.com/office/officeart/2008/layout/HexagonCluster"/>
    <dgm:cxn modelId="{ADE8294C-92CC-49D9-BE5F-7D2E740B566F}" type="presParOf" srcId="{C614D033-A994-4C01-9A38-612A92719D4B}" destId="{14D99C3E-3F90-43B0-A11A-7F284D52E5B3}" srcOrd="4" destOrd="0" presId="urn:microsoft.com/office/officeart/2008/layout/HexagonCluster"/>
    <dgm:cxn modelId="{A3272687-D3C4-44CB-B4D5-BE28A75238AE}" type="presParOf" srcId="{14D99C3E-3F90-43B0-A11A-7F284D52E5B3}" destId="{36FA0857-CC93-4F7B-B11C-5816FFD4B356}" srcOrd="0" destOrd="0" presId="urn:microsoft.com/office/officeart/2008/layout/HexagonCluster"/>
    <dgm:cxn modelId="{49E388A7-2931-4C9E-87C5-73EC8AB10F35}" type="presParOf" srcId="{C614D033-A994-4C01-9A38-612A92719D4B}" destId="{163B6F02-2C26-4F40-84B3-B61B986B5DFB}" srcOrd="5" destOrd="0" presId="urn:microsoft.com/office/officeart/2008/layout/HexagonCluster"/>
    <dgm:cxn modelId="{77CAFEBF-572A-4F61-AAA7-3CCCF9EB83A4}" type="presParOf" srcId="{163B6F02-2C26-4F40-84B3-B61B986B5DFB}" destId="{7F6B0CD2-26D2-4074-9256-FD596BDE8D07}" srcOrd="0" destOrd="0" presId="urn:microsoft.com/office/officeart/2008/layout/HexagonCluster"/>
    <dgm:cxn modelId="{78676BC4-4A02-446E-B63B-F795EB787FE2}" type="presParOf" srcId="{C614D033-A994-4C01-9A38-612A92719D4B}" destId="{9F9544B6-6D4A-4C94-83E7-3B0E9E7831A9}" srcOrd="6" destOrd="0" presId="urn:microsoft.com/office/officeart/2008/layout/HexagonCluster"/>
    <dgm:cxn modelId="{524803F2-D410-4E27-925B-79D378F9AC27}" type="presParOf" srcId="{9F9544B6-6D4A-4C94-83E7-3B0E9E7831A9}" destId="{90299C59-AECB-4BE3-8F0E-4E3C3231D825}" srcOrd="0" destOrd="0" presId="urn:microsoft.com/office/officeart/2008/layout/HexagonCluster"/>
    <dgm:cxn modelId="{3132AA27-32DB-47FF-B725-C1765E6DFC53}" type="presParOf" srcId="{C614D033-A994-4C01-9A38-612A92719D4B}" destId="{40FC7D0E-A607-47EE-9877-042A15058724}" srcOrd="7" destOrd="0" presId="urn:microsoft.com/office/officeart/2008/layout/HexagonCluster"/>
    <dgm:cxn modelId="{5D454FFF-2CC9-461E-A723-929E5B135B0D}" type="presParOf" srcId="{40FC7D0E-A607-47EE-9877-042A15058724}" destId="{34B92AF4-8332-4854-9F0E-1C01964BBCD3}" srcOrd="0" destOrd="0" presId="urn:microsoft.com/office/officeart/2008/layout/HexagonCluster"/>
    <dgm:cxn modelId="{E164AF05-AD55-4897-898F-AA32D63240BB}" type="presParOf" srcId="{C614D033-A994-4C01-9A38-612A92719D4B}" destId="{E531664B-1946-41C3-80C4-7BE4E8FF6B55}" srcOrd="8" destOrd="0" presId="urn:microsoft.com/office/officeart/2008/layout/HexagonCluster"/>
    <dgm:cxn modelId="{EB598D67-41E7-4390-B8C5-AABD8F95031C}" type="presParOf" srcId="{E531664B-1946-41C3-80C4-7BE4E8FF6B55}" destId="{886C0907-CB6B-4103-90B8-D45041595D79}" srcOrd="0" destOrd="0" presId="urn:microsoft.com/office/officeart/2008/layout/HexagonCluster"/>
    <dgm:cxn modelId="{DA69F2E6-52E0-4E02-9D26-E4BE08126C70}" type="presParOf" srcId="{C614D033-A994-4C01-9A38-612A92719D4B}" destId="{E3A3B04A-4D84-4334-ABE8-AB8A0A767CF9}" srcOrd="9" destOrd="0" presId="urn:microsoft.com/office/officeart/2008/layout/HexagonCluster"/>
    <dgm:cxn modelId="{12B7EFC5-DC74-4624-81A3-D39302DCB7AD}" type="presParOf" srcId="{E3A3B04A-4D84-4334-ABE8-AB8A0A767CF9}" destId="{8D4366D3-FAA1-449F-8E06-A709B51BA2CC}" srcOrd="0" destOrd="0" presId="urn:microsoft.com/office/officeart/2008/layout/HexagonCluster"/>
    <dgm:cxn modelId="{74B8F293-FF9D-48AB-9476-95E382F70E3E}" type="presParOf" srcId="{C614D033-A994-4C01-9A38-612A92719D4B}" destId="{556BC3E3-4931-4DF6-843F-4CCA77A620B7}" srcOrd="10" destOrd="0" presId="urn:microsoft.com/office/officeart/2008/layout/HexagonCluster"/>
    <dgm:cxn modelId="{1347AAB4-01EA-4BF2-B97B-7663C9EAFB40}" type="presParOf" srcId="{556BC3E3-4931-4DF6-843F-4CCA77A620B7}" destId="{FB3D6FD0-E356-4869-95C7-2EC2A74A223B}" srcOrd="0" destOrd="0" presId="urn:microsoft.com/office/officeart/2008/layout/HexagonCluster"/>
    <dgm:cxn modelId="{D068E81F-B0F7-4CD5-A744-788344988C9B}" type="presParOf" srcId="{C614D033-A994-4C01-9A38-612A92719D4B}" destId="{28E4012B-B1B7-4873-85B8-C94AF9C8DB2B}" srcOrd="11" destOrd="0" presId="urn:microsoft.com/office/officeart/2008/layout/HexagonCluster"/>
    <dgm:cxn modelId="{00B8ABAA-7E85-4798-81D3-3C16EC466D58}" type="presParOf" srcId="{28E4012B-B1B7-4873-85B8-C94AF9C8DB2B}" destId="{4DF966A2-7757-4E71-A65B-00E786346992}" srcOrd="0" destOrd="0" presId="urn:microsoft.com/office/officeart/2008/layout/HexagonCluster"/>
    <dgm:cxn modelId="{6968B79A-556E-4526-9329-D4CBAF8A5765}" type="presParOf" srcId="{C614D033-A994-4C01-9A38-612A92719D4B}" destId="{D008ED51-AE67-458A-A019-28B1CCBDB9AF}" srcOrd="12" destOrd="0" presId="urn:microsoft.com/office/officeart/2008/layout/HexagonCluster"/>
    <dgm:cxn modelId="{CB86ABE8-0275-4114-B6CC-3876FF50ABC2}" type="presParOf" srcId="{D008ED51-AE67-458A-A019-28B1CCBDB9AF}" destId="{2499EFB0-72BB-41F3-94DF-A8684CA063E0}" srcOrd="0" destOrd="0" presId="urn:microsoft.com/office/officeart/2008/layout/HexagonCluster"/>
    <dgm:cxn modelId="{BC783205-8289-4644-871A-A43883662FF1}" type="presParOf" srcId="{C614D033-A994-4C01-9A38-612A92719D4B}" destId="{439760D9-0111-4C15-9FE1-615927AC6A16}" srcOrd="13" destOrd="0" presId="urn:microsoft.com/office/officeart/2008/layout/HexagonCluster"/>
    <dgm:cxn modelId="{A36C9BBB-1690-468F-ACC1-BD247AAB3859}" type="presParOf" srcId="{439760D9-0111-4C15-9FE1-615927AC6A16}" destId="{A0B0BC01-86DA-4217-AE24-31ABE64F385A}" srcOrd="0" destOrd="0" presId="urn:microsoft.com/office/officeart/2008/layout/HexagonCluster"/>
    <dgm:cxn modelId="{686FDC03-28A0-4C4D-A2C7-1A69306827A6}" type="presParOf" srcId="{C614D033-A994-4C01-9A38-612A92719D4B}" destId="{791D28EE-4AA4-4374-979A-2DEDEBA93661}" srcOrd="14" destOrd="0" presId="urn:microsoft.com/office/officeart/2008/layout/HexagonCluster"/>
    <dgm:cxn modelId="{CB7E7B33-0EF4-4903-B035-828B5CAB44E8}" type="presParOf" srcId="{791D28EE-4AA4-4374-979A-2DEDEBA93661}" destId="{C2E04EFE-A96C-4C6B-B9D0-CDD14E863718}" srcOrd="0" destOrd="0" presId="urn:microsoft.com/office/officeart/2008/layout/HexagonCluster"/>
    <dgm:cxn modelId="{71218168-B016-4EDB-AC46-91FB1A219443}" type="presParOf" srcId="{C614D033-A994-4C01-9A38-612A92719D4B}" destId="{EA96F62B-543E-4BAD-BAE0-1DED6C7BA391}" srcOrd="15" destOrd="0" presId="urn:microsoft.com/office/officeart/2008/layout/HexagonCluster"/>
    <dgm:cxn modelId="{54E36C40-D6E1-430C-BB7B-AF1A22162ECA}" type="presParOf" srcId="{EA96F62B-543E-4BAD-BAE0-1DED6C7BA391}" destId="{3858C97E-3230-4E55-BEBE-0575EC84EC86}" srcOrd="0" destOrd="0" presId="urn:microsoft.com/office/officeart/2008/layout/HexagonCluster"/>
    <dgm:cxn modelId="{A19F89D1-7142-4D60-9570-C5A3A1C5A3BD}" type="presParOf" srcId="{C614D033-A994-4C01-9A38-612A92719D4B}" destId="{2C0B57A9-8450-44D4-97E8-EF1BA1E163D6}" srcOrd="16" destOrd="0" presId="urn:microsoft.com/office/officeart/2008/layout/HexagonCluster"/>
    <dgm:cxn modelId="{51A1064E-B9D3-4575-806E-CC08D67D7853}" type="presParOf" srcId="{2C0B57A9-8450-44D4-97E8-EF1BA1E163D6}" destId="{B1276BDE-63DB-4F11-A95A-43BFD507BF30}" srcOrd="0" destOrd="0" presId="urn:microsoft.com/office/officeart/2008/layout/HexagonCluster"/>
    <dgm:cxn modelId="{B73051A1-2589-493C-A1E7-7084B1072BC2}" type="presParOf" srcId="{C614D033-A994-4C01-9A38-612A92719D4B}" destId="{062ABF72-1605-4DE4-9EEE-56844BBE6A16}" srcOrd="17" destOrd="0" presId="urn:microsoft.com/office/officeart/2008/layout/HexagonCluster"/>
    <dgm:cxn modelId="{03B95126-824D-471E-BD61-DC5C2E7FEFD6}" type="presParOf" srcId="{062ABF72-1605-4DE4-9EEE-56844BBE6A16}" destId="{F884FB64-A719-4720-A72F-17C58AB6ECCC}" srcOrd="0" destOrd="0" presId="urn:microsoft.com/office/officeart/2008/layout/HexagonCluster"/>
    <dgm:cxn modelId="{F911382B-9FB3-4A78-B3E8-0D5508937ACC}" type="presParOf" srcId="{C614D033-A994-4C01-9A38-612A92719D4B}" destId="{553F1BDE-BD30-4652-937F-A4A145A41620}" srcOrd="18" destOrd="0" presId="urn:microsoft.com/office/officeart/2008/layout/HexagonCluster"/>
    <dgm:cxn modelId="{8399ACCA-F18B-4FD6-A45E-95871E420CEF}" type="presParOf" srcId="{553F1BDE-BD30-4652-937F-A4A145A41620}" destId="{C7F5F4A5-F975-4387-B143-713B3E5D4E84}" srcOrd="0" destOrd="0" presId="urn:microsoft.com/office/officeart/2008/layout/HexagonCluster"/>
    <dgm:cxn modelId="{F2322004-FB16-46B2-8F1A-003B9DADA282}" type="presParOf" srcId="{C614D033-A994-4C01-9A38-612A92719D4B}" destId="{4E1209C5-9980-4E13-A2E6-F0B1AD7B1E88}" srcOrd="19" destOrd="0" presId="urn:microsoft.com/office/officeart/2008/layout/HexagonCluster"/>
    <dgm:cxn modelId="{A837B932-506A-469B-8C63-8FC3C0A06A56}" type="presParOf" srcId="{4E1209C5-9980-4E13-A2E6-F0B1AD7B1E88}" destId="{42D89177-0182-4F64-8C00-4B2F506137D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02E66-D9FD-4A46-9549-76FFA4F1F510}"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CA"/>
        </a:p>
      </dgm:t>
    </dgm:pt>
    <dgm:pt modelId="{AAE4B7EC-F9E5-4F1D-8325-C3E07ED492D3}" type="parTrans" cxnId="{6DBE035F-633E-460A-8BFF-7FF6E9F0C238}">
      <dgm:prSet/>
      <dgm:spPr/>
      <dgm:t>
        <a:bodyPr/>
        <a:lstStyle/>
        <a:p>
          <a:endParaRPr lang="en-CA"/>
        </a:p>
      </dgm:t>
    </dgm:pt>
    <dgm:pt modelId="{B7EFF3F2-6EB5-4C74-AC4E-036A84E29E86}">
      <dgm:prSet phldrT="[Text]" custT="1"/>
      <dgm:spPr>
        <a:solidFill>
          <a:srgbClr val="ABDB7B"/>
        </a:solidFill>
      </dgm:spPr>
      <dgm:t>
        <a:bodyPr/>
        <a:lstStyle/>
        <a:p>
          <a:pPr>
            <a:spcAft>
              <a:spcPts val="0"/>
            </a:spcAft>
          </a:pPr>
          <a:r>
            <a:rPr lang="fr-CA" sz="2200" noProof="0" dirty="0" smtClean="0"/>
            <a:t>Lieux extérieurs</a:t>
          </a:r>
        </a:p>
        <a:p>
          <a:pPr>
            <a:spcAft>
              <a:spcPts val="0"/>
            </a:spcAft>
          </a:pPr>
          <a:r>
            <a:rPr lang="fr-CA" sz="2000" noProof="0" dirty="0" smtClean="0"/>
            <a:t>(de base</a:t>
          </a:r>
          <a:r>
            <a:rPr lang="fr-CA" sz="2000" noProof="0" dirty="0" smtClean="0"/>
            <a:t>)</a:t>
          </a:r>
          <a:endParaRPr lang="fr-CA" sz="2000" noProof="0" dirty="0"/>
        </a:p>
      </dgm:t>
    </dgm:pt>
    <dgm:pt modelId="{9B5815D9-AE6E-45FA-AACF-B885F6163585}" type="parTrans" cxnId="{2EC64C7A-656D-4A3A-B531-F200AF904568}">
      <dgm:prSet/>
      <dgm:spPr/>
      <dgm:t>
        <a:bodyPr/>
        <a:lstStyle/>
        <a:p>
          <a:endParaRPr lang="en-CA"/>
        </a:p>
      </dgm:t>
    </dgm:pt>
    <dgm:pt modelId="{8EDF8C65-2D1A-4228-B7E3-122CD88C1B86}">
      <dgm:prSet phldrT="[Text]" custT="1"/>
      <dgm:spPr/>
      <dgm:t>
        <a:bodyPr/>
        <a:lstStyle/>
        <a:p>
          <a:pPr algn="ctr"/>
          <a:r>
            <a:rPr lang="fr-CA" sz="1000" noProof="0" dirty="0" smtClean="0"/>
            <a:t>Dormir dans des conditions pénibles dans la rue, des parcs, des camps, des véhicules ou des bâtiments abandonnés</a:t>
          </a:r>
          <a:endParaRPr lang="fr-CA" sz="1000" noProof="0" dirty="0"/>
        </a:p>
      </dgm:t>
    </dgm:pt>
    <dgm:pt modelId="{40CFB487-DEAF-49E8-A491-2D854D8966EB}" type="sibTrans" cxnId="{2EC64C7A-656D-4A3A-B531-F200AF904568}">
      <dgm:prSet/>
      <dgm:spPr/>
      <dgm:t>
        <a:bodyPr/>
        <a:lstStyle/>
        <a:p>
          <a:endParaRPr lang="en-CA"/>
        </a:p>
      </dgm:t>
    </dgm:pt>
    <dgm:pt modelId="{52EE2D16-374B-4CDC-B112-FD90F8EFA650}" type="sibTrans" cxnId="{6DBE035F-633E-460A-8BFF-7FF6E9F0C238}">
      <dgm:prSet/>
      <dgm:spPr/>
      <dgm:t>
        <a:bodyPr/>
        <a:lstStyle/>
        <a:p>
          <a:endParaRPr lang="en-CA"/>
        </a:p>
      </dgm:t>
    </dgm:pt>
    <dgm:pt modelId="{0919E540-B87F-472F-8E5F-F4B93EE277FD}" type="parTrans" cxnId="{0B704517-5682-49DE-87DB-F325EC0CFB24}">
      <dgm:prSet/>
      <dgm:spPr/>
      <dgm:t>
        <a:bodyPr/>
        <a:lstStyle/>
        <a:p>
          <a:endParaRPr lang="en-CA"/>
        </a:p>
      </dgm:t>
    </dgm:pt>
    <dgm:pt modelId="{AB135EFE-420E-432A-BF6B-EAC2AECAE194}">
      <dgm:prSet phldrT="[Text]" custT="1"/>
      <dgm:spPr>
        <a:solidFill>
          <a:srgbClr val="ABDB7B"/>
        </a:solidFill>
      </dgm:spPr>
      <dgm:t>
        <a:bodyPr/>
        <a:lstStyle/>
        <a:p>
          <a:pPr>
            <a:spcAft>
              <a:spcPts val="0"/>
            </a:spcAft>
          </a:pPr>
          <a:r>
            <a:rPr lang="fr-CA" sz="2200" noProof="0" dirty="0" smtClean="0"/>
            <a:t>Dans </a:t>
          </a:r>
          <a:r>
            <a:rPr lang="fr-CA" sz="2200" noProof="0" dirty="0" smtClean="0"/>
            <a:t>les </a:t>
          </a:r>
          <a:r>
            <a:rPr lang="fr-CA" sz="2200" noProof="0" dirty="0" smtClean="0"/>
            <a:t>refuges </a:t>
          </a:r>
          <a:endParaRPr lang="fr-CA" sz="2200" noProof="0" dirty="0" smtClean="0"/>
        </a:p>
        <a:p>
          <a:pPr>
            <a:spcAft>
              <a:spcPts val="0"/>
            </a:spcAft>
          </a:pPr>
          <a:r>
            <a:rPr lang="fr-CA" sz="2000" noProof="0" dirty="0" smtClean="0"/>
            <a:t>(de base</a:t>
          </a:r>
          <a:r>
            <a:rPr lang="fr-CA" sz="2000" noProof="0" dirty="0" smtClean="0"/>
            <a:t>)</a:t>
          </a:r>
          <a:endParaRPr lang="fr-CA" sz="2000" noProof="0" dirty="0"/>
        </a:p>
      </dgm:t>
    </dgm:pt>
    <dgm:pt modelId="{8D3C76D5-6E8B-4424-B17C-AF772F1F7473}" type="parTrans" cxnId="{C7C76696-93A8-4C1C-83CA-0ABC4460E567}">
      <dgm:prSet/>
      <dgm:spPr/>
      <dgm:t>
        <a:bodyPr/>
        <a:lstStyle/>
        <a:p>
          <a:endParaRPr lang="en-CA"/>
        </a:p>
      </dgm:t>
    </dgm:pt>
    <dgm:pt modelId="{38A3D23C-E24F-4E9D-8B2E-4A1EAB58D39B}">
      <dgm:prSet phldrT="[Text]"/>
      <dgm:spPr/>
      <dgm:t>
        <a:bodyPr/>
        <a:lstStyle/>
        <a:p>
          <a:r>
            <a:rPr lang="fr-CA" noProof="0" dirty="0" smtClean="0"/>
            <a:t>Vivre dans des refuges d’urgence, refuges pour femmes victimes de violence, ou bénéficiant de bons d’hôtel au lieu d’avoir un lit de refuge</a:t>
          </a:r>
        </a:p>
      </dgm:t>
    </dgm:pt>
    <dgm:pt modelId="{1F5AABF6-C96A-4D7F-9CB9-B30A2A776E13}" type="sibTrans" cxnId="{C7C76696-93A8-4C1C-83CA-0ABC4460E567}">
      <dgm:prSet/>
      <dgm:spPr/>
      <dgm:t>
        <a:bodyPr/>
        <a:lstStyle/>
        <a:p>
          <a:endParaRPr lang="en-CA"/>
        </a:p>
      </dgm:t>
    </dgm:pt>
    <dgm:pt modelId="{B71792EF-BD5B-4B1F-A6AA-AD44652F2FB0}" type="sibTrans" cxnId="{0B704517-5682-49DE-87DB-F325EC0CFB24}">
      <dgm:prSet/>
      <dgm:spPr/>
      <dgm:t>
        <a:bodyPr/>
        <a:lstStyle/>
        <a:p>
          <a:endParaRPr lang="en-CA"/>
        </a:p>
      </dgm:t>
    </dgm:pt>
    <dgm:pt modelId="{D6A1BB38-CC59-4E10-8436-5E011C7CEE04}" type="parTrans" cxnId="{3659AA5D-94CA-4028-B515-CDF3FC2A17E4}">
      <dgm:prSet/>
      <dgm:spPr/>
      <dgm:t>
        <a:bodyPr/>
        <a:lstStyle/>
        <a:p>
          <a:endParaRPr lang="en-CA"/>
        </a:p>
      </dgm:t>
    </dgm:pt>
    <dgm:pt modelId="{4DED689E-12ED-4F99-B18E-44D2F06E99B1}">
      <dgm:prSet phldrT="[Text]" custT="1"/>
      <dgm:spPr>
        <a:solidFill>
          <a:srgbClr val="ABDB7B"/>
        </a:solidFill>
      </dgm:spPr>
      <dgm:t>
        <a:bodyPr/>
        <a:lstStyle/>
        <a:p>
          <a:r>
            <a:rPr lang="fr-CA" sz="2200" noProof="0" dirty="0" smtClean="0"/>
            <a:t>De </a:t>
          </a:r>
          <a:r>
            <a:rPr lang="fr-CA" sz="2200" noProof="0" dirty="0" smtClean="0"/>
            <a:t>transition </a:t>
          </a:r>
          <a:r>
            <a:rPr lang="fr-CA" sz="2200" noProof="0" dirty="0" smtClean="0"/>
            <a:t>(de base</a:t>
          </a:r>
          <a:r>
            <a:rPr lang="fr-CA" sz="2000" noProof="0" dirty="0" smtClean="0"/>
            <a:t>)</a:t>
          </a:r>
          <a:endParaRPr lang="fr-CA" sz="2000" noProof="0" dirty="0"/>
        </a:p>
      </dgm:t>
    </dgm:pt>
    <dgm:pt modelId="{6FCF122D-40BD-4E7B-A5C7-3B4FC9B104FF}" type="parTrans" cxnId="{0D8AA303-E324-47F9-8A3C-F845A477A003}">
      <dgm:prSet/>
      <dgm:spPr/>
      <dgm:t>
        <a:bodyPr/>
        <a:lstStyle/>
        <a:p>
          <a:endParaRPr lang="en-CA"/>
        </a:p>
      </dgm:t>
    </dgm:pt>
    <dgm:pt modelId="{D9661A2D-B6F7-4FE0-8110-67D73A8B9502}">
      <dgm:prSet phldrT="[Text]"/>
      <dgm:spPr/>
      <dgm:t>
        <a:bodyPr/>
        <a:lstStyle/>
        <a:p>
          <a:r>
            <a:rPr lang="fr-CA" noProof="0" dirty="0" smtClean="0"/>
            <a:t>Vivre dans des établissements de transition avec de plus longs séjours que les refuges, mais ne constituent pas un domicile fixe. </a:t>
          </a:r>
        </a:p>
        <a:p>
          <a:endParaRPr lang="fr-CA" noProof="0" dirty="0" smtClean="0"/>
        </a:p>
      </dgm:t>
    </dgm:pt>
    <dgm:pt modelId="{53A6B228-C69F-4834-B0A8-44689BD420C5}" type="sibTrans" cxnId="{0D8AA303-E324-47F9-8A3C-F845A477A003}">
      <dgm:prSet/>
      <dgm:spPr/>
      <dgm:t>
        <a:bodyPr/>
        <a:lstStyle/>
        <a:p>
          <a:endParaRPr lang="en-CA"/>
        </a:p>
      </dgm:t>
    </dgm:pt>
    <dgm:pt modelId="{35489013-A109-4BED-82FA-9F55EAF203DC}" type="sibTrans" cxnId="{3659AA5D-94CA-4028-B515-CDF3FC2A17E4}">
      <dgm:prSet/>
      <dgm:spPr/>
      <dgm:t>
        <a:bodyPr/>
        <a:lstStyle/>
        <a:p>
          <a:endParaRPr lang="en-CA"/>
        </a:p>
      </dgm:t>
    </dgm:pt>
    <dgm:pt modelId="{9E01EBEE-29B9-4C77-AD8F-3841A42208DF}" type="parTrans" cxnId="{19E1491D-A20D-4891-B08D-CB287D4BD4A1}">
      <dgm:prSet/>
      <dgm:spPr/>
      <dgm:t>
        <a:bodyPr/>
        <a:lstStyle/>
        <a:p>
          <a:endParaRPr lang="en-CA"/>
        </a:p>
      </dgm:t>
    </dgm:pt>
    <dgm:pt modelId="{5B70142D-1F1B-4743-B33E-58D6B98C14BB}">
      <dgm:prSet phldrT="[Text]" custT="1"/>
      <dgm:spPr/>
      <dgm:t>
        <a:bodyPr/>
        <a:lstStyle/>
        <a:p>
          <a:r>
            <a:rPr lang="fr-CA" sz="2200" noProof="0" dirty="0" smtClean="0"/>
            <a:t>Systèmes </a:t>
          </a:r>
          <a:r>
            <a:rPr lang="fr-CA" sz="2000" noProof="0" dirty="0" smtClean="0"/>
            <a:t>(optionnel)</a:t>
          </a:r>
          <a:endParaRPr lang="fr-CA" sz="2000" noProof="0" dirty="0"/>
        </a:p>
      </dgm:t>
    </dgm:pt>
    <dgm:pt modelId="{4FDBB81F-1F39-4EDF-A17B-03C2C54A9D53}" type="parTrans" cxnId="{2D31C889-AB5C-4D8E-A745-FF6B11903C9D}">
      <dgm:prSet/>
      <dgm:spPr/>
      <dgm:t>
        <a:bodyPr/>
        <a:lstStyle/>
        <a:p>
          <a:endParaRPr lang="en-CA"/>
        </a:p>
      </dgm:t>
    </dgm:pt>
    <dgm:pt modelId="{A4C898F2-C01C-48C8-9078-221D95A48C33}">
      <dgm:prSet phldrT="[Text]"/>
      <dgm:spPr/>
      <dgm:t>
        <a:bodyPr/>
        <a:lstStyle/>
        <a:p>
          <a:r>
            <a:rPr lang="fr-CA" noProof="0" dirty="0" smtClean="0">
              <a:solidFill>
                <a:schemeClr val="tx1"/>
              </a:solidFill>
            </a:rPr>
            <a:t>Correctionnels</a:t>
          </a:r>
          <a:r>
            <a:rPr lang="fr-CA" noProof="0" dirty="0" smtClean="0">
              <a:solidFill>
                <a:schemeClr val="tx1"/>
              </a:solidFill>
            </a:rPr>
            <a:t> :</a:t>
          </a:r>
          <a:r>
            <a:rPr lang="fr-CA" noProof="0" dirty="0" smtClean="0"/>
            <a:t> prisons, centres de </a:t>
          </a:r>
          <a:r>
            <a:rPr lang="fr-CA" noProof="0" dirty="0" smtClean="0"/>
            <a:t>détention </a:t>
          </a:r>
          <a:r>
            <a:rPr lang="fr-CA" noProof="0" dirty="0" smtClean="0"/>
            <a:t>sans adresse fixe</a:t>
          </a:r>
          <a:endParaRPr lang="fr-CA" noProof="0" dirty="0"/>
        </a:p>
      </dgm:t>
    </dgm:pt>
    <dgm:pt modelId="{52DC5823-CB31-4A2B-AD8B-653ED384AE08}" type="sibTrans" cxnId="{2D31C889-AB5C-4D8E-A745-FF6B11903C9D}">
      <dgm:prSet/>
      <dgm:spPr/>
      <dgm:t>
        <a:bodyPr/>
        <a:lstStyle/>
        <a:p>
          <a:endParaRPr lang="en-CA"/>
        </a:p>
      </dgm:t>
    </dgm:pt>
    <dgm:pt modelId="{EDE1AB6A-FD86-4EBF-BB10-9495E7F64827}" type="parTrans" cxnId="{2621B70E-EAD9-4DCD-A1CC-DDD83AC89D71}">
      <dgm:prSet/>
      <dgm:spPr/>
      <dgm:t>
        <a:bodyPr/>
        <a:lstStyle/>
        <a:p>
          <a:endParaRPr lang="en-CA"/>
        </a:p>
      </dgm:t>
    </dgm:pt>
    <dgm:pt modelId="{505807D7-A069-4687-86B7-4DCD3A256686}">
      <dgm:prSet phldrT="[Text]"/>
      <dgm:spPr/>
      <dgm:t>
        <a:bodyPr/>
        <a:lstStyle/>
        <a:p>
          <a:r>
            <a:rPr lang="fr-CA" noProof="0" dirty="0" smtClean="0">
              <a:solidFill>
                <a:schemeClr val="tx1"/>
              </a:solidFill>
            </a:rPr>
            <a:t>Santé :</a:t>
          </a:r>
          <a:r>
            <a:rPr lang="fr-CA" noProof="0" dirty="0" smtClean="0"/>
            <a:t> hôpitaux, centres de désintoxication, autres établissements de </a:t>
          </a:r>
          <a:r>
            <a:rPr lang="fr-CA" noProof="0" dirty="0" smtClean="0"/>
            <a:t>traitement sans </a:t>
          </a:r>
          <a:r>
            <a:rPr lang="fr-CA" noProof="0" dirty="0" smtClean="0"/>
            <a:t>adresse fixe</a:t>
          </a:r>
          <a:endParaRPr lang="fr-CA" noProof="0" dirty="0"/>
        </a:p>
      </dgm:t>
    </dgm:pt>
    <dgm:pt modelId="{FB04CDE4-7F45-40F9-A672-55303602CE7A}" type="sibTrans" cxnId="{2621B70E-EAD9-4DCD-A1CC-DDD83AC89D71}">
      <dgm:prSet/>
      <dgm:spPr/>
      <dgm:t>
        <a:bodyPr/>
        <a:lstStyle/>
        <a:p>
          <a:endParaRPr lang="en-CA"/>
        </a:p>
      </dgm:t>
    </dgm:pt>
    <dgm:pt modelId="{358AA825-72DE-4D16-B8DE-D1A0A2C609E7}" type="sibTrans" cxnId="{19E1491D-A20D-4891-B08D-CB287D4BD4A1}">
      <dgm:prSet/>
      <dgm:spPr/>
      <dgm:t>
        <a:bodyPr/>
        <a:lstStyle/>
        <a:p>
          <a:endParaRPr lang="en-CA"/>
        </a:p>
      </dgm:t>
    </dgm:pt>
    <dgm:pt modelId="{C5FC3466-DF8A-4CA8-98EE-27DFA35E7767}" type="parTrans" cxnId="{BE470921-4856-4612-B2B6-7A215566C13C}">
      <dgm:prSet/>
      <dgm:spPr/>
      <dgm:t>
        <a:bodyPr/>
        <a:lstStyle/>
        <a:p>
          <a:endParaRPr lang="en-CA"/>
        </a:p>
      </dgm:t>
    </dgm:pt>
    <dgm:pt modelId="{B9D15E27-0F13-4C51-8584-84FF2728A352}">
      <dgm:prSet phldrT="[Text]" custT="1"/>
      <dgm:spPr/>
      <dgm:t>
        <a:bodyPr/>
        <a:lstStyle/>
        <a:p>
          <a:r>
            <a:rPr lang="fr-CA" sz="2200" noProof="0" dirty="0" smtClean="0"/>
            <a:t>Itinérance cachée</a:t>
          </a:r>
          <a:r>
            <a:rPr lang="fr-CA" sz="2700" noProof="0" dirty="0" smtClean="0"/>
            <a:t> </a:t>
          </a:r>
          <a:r>
            <a:rPr lang="fr-CA" sz="2000" noProof="0" dirty="0" smtClean="0"/>
            <a:t>(optionnel)</a:t>
          </a:r>
          <a:endParaRPr lang="fr-CA" sz="2000" noProof="0" dirty="0"/>
        </a:p>
      </dgm:t>
    </dgm:pt>
    <dgm:pt modelId="{7F9C7EB0-54F0-4779-95B8-FDF17A1D850C}" type="parTrans" cxnId="{65AFAAB4-5A58-4701-96BB-2D5F0498FBAD}">
      <dgm:prSet/>
      <dgm:spPr/>
      <dgm:t>
        <a:bodyPr/>
        <a:lstStyle/>
        <a:p>
          <a:endParaRPr lang="en-CA"/>
        </a:p>
      </dgm:t>
    </dgm:pt>
    <dgm:pt modelId="{DCB2AEF1-3DCA-4380-96D1-5087B34560D2}">
      <dgm:prSet phldrT="[Text]"/>
      <dgm:spPr/>
      <dgm:t>
        <a:bodyPr/>
        <a:lstStyle/>
        <a:p>
          <a:r>
            <a:rPr lang="fr-CA" noProof="0" dirty="0" smtClean="0"/>
            <a:t>Vivre avec autrui, car la personne en question ne possède pas de domicile fixe à elle</a:t>
          </a:r>
          <a:endParaRPr lang="fr-CA" noProof="0" dirty="0"/>
        </a:p>
      </dgm:t>
    </dgm:pt>
    <dgm:pt modelId="{3003FA43-43EC-4452-B62B-209BEEE06FFB}" type="sibTrans" cxnId="{65AFAAB4-5A58-4701-96BB-2D5F0498FBAD}">
      <dgm:prSet/>
      <dgm:spPr/>
      <dgm:t>
        <a:bodyPr/>
        <a:lstStyle/>
        <a:p>
          <a:endParaRPr lang="en-CA"/>
        </a:p>
      </dgm:t>
    </dgm:pt>
    <dgm:pt modelId="{67E1D6AF-919E-4142-A452-5229CDF2CC80}" type="sibTrans" cxnId="{BE470921-4856-4612-B2B6-7A215566C13C}">
      <dgm:prSet/>
      <dgm:spPr/>
      <dgm:t>
        <a:bodyPr/>
        <a:lstStyle/>
        <a:p>
          <a:endParaRPr lang="en-CA"/>
        </a:p>
      </dgm:t>
    </dgm:pt>
    <dgm:pt modelId="{3DACBEB0-780A-400D-837D-F58421572BE0}" type="pres">
      <dgm:prSet presAssocID="{15502E66-D9FD-4A46-9549-76FFA4F1F510}" presName="theList" presStyleCnt="0">
        <dgm:presLayoutVars>
          <dgm:dir/>
          <dgm:animLvl val="lvl"/>
          <dgm:resizeHandles val="exact"/>
        </dgm:presLayoutVars>
      </dgm:prSet>
      <dgm:spPr/>
      <dgm:t>
        <a:bodyPr/>
        <a:lstStyle/>
        <a:p>
          <a:endParaRPr lang="en-CA"/>
        </a:p>
      </dgm:t>
    </dgm:pt>
    <dgm:pt modelId="{AD458BA6-33B7-4A8F-93AA-F47BC63AED4D}" type="pres">
      <dgm:prSet presAssocID="{B7EFF3F2-6EB5-4C74-AC4E-036A84E29E86}" presName="compNode" presStyleCnt="0"/>
      <dgm:spPr/>
      <dgm:t>
        <a:bodyPr/>
        <a:lstStyle/>
        <a:p>
          <a:endParaRPr/>
        </a:p>
      </dgm:t>
    </dgm:pt>
    <dgm:pt modelId="{5AC2D3AA-1838-4553-B8D9-DBC9DCA83097}" type="pres">
      <dgm:prSet presAssocID="{B7EFF3F2-6EB5-4C74-AC4E-036A84E29E86}" presName="aNode" presStyleLbl="bgShp" presStyleIdx="0" presStyleCnt="5" custLinFactNeighborX="-22589" custLinFactNeighborY="-3544"/>
      <dgm:spPr/>
      <dgm:t>
        <a:bodyPr/>
        <a:lstStyle/>
        <a:p>
          <a:endParaRPr lang="en-CA"/>
        </a:p>
      </dgm:t>
    </dgm:pt>
    <dgm:pt modelId="{A8FEADD6-A105-4FA3-A4D5-6F104A7C6A04}" type="pres">
      <dgm:prSet presAssocID="{B7EFF3F2-6EB5-4C74-AC4E-036A84E29E86}" presName="textNode" presStyleLbl="bgShp" presStyleIdx="0" presStyleCnt="5"/>
      <dgm:spPr/>
      <dgm:t>
        <a:bodyPr/>
        <a:lstStyle/>
        <a:p>
          <a:endParaRPr lang="en-CA"/>
        </a:p>
      </dgm:t>
    </dgm:pt>
    <dgm:pt modelId="{92BC168F-273E-4A87-85B9-76C4C7F57E46}" type="pres">
      <dgm:prSet presAssocID="{B7EFF3F2-6EB5-4C74-AC4E-036A84E29E86}" presName="compChildNode" presStyleCnt="0"/>
      <dgm:spPr/>
      <dgm:t>
        <a:bodyPr/>
        <a:lstStyle/>
        <a:p>
          <a:endParaRPr/>
        </a:p>
      </dgm:t>
    </dgm:pt>
    <dgm:pt modelId="{E9A7492B-3F50-49BC-A138-113F5DCE0992}" type="pres">
      <dgm:prSet presAssocID="{B7EFF3F2-6EB5-4C74-AC4E-036A84E29E86}" presName="theInnerList" presStyleCnt="0"/>
      <dgm:spPr/>
      <dgm:t>
        <a:bodyPr/>
        <a:lstStyle/>
        <a:p>
          <a:endParaRPr/>
        </a:p>
      </dgm:t>
    </dgm:pt>
    <dgm:pt modelId="{AB9BB898-4C6A-46F4-90C5-E192D267C918}" type="pres">
      <dgm:prSet presAssocID="{8EDF8C65-2D1A-4228-B7E3-122CD88C1B86}" presName="childNode" presStyleLbl="node1" presStyleIdx="0" presStyleCnt="6">
        <dgm:presLayoutVars>
          <dgm:bulletEnabled val="1"/>
        </dgm:presLayoutVars>
      </dgm:prSet>
      <dgm:spPr/>
      <dgm:t>
        <a:bodyPr/>
        <a:lstStyle/>
        <a:p>
          <a:endParaRPr lang="en-CA"/>
        </a:p>
      </dgm:t>
    </dgm:pt>
    <dgm:pt modelId="{4B3923AC-DB5B-4D9A-B81C-0908A744C3D5}" type="pres">
      <dgm:prSet presAssocID="{B7EFF3F2-6EB5-4C74-AC4E-036A84E29E86}" presName="aSpace" presStyleCnt="0"/>
      <dgm:spPr/>
      <dgm:t>
        <a:bodyPr/>
        <a:lstStyle/>
        <a:p>
          <a:endParaRPr/>
        </a:p>
      </dgm:t>
    </dgm:pt>
    <dgm:pt modelId="{9A1BE62A-2CAF-4336-B70D-403F757C3405}" type="pres">
      <dgm:prSet presAssocID="{AB135EFE-420E-432A-BF6B-EAC2AECAE194}" presName="compNode" presStyleCnt="0"/>
      <dgm:spPr/>
      <dgm:t>
        <a:bodyPr/>
        <a:lstStyle/>
        <a:p>
          <a:endParaRPr/>
        </a:p>
      </dgm:t>
    </dgm:pt>
    <dgm:pt modelId="{ACAD981B-3A6B-4B13-A616-65085E6ECB79}" type="pres">
      <dgm:prSet presAssocID="{AB135EFE-420E-432A-BF6B-EAC2AECAE194}" presName="aNode" presStyleLbl="bgShp" presStyleIdx="1" presStyleCnt="5"/>
      <dgm:spPr/>
      <dgm:t>
        <a:bodyPr/>
        <a:lstStyle/>
        <a:p>
          <a:endParaRPr lang="en-CA"/>
        </a:p>
      </dgm:t>
    </dgm:pt>
    <dgm:pt modelId="{E0A33A28-A49F-4276-8228-EA91D0EEBD61}" type="pres">
      <dgm:prSet presAssocID="{AB135EFE-420E-432A-BF6B-EAC2AECAE194}" presName="textNode" presStyleLbl="bgShp" presStyleIdx="1" presStyleCnt="5"/>
      <dgm:spPr/>
      <dgm:t>
        <a:bodyPr/>
        <a:lstStyle/>
        <a:p>
          <a:endParaRPr lang="en-CA"/>
        </a:p>
      </dgm:t>
    </dgm:pt>
    <dgm:pt modelId="{35AAB4EC-67EA-4EA5-A11B-61107EDD8F37}" type="pres">
      <dgm:prSet presAssocID="{AB135EFE-420E-432A-BF6B-EAC2AECAE194}" presName="compChildNode" presStyleCnt="0"/>
      <dgm:spPr/>
      <dgm:t>
        <a:bodyPr/>
        <a:lstStyle/>
        <a:p>
          <a:endParaRPr/>
        </a:p>
      </dgm:t>
    </dgm:pt>
    <dgm:pt modelId="{1C200B40-8497-494A-B891-1F65641925DD}" type="pres">
      <dgm:prSet presAssocID="{AB135EFE-420E-432A-BF6B-EAC2AECAE194}" presName="theInnerList" presStyleCnt="0"/>
      <dgm:spPr/>
      <dgm:t>
        <a:bodyPr/>
        <a:lstStyle/>
        <a:p>
          <a:endParaRPr/>
        </a:p>
      </dgm:t>
    </dgm:pt>
    <dgm:pt modelId="{814C06A3-9388-40A8-A926-5FEB89DCC6AB}" type="pres">
      <dgm:prSet presAssocID="{38A3D23C-E24F-4E9D-8B2E-4A1EAB58D39B}" presName="childNode" presStyleLbl="node1" presStyleIdx="1" presStyleCnt="6">
        <dgm:presLayoutVars>
          <dgm:bulletEnabled val="1"/>
        </dgm:presLayoutVars>
      </dgm:prSet>
      <dgm:spPr/>
      <dgm:t>
        <a:bodyPr/>
        <a:lstStyle/>
        <a:p>
          <a:endParaRPr lang="en-CA"/>
        </a:p>
      </dgm:t>
    </dgm:pt>
    <dgm:pt modelId="{F5018BC8-281E-4FFC-8C78-D0A63043D025}" type="pres">
      <dgm:prSet presAssocID="{AB135EFE-420E-432A-BF6B-EAC2AECAE194}" presName="aSpace" presStyleCnt="0"/>
      <dgm:spPr/>
      <dgm:t>
        <a:bodyPr/>
        <a:lstStyle/>
        <a:p>
          <a:endParaRPr/>
        </a:p>
      </dgm:t>
    </dgm:pt>
    <dgm:pt modelId="{F3DFAC70-2515-4C0C-920F-6BB76C5CC1C1}" type="pres">
      <dgm:prSet presAssocID="{4DED689E-12ED-4F99-B18E-44D2F06E99B1}" presName="compNode" presStyleCnt="0"/>
      <dgm:spPr/>
      <dgm:t>
        <a:bodyPr/>
        <a:lstStyle/>
        <a:p>
          <a:endParaRPr/>
        </a:p>
      </dgm:t>
    </dgm:pt>
    <dgm:pt modelId="{DBDD1328-1110-4C25-978D-7DBE947A9BE2}" type="pres">
      <dgm:prSet presAssocID="{4DED689E-12ED-4F99-B18E-44D2F06E99B1}" presName="aNode" presStyleLbl="bgShp" presStyleIdx="2" presStyleCnt="5"/>
      <dgm:spPr/>
      <dgm:t>
        <a:bodyPr/>
        <a:lstStyle/>
        <a:p>
          <a:endParaRPr lang="en-CA"/>
        </a:p>
      </dgm:t>
    </dgm:pt>
    <dgm:pt modelId="{48BFC176-60DC-40AE-8795-7383A1FD39DF}" type="pres">
      <dgm:prSet presAssocID="{4DED689E-12ED-4F99-B18E-44D2F06E99B1}" presName="textNode" presStyleLbl="bgShp" presStyleIdx="2" presStyleCnt="5"/>
      <dgm:spPr/>
      <dgm:t>
        <a:bodyPr/>
        <a:lstStyle/>
        <a:p>
          <a:endParaRPr lang="en-CA"/>
        </a:p>
      </dgm:t>
    </dgm:pt>
    <dgm:pt modelId="{E82911F3-198A-457A-B3F7-E5E18420E630}" type="pres">
      <dgm:prSet presAssocID="{4DED689E-12ED-4F99-B18E-44D2F06E99B1}" presName="compChildNode" presStyleCnt="0"/>
      <dgm:spPr/>
      <dgm:t>
        <a:bodyPr/>
        <a:lstStyle/>
        <a:p>
          <a:endParaRPr/>
        </a:p>
      </dgm:t>
    </dgm:pt>
    <dgm:pt modelId="{E3E955D2-2005-4574-AB1C-4524541805F9}" type="pres">
      <dgm:prSet presAssocID="{4DED689E-12ED-4F99-B18E-44D2F06E99B1}" presName="theInnerList" presStyleCnt="0"/>
      <dgm:spPr/>
      <dgm:t>
        <a:bodyPr/>
        <a:lstStyle/>
        <a:p>
          <a:endParaRPr/>
        </a:p>
      </dgm:t>
    </dgm:pt>
    <dgm:pt modelId="{AE7DD05B-ADCC-4E95-92D7-FAC69751EFE3}" type="pres">
      <dgm:prSet presAssocID="{D9661A2D-B6F7-4FE0-8110-67D73A8B9502}" presName="childNode" presStyleLbl="node1" presStyleIdx="2" presStyleCnt="6">
        <dgm:presLayoutVars>
          <dgm:bulletEnabled val="1"/>
        </dgm:presLayoutVars>
      </dgm:prSet>
      <dgm:spPr/>
      <dgm:t>
        <a:bodyPr/>
        <a:lstStyle/>
        <a:p>
          <a:endParaRPr lang="en-CA"/>
        </a:p>
      </dgm:t>
    </dgm:pt>
    <dgm:pt modelId="{ED2346FC-7FE7-4F99-9D78-72D09534FB8B}" type="pres">
      <dgm:prSet presAssocID="{4DED689E-12ED-4F99-B18E-44D2F06E99B1}" presName="aSpace" presStyleCnt="0"/>
      <dgm:spPr/>
      <dgm:t>
        <a:bodyPr/>
        <a:lstStyle/>
        <a:p>
          <a:endParaRPr/>
        </a:p>
      </dgm:t>
    </dgm:pt>
    <dgm:pt modelId="{9FDE2515-65AD-4499-B8A3-923A03ED9133}" type="pres">
      <dgm:prSet presAssocID="{5B70142D-1F1B-4743-B33E-58D6B98C14BB}" presName="compNode" presStyleCnt="0"/>
      <dgm:spPr/>
      <dgm:t>
        <a:bodyPr/>
        <a:lstStyle/>
        <a:p>
          <a:endParaRPr/>
        </a:p>
      </dgm:t>
    </dgm:pt>
    <dgm:pt modelId="{1070FA5B-1E20-419C-937C-04D45D83755D}" type="pres">
      <dgm:prSet presAssocID="{5B70142D-1F1B-4743-B33E-58D6B98C14BB}" presName="aNode" presStyleLbl="bgShp" presStyleIdx="3" presStyleCnt="5"/>
      <dgm:spPr/>
      <dgm:t>
        <a:bodyPr/>
        <a:lstStyle/>
        <a:p>
          <a:endParaRPr lang="en-CA"/>
        </a:p>
      </dgm:t>
    </dgm:pt>
    <dgm:pt modelId="{0562CCF9-0DFF-42A6-A936-0DFCC96795F3}" type="pres">
      <dgm:prSet presAssocID="{5B70142D-1F1B-4743-B33E-58D6B98C14BB}" presName="textNode" presStyleLbl="bgShp" presStyleIdx="3" presStyleCnt="5"/>
      <dgm:spPr/>
      <dgm:t>
        <a:bodyPr/>
        <a:lstStyle/>
        <a:p>
          <a:endParaRPr lang="en-CA"/>
        </a:p>
      </dgm:t>
    </dgm:pt>
    <dgm:pt modelId="{B8E88E3F-A9FC-42BD-8DAB-222F61D55565}" type="pres">
      <dgm:prSet presAssocID="{5B70142D-1F1B-4743-B33E-58D6B98C14BB}" presName="compChildNode" presStyleCnt="0"/>
      <dgm:spPr/>
      <dgm:t>
        <a:bodyPr/>
        <a:lstStyle/>
        <a:p>
          <a:endParaRPr/>
        </a:p>
      </dgm:t>
    </dgm:pt>
    <dgm:pt modelId="{A012E928-3627-4740-8032-F2EE7C5AEFAA}" type="pres">
      <dgm:prSet presAssocID="{5B70142D-1F1B-4743-B33E-58D6B98C14BB}" presName="theInnerList" presStyleCnt="0"/>
      <dgm:spPr/>
      <dgm:t>
        <a:bodyPr/>
        <a:lstStyle/>
        <a:p>
          <a:endParaRPr/>
        </a:p>
      </dgm:t>
    </dgm:pt>
    <dgm:pt modelId="{F82A21E8-BB08-4935-A281-0364E0F60CEE}" type="pres">
      <dgm:prSet presAssocID="{A4C898F2-C01C-48C8-9078-221D95A48C33}" presName="childNode" presStyleLbl="node1" presStyleIdx="3" presStyleCnt="6">
        <dgm:presLayoutVars>
          <dgm:bulletEnabled val="1"/>
        </dgm:presLayoutVars>
      </dgm:prSet>
      <dgm:spPr/>
      <dgm:t>
        <a:bodyPr/>
        <a:lstStyle/>
        <a:p>
          <a:endParaRPr lang="en-CA"/>
        </a:p>
      </dgm:t>
    </dgm:pt>
    <dgm:pt modelId="{8256E282-DCD0-4CD9-A2B4-DF38F56A2A91}" type="pres">
      <dgm:prSet presAssocID="{A4C898F2-C01C-48C8-9078-221D95A48C33}" presName="aSpace2" presStyleCnt="0"/>
      <dgm:spPr/>
      <dgm:t>
        <a:bodyPr/>
        <a:lstStyle/>
        <a:p>
          <a:endParaRPr/>
        </a:p>
      </dgm:t>
    </dgm:pt>
    <dgm:pt modelId="{09142068-9763-4442-A9B4-0911953B7218}" type="pres">
      <dgm:prSet presAssocID="{505807D7-A069-4687-86B7-4DCD3A256686}" presName="childNode" presStyleLbl="node1" presStyleIdx="4" presStyleCnt="6">
        <dgm:presLayoutVars>
          <dgm:bulletEnabled val="1"/>
        </dgm:presLayoutVars>
      </dgm:prSet>
      <dgm:spPr/>
      <dgm:t>
        <a:bodyPr/>
        <a:lstStyle/>
        <a:p>
          <a:endParaRPr lang="en-CA"/>
        </a:p>
      </dgm:t>
    </dgm:pt>
    <dgm:pt modelId="{D01F3EF4-3DC9-411E-86F5-85B83E9407DC}" type="pres">
      <dgm:prSet presAssocID="{5B70142D-1F1B-4743-B33E-58D6B98C14BB}" presName="aSpace" presStyleCnt="0"/>
      <dgm:spPr/>
      <dgm:t>
        <a:bodyPr/>
        <a:lstStyle/>
        <a:p>
          <a:endParaRPr/>
        </a:p>
      </dgm:t>
    </dgm:pt>
    <dgm:pt modelId="{0B78B3A0-9349-4905-BA5C-4D8145AE6768}" type="pres">
      <dgm:prSet presAssocID="{B9D15E27-0F13-4C51-8584-84FF2728A352}" presName="compNode" presStyleCnt="0"/>
      <dgm:spPr/>
      <dgm:t>
        <a:bodyPr/>
        <a:lstStyle/>
        <a:p>
          <a:endParaRPr/>
        </a:p>
      </dgm:t>
    </dgm:pt>
    <dgm:pt modelId="{BC525565-BAA6-472D-B2DB-C9922B487E65}" type="pres">
      <dgm:prSet presAssocID="{B9D15E27-0F13-4C51-8584-84FF2728A352}" presName="aNode" presStyleLbl="bgShp" presStyleIdx="4" presStyleCnt="5"/>
      <dgm:spPr/>
      <dgm:t>
        <a:bodyPr/>
        <a:lstStyle/>
        <a:p>
          <a:endParaRPr lang="en-CA"/>
        </a:p>
      </dgm:t>
    </dgm:pt>
    <dgm:pt modelId="{001F9C64-4D47-4CB9-BFD9-B5AA4FAE5CB6}" type="pres">
      <dgm:prSet presAssocID="{B9D15E27-0F13-4C51-8584-84FF2728A352}" presName="textNode" presStyleLbl="bgShp" presStyleIdx="4" presStyleCnt="5"/>
      <dgm:spPr/>
      <dgm:t>
        <a:bodyPr/>
        <a:lstStyle/>
        <a:p>
          <a:endParaRPr lang="en-CA"/>
        </a:p>
      </dgm:t>
    </dgm:pt>
    <dgm:pt modelId="{F23082CC-C8BA-4A63-B33B-23E580FB9EAC}" type="pres">
      <dgm:prSet presAssocID="{B9D15E27-0F13-4C51-8584-84FF2728A352}" presName="compChildNode" presStyleCnt="0"/>
      <dgm:spPr/>
      <dgm:t>
        <a:bodyPr/>
        <a:lstStyle/>
        <a:p>
          <a:endParaRPr/>
        </a:p>
      </dgm:t>
    </dgm:pt>
    <dgm:pt modelId="{A0AEC4F8-5994-4BAC-923F-AA39B21BBD11}" type="pres">
      <dgm:prSet presAssocID="{B9D15E27-0F13-4C51-8584-84FF2728A352}" presName="theInnerList" presStyleCnt="0"/>
      <dgm:spPr/>
      <dgm:t>
        <a:bodyPr/>
        <a:lstStyle/>
        <a:p>
          <a:endParaRPr/>
        </a:p>
      </dgm:t>
    </dgm:pt>
    <dgm:pt modelId="{9E72C15E-6751-4DB4-8878-FD2D71B5196F}" type="pres">
      <dgm:prSet presAssocID="{DCB2AEF1-3DCA-4380-96D1-5087B34560D2}" presName="childNode" presStyleLbl="node1" presStyleIdx="5" presStyleCnt="6" custLinFactNeighborX="620">
        <dgm:presLayoutVars>
          <dgm:bulletEnabled val="1"/>
        </dgm:presLayoutVars>
      </dgm:prSet>
      <dgm:spPr/>
      <dgm:t>
        <a:bodyPr/>
        <a:lstStyle/>
        <a:p>
          <a:endParaRPr lang="en-CA"/>
        </a:p>
      </dgm:t>
    </dgm:pt>
  </dgm:ptLst>
  <dgm:cxnLst>
    <dgm:cxn modelId="{BE470921-4856-4612-B2B6-7A215566C13C}" srcId="{15502E66-D9FD-4A46-9549-76FFA4F1F510}" destId="{B9D15E27-0F13-4C51-8584-84FF2728A352}" srcOrd="4" destOrd="0" parTransId="{C5FC3466-DF8A-4CA8-98EE-27DFA35E7767}" sibTransId="{67E1D6AF-919E-4142-A452-5229CDF2CC80}"/>
    <dgm:cxn modelId="{3659AA5D-94CA-4028-B515-CDF3FC2A17E4}" srcId="{15502E66-D9FD-4A46-9549-76FFA4F1F510}" destId="{4DED689E-12ED-4F99-B18E-44D2F06E99B1}" srcOrd="2" destOrd="0" parTransId="{D6A1BB38-CC59-4E10-8436-5E011C7CEE04}" sibTransId="{35489013-A109-4BED-82FA-9F55EAF203DC}"/>
    <dgm:cxn modelId="{0D8AA303-E324-47F9-8A3C-F845A477A003}" srcId="{4DED689E-12ED-4F99-B18E-44D2F06E99B1}" destId="{D9661A2D-B6F7-4FE0-8110-67D73A8B9502}" srcOrd="0" destOrd="0" parTransId="{6FCF122D-40BD-4E7B-A5C7-3B4FC9B104FF}" sibTransId="{53A6B228-C69F-4834-B0A8-44689BD420C5}"/>
    <dgm:cxn modelId="{6DBE035F-633E-460A-8BFF-7FF6E9F0C238}" srcId="{15502E66-D9FD-4A46-9549-76FFA4F1F510}" destId="{B7EFF3F2-6EB5-4C74-AC4E-036A84E29E86}" srcOrd="0" destOrd="0" parTransId="{AAE4B7EC-F9E5-4F1D-8325-C3E07ED492D3}" sibTransId="{52EE2D16-374B-4CDC-B112-FD90F8EFA650}"/>
    <dgm:cxn modelId="{794C8345-E821-4034-9540-995F489F5E6B}" type="presOf" srcId="{5B70142D-1F1B-4743-B33E-58D6B98C14BB}" destId="{0562CCF9-0DFF-42A6-A936-0DFCC96795F3}" srcOrd="1" destOrd="0" presId="urn:microsoft.com/office/officeart/2005/8/layout/lProcess2"/>
    <dgm:cxn modelId="{23F91262-712F-42C9-9F16-7DAB804902A5}" type="presOf" srcId="{B9D15E27-0F13-4C51-8584-84FF2728A352}" destId="{001F9C64-4D47-4CB9-BFD9-B5AA4FAE5CB6}" srcOrd="1" destOrd="0" presId="urn:microsoft.com/office/officeart/2005/8/layout/lProcess2"/>
    <dgm:cxn modelId="{65AFAAB4-5A58-4701-96BB-2D5F0498FBAD}" srcId="{B9D15E27-0F13-4C51-8584-84FF2728A352}" destId="{DCB2AEF1-3DCA-4380-96D1-5087B34560D2}" srcOrd="0" destOrd="0" parTransId="{7F9C7EB0-54F0-4779-95B8-FDF17A1D850C}" sibTransId="{3003FA43-43EC-4452-B62B-209BEEE06FFB}"/>
    <dgm:cxn modelId="{E15585F9-86FB-426A-BCE5-19F47576D64F}" type="presOf" srcId="{B9D15E27-0F13-4C51-8584-84FF2728A352}" destId="{BC525565-BAA6-472D-B2DB-C9922B487E65}" srcOrd="0" destOrd="0" presId="urn:microsoft.com/office/officeart/2005/8/layout/lProcess2"/>
    <dgm:cxn modelId="{2621B70E-EAD9-4DCD-A1CC-DDD83AC89D71}" srcId="{5B70142D-1F1B-4743-B33E-58D6B98C14BB}" destId="{505807D7-A069-4687-86B7-4DCD3A256686}" srcOrd="1" destOrd="0" parTransId="{EDE1AB6A-FD86-4EBF-BB10-9495E7F64827}" sibTransId="{FB04CDE4-7F45-40F9-A672-55303602CE7A}"/>
    <dgm:cxn modelId="{8816098E-4019-4E70-8E89-5E62C812713B}" type="presOf" srcId="{AB135EFE-420E-432A-BF6B-EAC2AECAE194}" destId="{ACAD981B-3A6B-4B13-A616-65085E6ECB79}" srcOrd="0" destOrd="0" presId="urn:microsoft.com/office/officeart/2005/8/layout/lProcess2"/>
    <dgm:cxn modelId="{08C2B8A4-45F7-4720-9707-F3A9CEFB6BF6}" type="presOf" srcId="{B7EFF3F2-6EB5-4C74-AC4E-036A84E29E86}" destId="{A8FEADD6-A105-4FA3-A4D5-6F104A7C6A04}" srcOrd="1" destOrd="0" presId="urn:microsoft.com/office/officeart/2005/8/layout/lProcess2"/>
    <dgm:cxn modelId="{19E1491D-A20D-4891-B08D-CB287D4BD4A1}" srcId="{15502E66-D9FD-4A46-9549-76FFA4F1F510}" destId="{5B70142D-1F1B-4743-B33E-58D6B98C14BB}" srcOrd="3" destOrd="0" parTransId="{9E01EBEE-29B9-4C77-AD8F-3841A42208DF}" sibTransId="{358AA825-72DE-4D16-B8DE-D1A0A2C609E7}"/>
    <dgm:cxn modelId="{F7CBBB43-2FF6-43AA-AB78-27FC3492F64D}" type="presOf" srcId="{4DED689E-12ED-4F99-B18E-44D2F06E99B1}" destId="{48BFC176-60DC-40AE-8795-7383A1FD39DF}" srcOrd="1" destOrd="0" presId="urn:microsoft.com/office/officeart/2005/8/layout/lProcess2"/>
    <dgm:cxn modelId="{FF002A87-8269-454C-B47D-B7A89972A00D}" type="presOf" srcId="{D9661A2D-B6F7-4FE0-8110-67D73A8B9502}" destId="{AE7DD05B-ADCC-4E95-92D7-FAC69751EFE3}" srcOrd="0" destOrd="0" presId="urn:microsoft.com/office/officeart/2005/8/layout/lProcess2"/>
    <dgm:cxn modelId="{2EC64C7A-656D-4A3A-B531-F200AF904568}" srcId="{B7EFF3F2-6EB5-4C74-AC4E-036A84E29E86}" destId="{8EDF8C65-2D1A-4228-B7E3-122CD88C1B86}" srcOrd="0" destOrd="0" parTransId="{9B5815D9-AE6E-45FA-AACF-B885F6163585}" sibTransId="{40CFB487-DEAF-49E8-A491-2D854D8966EB}"/>
    <dgm:cxn modelId="{24E30DC9-E367-4648-873D-8A0AE61F5A11}" type="presOf" srcId="{505807D7-A069-4687-86B7-4DCD3A256686}" destId="{09142068-9763-4442-A9B4-0911953B7218}" srcOrd="0" destOrd="0" presId="urn:microsoft.com/office/officeart/2005/8/layout/lProcess2"/>
    <dgm:cxn modelId="{6B3FC709-971D-4066-B26B-6C2731154F1D}" type="presOf" srcId="{DCB2AEF1-3DCA-4380-96D1-5087B34560D2}" destId="{9E72C15E-6751-4DB4-8878-FD2D71B5196F}" srcOrd="0" destOrd="0" presId="urn:microsoft.com/office/officeart/2005/8/layout/lProcess2"/>
    <dgm:cxn modelId="{B464EF7E-49F7-4C99-AD00-298C09B9D22D}" type="presOf" srcId="{AB135EFE-420E-432A-BF6B-EAC2AECAE194}" destId="{E0A33A28-A49F-4276-8228-EA91D0EEBD61}" srcOrd="1" destOrd="0" presId="urn:microsoft.com/office/officeart/2005/8/layout/lProcess2"/>
    <dgm:cxn modelId="{B92A5C55-F606-4E16-A010-071F7FD97D11}" type="presOf" srcId="{4DED689E-12ED-4F99-B18E-44D2F06E99B1}" destId="{DBDD1328-1110-4C25-978D-7DBE947A9BE2}" srcOrd="0" destOrd="0" presId="urn:microsoft.com/office/officeart/2005/8/layout/lProcess2"/>
    <dgm:cxn modelId="{C8634AAD-B464-412F-AFAA-376E5BD229DF}" type="presOf" srcId="{A4C898F2-C01C-48C8-9078-221D95A48C33}" destId="{F82A21E8-BB08-4935-A281-0364E0F60CEE}" srcOrd="0" destOrd="0" presId="urn:microsoft.com/office/officeart/2005/8/layout/lProcess2"/>
    <dgm:cxn modelId="{0B704517-5682-49DE-87DB-F325EC0CFB24}" srcId="{15502E66-D9FD-4A46-9549-76FFA4F1F510}" destId="{AB135EFE-420E-432A-BF6B-EAC2AECAE194}" srcOrd="1" destOrd="0" parTransId="{0919E540-B87F-472F-8E5F-F4B93EE277FD}" sibTransId="{B71792EF-BD5B-4B1F-A6AA-AD44652F2FB0}"/>
    <dgm:cxn modelId="{9ACA4A31-D048-4289-ADDC-8FD4711BC528}" type="presOf" srcId="{8EDF8C65-2D1A-4228-B7E3-122CD88C1B86}" destId="{AB9BB898-4C6A-46F4-90C5-E192D267C918}" srcOrd="0" destOrd="0" presId="urn:microsoft.com/office/officeart/2005/8/layout/lProcess2"/>
    <dgm:cxn modelId="{9BEA5803-537E-4F08-85A9-981DB5FEBB38}" type="presOf" srcId="{5B70142D-1F1B-4743-B33E-58D6B98C14BB}" destId="{1070FA5B-1E20-419C-937C-04D45D83755D}" srcOrd="0" destOrd="0" presId="urn:microsoft.com/office/officeart/2005/8/layout/lProcess2"/>
    <dgm:cxn modelId="{C7C76696-93A8-4C1C-83CA-0ABC4460E567}" srcId="{AB135EFE-420E-432A-BF6B-EAC2AECAE194}" destId="{38A3D23C-E24F-4E9D-8B2E-4A1EAB58D39B}" srcOrd="0" destOrd="0" parTransId="{8D3C76D5-6E8B-4424-B17C-AF772F1F7473}" sibTransId="{1F5AABF6-C96A-4D7F-9CB9-B30A2A776E13}"/>
    <dgm:cxn modelId="{2D31C889-AB5C-4D8E-A745-FF6B11903C9D}" srcId="{5B70142D-1F1B-4743-B33E-58D6B98C14BB}" destId="{A4C898F2-C01C-48C8-9078-221D95A48C33}" srcOrd="0" destOrd="0" parTransId="{4FDBB81F-1F39-4EDF-A17B-03C2C54A9D53}" sibTransId="{52DC5823-CB31-4A2B-AD8B-653ED384AE08}"/>
    <dgm:cxn modelId="{9BD574D7-955A-45A6-AF25-DC3724AC1EDD}" type="presOf" srcId="{15502E66-D9FD-4A46-9549-76FFA4F1F510}" destId="{3DACBEB0-780A-400D-837D-F58421572BE0}" srcOrd="0" destOrd="0" presId="urn:microsoft.com/office/officeart/2005/8/layout/lProcess2"/>
    <dgm:cxn modelId="{08FB97ED-0A3B-48E5-A604-5B8C44C7C4EF}" type="presOf" srcId="{B7EFF3F2-6EB5-4C74-AC4E-036A84E29E86}" destId="{5AC2D3AA-1838-4553-B8D9-DBC9DCA83097}" srcOrd="0" destOrd="0" presId="urn:microsoft.com/office/officeart/2005/8/layout/lProcess2"/>
    <dgm:cxn modelId="{98B95218-B362-4844-B9DC-375C3CB78FF3}" type="presOf" srcId="{38A3D23C-E24F-4E9D-8B2E-4A1EAB58D39B}" destId="{814C06A3-9388-40A8-A926-5FEB89DCC6AB}" srcOrd="0" destOrd="0" presId="urn:microsoft.com/office/officeart/2005/8/layout/lProcess2"/>
    <dgm:cxn modelId="{BAB7D837-4D38-4D5D-A071-F42999576364}" type="presParOf" srcId="{3DACBEB0-780A-400D-837D-F58421572BE0}" destId="{AD458BA6-33B7-4A8F-93AA-F47BC63AED4D}" srcOrd="0" destOrd="0" presId="urn:microsoft.com/office/officeart/2005/8/layout/lProcess2"/>
    <dgm:cxn modelId="{229854FB-7CD0-482A-A653-3C213058528B}" type="presParOf" srcId="{AD458BA6-33B7-4A8F-93AA-F47BC63AED4D}" destId="{5AC2D3AA-1838-4553-B8D9-DBC9DCA83097}" srcOrd="0" destOrd="0" presId="urn:microsoft.com/office/officeart/2005/8/layout/lProcess2"/>
    <dgm:cxn modelId="{66B716AB-68E4-47B5-A661-37FB1F4A6FF3}" type="presParOf" srcId="{AD458BA6-33B7-4A8F-93AA-F47BC63AED4D}" destId="{A8FEADD6-A105-4FA3-A4D5-6F104A7C6A04}" srcOrd="1" destOrd="0" presId="urn:microsoft.com/office/officeart/2005/8/layout/lProcess2"/>
    <dgm:cxn modelId="{60708F26-B485-4177-AAA4-14DF905244E2}" type="presParOf" srcId="{AD458BA6-33B7-4A8F-93AA-F47BC63AED4D}" destId="{92BC168F-273E-4A87-85B9-76C4C7F57E46}" srcOrd="2" destOrd="0" presId="urn:microsoft.com/office/officeart/2005/8/layout/lProcess2"/>
    <dgm:cxn modelId="{B1A1106F-C35A-4D89-9AC4-59A16FBE3A70}" type="presParOf" srcId="{92BC168F-273E-4A87-85B9-76C4C7F57E46}" destId="{E9A7492B-3F50-49BC-A138-113F5DCE0992}" srcOrd="0" destOrd="0" presId="urn:microsoft.com/office/officeart/2005/8/layout/lProcess2"/>
    <dgm:cxn modelId="{F22A252E-17E0-4F65-B00E-88DE8B629416}" type="presParOf" srcId="{E9A7492B-3F50-49BC-A138-113F5DCE0992}" destId="{AB9BB898-4C6A-46F4-90C5-E192D267C918}" srcOrd="0" destOrd="0" presId="urn:microsoft.com/office/officeart/2005/8/layout/lProcess2"/>
    <dgm:cxn modelId="{FB1A7DB4-B1C1-4C4C-8F2E-58F8F640CE8E}" type="presParOf" srcId="{3DACBEB0-780A-400D-837D-F58421572BE0}" destId="{4B3923AC-DB5B-4D9A-B81C-0908A744C3D5}" srcOrd="1" destOrd="0" presId="urn:microsoft.com/office/officeart/2005/8/layout/lProcess2"/>
    <dgm:cxn modelId="{7A9AA68D-5ED9-448B-BB63-2A90C1B4C5ED}" type="presParOf" srcId="{3DACBEB0-780A-400D-837D-F58421572BE0}" destId="{9A1BE62A-2CAF-4336-B70D-403F757C3405}" srcOrd="2" destOrd="0" presId="urn:microsoft.com/office/officeart/2005/8/layout/lProcess2"/>
    <dgm:cxn modelId="{8F285ECE-A358-4654-9B10-DE158CF6D7B0}" type="presParOf" srcId="{9A1BE62A-2CAF-4336-B70D-403F757C3405}" destId="{ACAD981B-3A6B-4B13-A616-65085E6ECB79}" srcOrd="0" destOrd="0" presId="urn:microsoft.com/office/officeart/2005/8/layout/lProcess2"/>
    <dgm:cxn modelId="{6CB5C25E-EB75-4F9B-A674-7560684568A6}" type="presParOf" srcId="{9A1BE62A-2CAF-4336-B70D-403F757C3405}" destId="{E0A33A28-A49F-4276-8228-EA91D0EEBD61}" srcOrd="1" destOrd="0" presId="urn:microsoft.com/office/officeart/2005/8/layout/lProcess2"/>
    <dgm:cxn modelId="{CFFAFD8D-8019-4EFC-810B-2544651F46C8}" type="presParOf" srcId="{9A1BE62A-2CAF-4336-B70D-403F757C3405}" destId="{35AAB4EC-67EA-4EA5-A11B-61107EDD8F37}" srcOrd="2" destOrd="0" presId="urn:microsoft.com/office/officeart/2005/8/layout/lProcess2"/>
    <dgm:cxn modelId="{53CDC5B4-FA6E-4F1C-92C1-004F9A98334C}" type="presParOf" srcId="{35AAB4EC-67EA-4EA5-A11B-61107EDD8F37}" destId="{1C200B40-8497-494A-B891-1F65641925DD}" srcOrd="0" destOrd="0" presId="urn:microsoft.com/office/officeart/2005/8/layout/lProcess2"/>
    <dgm:cxn modelId="{41A211D1-02E3-486F-AE20-6B84A6D258E1}" type="presParOf" srcId="{1C200B40-8497-494A-B891-1F65641925DD}" destId="{814C06A3-9388-40A8-A926-5FEB89DCC6AB}" srcOrd="0" destOrd="0" presId="urn:microsoft.com/office/officeart/2005/8/layout/lProcess2"/>
    <dgm:cxn modelId="{32D2A6BE-C834-44C4-B618-14E6D5A3C9FE}" type="presParOf" srcId="{3DACBEB0-780A-400D-837D-F58421572BE0}" destId="{F5018BC8-281E-4FFC-8C78-D0A63043D025}" srcOrd="3" destOrd="0" presId="urn:microsoft.com/office/officeart/2005/8/layout/lProcess2"/>
    <dgm:cxn modelId="{2F5178AA-1A82-4CDA-ABDE-06BA84A41D56}" type="presParOf" srcId="{3DACBEB0-780A-400D-837D-F58421572BE0}" destId="{F3DFAC70-2515-4C0C-920F-6BB76C5CC1C1}" srcOrd="4" destOrd="0" presId="urn:microsoft.com/office/officeart/2005/8/layout/lProcess2"/>
    <dgm:cxn modelId="{7ABC5D30-6E8D-4951-9911-E145191F5B5C}" type="presParOf" srcId="{F3DFAC70-2515-4C0C-920F-6BB76C5CC1C1}" destId="{DBDD1328-1110-4C25-978D-7DBE947A9BE2}" srcOrd="0" destOrd="0" presId="urn:microsoft.com/office/officeart/2005/8/layout/lProcess2"/>
    <dgm:cxn modelId="{F12B378A-A2C4-4460-AAAB-1C2070850069}" type="presParOf" srcId="{F3DFAC70-2515-4C0C-920F-6BB76C5CC1C1}" destId="{48BFC176-60DC-40AE-8795-7383A1FD39DF}" srcOrd="1" destOrd="0" presId="urn:microsoft.com/office/officeart/2005/8/layout/lProcess2"/>
    <dgm:cxn modelId="{09399C30-1ABA-4D54-9AB9-5F8CDE86BC5C}" type="presParOf" srcId="{F3DFAC70-2515-4C0C-920F-6BB76C5CC1C1}" destId="{E82911F3-198A-457A-B3F7-E5E18420E630}" srcOrd="2" destOrd="0" presId="urn:microsoft.com/office/officeart/2005/8/layout/lProcess2"/>
    <dgm:cxn modelId="{92AB3D3B-BEEF-43B7-805F-76DFBD07834B}" type="presParOf" srcId="{E82911F3-198A-457A-B3F7-E5E18420E630}" destId="{E3E955D2-2005-4574-AB1C-4524541805F9}" srcOrd="0" destOrd="0" presId="urn:microsoft.com/office/officeart/2005/8/layout/lProcess2"/>
    <dgm:cxn modelId="{0B3CEEEC-902B-42E8-8E87-748953881D60}" type="presParOf" srcId="{E3E955D2-2005-4574-AB1C-4524541805F9}" destId="{AE7DD05B-ADCC-4E95-92D7-FAC69751EFE3}" srcOrd="0" destOrd="0" presId="urn:microsoft.com/office/officeart/2005/8/layout/lProcess2"/>
    <dgm:cxn modelId="{021F0032-4355-4A7D-A5C7-C3120F4F7742}" type="presParOf" srcId="{3DACBEB0-780A-400D-837D-F58421572BE0}" destId="{ED2346FC-7FE7-4F99-9D78-72D09534FB8B}" srcOrd="5" destOrd="0" presId="urn:microsoft.com/office/officeart/2005/8/layout/lProcess2"/>
    <dgm:cxn modelId="{B1ECDDEF-1EE1-4F5E-B068-7561E2AEF682}" type="presParOf" srcId="{3DACBEB0-780A-400D-837D-F58421572BE0}" destId="{9FDE2515-65AD-4499-B8A3-923A03ED9133}" srcOrd="6" destOrd="0" presId="urn:microsoft.com/office/officeart/2005/8/layout/lProcess2"/>
    <dgm:cxn modelId="{2DAD6341-4B12-4491-A14C-B7DBB8F281A5}" type="presParOf" srcId="{9FDE2515-65AD-4499-B8A3-923A03ED9133}" destId="{1070FA5B-1E20-419C-937C-04D45D83755D}" srcOrd="0" destOrd="0" presId="urn:microsoft.com/office/officeart/2005/8/layout/lProcess2"/>
    <dgm:cxn modelId="{B168376D-1FFE-4536-B622-CA2902613C3D}" type="presParOf" srcId="{9FDE2515-65AD-4499-B8A3-923A03ED9133}" destId="{0562CCF9-0DFF-42A6-A936-0DFCC96795F3}" srcOrd="1" destOrd="0" presId="urn:microsoft.com/office/officeart/2005/8/layout/lProcess2"/>
    <dgm:cxn modelId="{1C92EB73-EBE4-4506-ABA2-9A881C31D74B}" type="presParOf" srcId="{9FDE2515-65AD-4499-B8A3-923A03ED9133}" destId="{B8E88E3F-A9FC-42BD-8DAB-222F61D55565}" srcOrd="2" destOrd="0" presId="urn:microsoft.com/office/officeart/2005/8/layout/lProcess2"/>
    <dgm:cxn modelId="{A3A8ED24-D498-4F0F-847E-710FDF5111E4}" type="presParOf" srcId="{B8E88E3F-A9FC-42BD-8DAB-222F61D55565}" destId="{A012E928-3627-4740-8032-F2EE7C5AEFAA}" srcOrd="0" destOrd="0" presId="urn:microsoft.com/office/officeart/2005/8/layout/lProcess2"/>
    <dgm:cxn modelId="{E3A2020C-7DA3-44BA-A65A-AC79C66C85BB}" type="presParOf" srcId="{A012E928-3627-4740-8032-F2EE7C5AEFAA}" destId="{F82A21E8-BB08-4935-A281-0364E0F60CEE}" srcOrd="0" destOrd="0" presId="urn:microsoft.com/office/officeart/2005/8/layout/lProcess2"/>
    <dgm:cxn modelId="{8EB439CD-D312-43C9-B004-E2F1A8D5971E}" type="presParOf" srcId="{A012E928-3627-4740-8032-F2EE7C5AEFAA}" destId="{8256E282-DCD0-4CD9-A2B4-DF38F56A2A91}" srcOrd="1" destOrd="0" presId="urn:microsoft.com/office/officeart/2005/8/layout/lProcess2"/>
    <dgm:cxn modelId="{266DB0AD-8B11-4A2D-8A32-D87C43B64B39}" type="presParOf" srcId="{A012E928-3627-4740-8032-F2EE7C5AEFAA}" destId="{09142068-9763-4442-A9B4-0911953B7218}" srcOrd="2" destOrd="0" presId="urn:microsoft.com/office/officeart/2005/8/layout/lProcess2"/>
    <dgm:cxn modelId="{E38650CD-ABA2-4B20-85AF-DB95FFFFE6CC}" type="presParOf" srcId="{3DACBEB0-780A-400D-837D-F58421572BE0}" destId="{D01F3EF4-3DC9-411E-86F5-85B83E9407DC}" srcOrd="7" destOrd="0" presId="urn:microsoft.com/office/officeart/2005/8/layout/lProcess2"/>
    <dgm:cxn modelId="{3D44BD75-43C9-4758-927A-9A3827199316}" type="presParOf" srcId="{3DACBEB0-780A-400D-837D-F58421572BE0}" destId="{0B78B3A0-9349-4905-BA5C-4D8145AE6768}" srcOrd="8" destOrd="0" presId="urn:microsoft.com/office/officeart/2005/8/layout/lProcess2"/>
    <dgm:cxn modelId="{5A426BD3-1F47-4DB6-907A-66111E06638E}" type="presParOf" srcId="{0B78B3A0-9349-4905-BA5C-4D8145AE6768}" destId="{BC525565-BAA6-472D-B2DB-C9922B487E65}" srcOrd="0" destOrd="0" presId="urn:microsoft.com/office/officeart/2005/8/layout/lProcess2"/>
    <dgm:cxn modelId="{7FF2E990-7456-483D-848D-305999AC043F}" type="presParOf" srcId="{0B78B3A0-9349-4905-BA5C-4D8145AE6768}" destId="{001F9C64-4D47-4CB9-BFD9-B5AA4FAE5CB6}" srcOrd="1" destOrd="0" presId="urn:microsoft.com/office/officeart/2005/8/layout/lProcess2"/>
    <dgm:cxn modelId="{93815681-E51D-4DC7-AF4D-5EC50258CB0B}" type="presParOf" srcId="{0B78B3A0-9349-4905-BA5C-4D8145AE6768}" destId="{F23082CC-C8BA-4A63-B33B-23E580FB9EAC}" srcOrd="2" destOrd="0" presId="urn:microsoft.com/office/officeart/2005/8/layout/lProcess2"/>
    <dgm:cxn modelId="{4DC56346-BCA5-4A03-AD8C-6C04485AB71B}" type="presParOf" srcId="{F23082CC-C8BA-4A63-B33B-23E580FB9EAC}" destId="{A0AEC4F8-5994-4BAC-923F-AA39B21BBD11}" srcOrd="0" destOrd="0" presId="urn:microsoft.com/office/officeart/2005/8/layout/lProcess2"/>
    <dgm:cxn modelId="{DDAD5F9D-71F9-49E3-9137-E6D1C90569B3}" type="presParOf" srcId="{A0AEC4F8-5994-4BAC-923F-AA39B21BBD11}" destId="{9E72C15E-6751-4DB4-8878-FD2D71B5196F}"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B95A7-800D-444F-85B6-60F724F0BDE8}">
      <dsp:nvSpPr>
        <dsp:cNvPr id="0" name=""/>
        <dsp:cNvSpPr/>
      </dsp:nvSpPr>
      <dsp:spPr>
        <a:xfrm>
          <a:off x="2146" y="0"/>
          <a:ext cx="2459178" cy="402996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CA" sz="2300" kern="1200" dirty="0" err="1" smtClean="0"/>
            <a:t>Dénombrement</a:t>
          </a:r>
          <a:endParaRPr lang="en-CA" sz="2300" kern="1200" dirty="0"/>
        </a:p>
        <a:p>
          <a:pPr marL="171450" lvl="1" indent="-171450" algn="l" defTabSz="800100">
            <a:lnSpc>
              <a:spcPct val="90000"/>
            </a:lnSpc>
            <a:spcBef>
              <a:spcPct val="0"/>
            </a:spcBef>
            <a:spcAft>
              <a:spcPct val="15000"/>
            </a:spcAft>
            <a:buChar char="••"/>
          </a:pPr>
          <a:r>
            <a:rPr lang="en-CA" sz="1800" kern="1200" dirty="0" err="1" smtClean="0"/>
            <a:t>Dans</a:t>
          </a:r>
          <a:r>
            <a:rPr lang="en-CA" sz="1800" kern="1200" dirty="0" smtClean="0"/>
            <a:t> les refuges</a:t>
          </a:r>
          <a:endParaRPr lang="en-CA" sz="1800" kern="1200" dirty="0"/>
        </a:p>
        <a:p>
          <a:pPr marL="171450" lvl="1" indent="-171450" algn="l" defTabSz="800100">
            <a:lnSpc>
              <a:spcPct val="90000"/>
            </a:lnSpc>
            <a:spcBef>
              <a:spcPct val="0"/>
            </a:spcBef>
            <a:spcAft>
              <a:spcPct val="15000"/>
            </a:spcAft>
            <a:buChar char="••"/>
          </a:pPr>
          <a:r>
            <a:rPr lang="en-CA" sz="1800" kern="1200" dirty="0" err="1" smtClean="0"/>
            <a:t>Lieux</a:t>
          </a:r>
          <a:r>
            <a:rPr lang="en-CA" sz="1800" kern="1200" dirty="0" smtClean="0"/>
            <a:t> </a:t>
          </a:r>
          <a:r>
            <a:rPr lang="en-CA" sz="1800" kern="1200" dirty="0" err="1" smtClean="0"/>
            <a:t>extérieurs</a:t>
          </a:r>
          <a:endParaRPr lang="en-CA" sz="1800" kern="1200" dirty="0"/>
        </a:p>
      </dsp:txBody>
      <dsp:txXfrm>
        <a:off x="2146" y="1611987"/>
        <a:ext cx="2459178" cy="1611987"/>
      </dsp:txXfrm>
    </dsp:sp>
    <dsp:sp modelId="{EA22E76A-6CBC-4329-81EB-723AD940B46C}">
      <dsp:nvSpPr>
        <dsp:cNvPr id="0" name=""/>
        <dsp:cNvSpPr/>
      </dsp:nvSpPr>
      <dsp:spPr>
        <a:xfrm>
          <a:off x="560746" y="241798"/>
          <a:ext cx="1341979" cy="1341979"/>
        </a:xfrm>
        <a:prstGeom prst="ellipse">
          <a:avLst/>
        </a:prstGeom>
        <a:blipFill rotWithShape="1">
          <a:blip xmlns:r="http://schemas.openxmlformats.org/officeDocument/2006/relationships" r:embed="rId1"/>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E3C60B3-D2E8-4BD9-869E-B77801F28EF6}">
      <dsp:nvSpPr>
        <dsp:cNvPr id="0" name=""/>
        <dsp:cNvSpPr/>
      </dsp:nvSpPr>
      <dsp:spPr>
        <a:xfrm>
          <a:off x="2535101" y="0"/>
          <a:ext cx="2459178" cy="402996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a:lnSpc>
              <a:spcPct val="90000"/>
            </a:lnSpc>
            <a:spcBef>
              <a:spcPct val="0"/>
            </a:spcBef>
            <a:spcAft>
              <a:spcPct val="35000"/>
            </a:spcAft>
          </a:pPr>
          <a:r>
            <a:rPr lang="en-CA" sz="2300" kern="1200" dirty="0" err="1" smtClean="0"/>
            <a:t>Sondage</a:t>
          </a:r>
          <a:endParaRPr lang="en-CA" sz="2300" kern="1200" dirty="0"/>
        </a:p>
        <a:p>
          <a:pPr marL="171450" lvl="1" indent="-171450" algn="l" defTabSz="800100">
            <a:lnSpc>
              <a:spcPct val="90000"/>
            </a:lnSpc>
            <a:spcBef>
              <a:spcPct val="0"/>
            </a:spcBef>
            <a:spcAft>
              <a:spcPct val="15000"/>
            </a:spcAft>
            <a:buChar char="••"/>
          </a:pPr>
          <a:r>
            <a:rPr lang="en-CA" sz="1800" kern="1200" dirty="0" err="1" smtClean="0"/>
            <a:t>Données</a:t>
          </a:r>
          <a:r>
            <a:rPr lang="en-CA" sz="1800" kern="1200" dirty="0" smtClean="0"/>
            <a:t> </a:t>
          </a:r>
          <a:r>
            <a:rPr lang="en-CA" sz="1800" kern="1200" dirty="0" err="1" smtClean="0"/>
            <a:t>démographiques</a:t>
          </a:r>
          <a:endParaRPr lang="en-CA" sz="1800" kern="1200" dirty="0"/>
        </a:p>
        <a:p>
          <a:pPr marL="171450" lvl="1" indent="-171450" algn="l" defTabSz="800100">
            <a:lnSpc>
              <a:spcPct val="90000"/>
            </a:lnSpc>
            <a:spcBef>
              <a:spcPct val="0"/>
            </a:spcBef>
            <a:spcAft>
              <a:spcPct val="15000"/>
            </a:spcAft>
            <a:buChar char="••"/>
          </a:pPr>
          <a:r>
            <a:rPr lang="en-CA" sz="1800" kern="1200" dirty="0" err="1" smtClean="0"/>
            <a:t>Besoins</a:t>
          </a:r>
          <a:r>
            <a:rPr lang="en-CA" sz="1800" kern="1200" dirty="0" smtClean="0"/>
            <a:t> </a:t>
          </a:r>
          <a:r>
            <a:rPr lang="en-CA" sz="1800" kern="1200" dirty="0" err="1" smtClean="0"/>
            <a:t>en</a:t>
          </a:r>
          <a:r>
            <a:rPr lang="en-CA" sz="1800" kern="1200" dirty="0" smtClean="0"/>
            <a:t> services</a:t>
          </a:r>
          <a:endParaRPr lang="en-CA" sz="1800" kern="1200" dirty="0"/>
        </a:p>
      </dsp:txBody>
      <dsp:txXfrm>
        <a:off x="2535101" y="1611987"/>
        <a:ext cx="2459178" cy="1611987"/>
      </dsp:txXfrm>
    </dsp:sp>
    <dsp:sp modelId="{15A74AC7-96A0-4E01-A941-E6CD0FBFFBA4}">
      <dsp:nvSpPr>
        <dsp:cNvPr id="0" name=""/>
        <dsp:cNvSpPr/>
      </dsp:nvSpPr>
      <dsp:spPr>
        <a:xfrm>
          <a:off x="3093700" y="241798"/>
          <a:ext cx="1341979" cy="1341979"/>
        </a:xfrm>
        <a:prstGeom prst="ellipse">
          <a:avLst/>
        </a:prstGeom>
        <a:blipFill rotWithShape="1">
          <a:blip xmlns:r="http://schemas.openxmlformats.org/officeDocument/2006/relationships" r:embed="rId2">
            <a:extLst>
              <a:ext uri="{BEBA8EAE-BF5A-486C-A8C5-ECC9F3942E4B}">
                <a14:imgProps xmlns:a14="http://schemas.microsoft.com/office/drawing/2010/main">
                  <a14:imgLayer r:embed="rId3">
                    <a14:imgEffect>
                      <a14:saturation sat="33000"/>
                    </a14:imgEffect>
                  </a14:imgLayer>
                </a14:imgProps>
              </a:ext>
            </a:extLst>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C717A30-2E6E-4F9A-853E-89704EBCC3B2}">
      <dsp:nvSpPr>
        <dsp:cNvPr id="0" name=""/>
        <dsp:cNvSpPr/>
      </dsp:nvSpPr>
      <dsp:spPr>
        <a:xfrm>
          <a:off x="199857" y="3223974"/>
          <a:ext cx="4596712" cy="604495"/>
        </a:xfrm>
        <a:prstGeom prst="leftRightArrow">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BDC58-125D-4557-A076-16087E8E8389}">
      <dsp:nvSpPr>
        <dsp:cNvPr id="0" name=""/>
        <dsp:cNvSpPr/>
      </dsp:nvSpPr>
      <dsp:spPr>
        <a:xfrm>
          <a:off x="1280011" y="2319049"/>
          <a:ext cx="1487431" cy="1277004"/>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kern="1200" dirty="0" smtClean="0"/>
            <a:t>Refuges de transition</a:t>
          </a:r>
          <a:endParaRPr lang="en-CA" sz="1600" kern="1200" dirty="0"/>
        </a:p>
      </dsp:txBody>
      <dsp:txXfrm>
        <a:off x="1510381" y="2516828"/>
        <a:ext cx="1026691" cy="881446"/>
      </dsp:txXfrm>
    </dsp:sp>
    <dsp:sp modelId="{38E4AA75-8C54-4066-9A69-DA14E2097196}">
      <dsp:nvSpPr>
        <dsp:cNvPr id="0" name=""/>
        <dsp:cNvSpPr/>
      </dsp:nvSpPr>
      <dsp:spPr>
        <a:xfrm>
          <a:off x="1315501" y="2890081"/>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1EDD0-7CB8-4C9C-B23C-2E67FC4736E9}">
      <dsp:nvSpPr>
        <dsp:cNvPr id="0" name=""/>
        <dsp:cNvSpPr/>
      </dsp:nvSpPr>
      <dsp:spPr>
        <a:xfrm>
          <a:off x="6399268" y="2319056"/>
          <a:ext cx="1487431" cy="1277004"/>
        </a:xfrm>
        <a:prstGeom prst="hexagon">
          <a:avLst>
            <a:gd name="adj" fmla="val 25000"/>
            <a:gd name="vf" fmla="val 11547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5AC2B-5EC0-45FA-93D6-0D697181F762}">
      <dsp:nvSpPr>
        <dsp:cNvPr id="0" name=""/>
        <dsp:cNvSpPr/>
      </dsp:nvSpPr>
      <dsp:spPr>
        <a:xfrm>
          <a:off x="6833040" y="2324348"/>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A0857-CC93-4F7B-B11C-5816FFD4B356}">
      <dsp:nvSpPr>
        <dsp:cNvPr id="0" name=""/>
        <dsp:cNvSpPr/>
      </dsp:nvSpPr>
      <dsp:spPr>
        <a:xfrm>
          <a:off x="2560022" y="1608998"/>
          <a:ext cx="1487431" cy="1277004"/>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kern="1200" dirty="0" smtClean="0"/>
            <a:t>Refuges</a:t>
          </a:r>
          <a:endParaRPr lang="en-CA" sz="1600" kern="1200" dirty="0"/>
        </a:p>
      </dsp:txBody>
      <dsp:txXfrm>
        <a:off x="2790392" y="1806777"/>
        <a:ext cx="1026691" cy="881446"/>
      </dsp:txXfrm>
    </dsp:sp>
    <dsp:sp modelId="{7F6B0CD2-26D2-4074-9256-FD596BDE8D07}">
      <dsp:nvSpPr>
        <dsp:cNvPr id="0" name=""/>
        <dsp:cNvSpPr/>
      </dsp:nvSpPr>
      <dsp:spPr>
        <a:xfrm>
          <a:off x="3583716" y="2713673"/>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99C59-AECB-4BE3-8F0E-4E3C3231D825}">
      <dsp:nvSpPr>
        <dsp:cNvPr id="0" name=""/>
        <dsp:cNvSpPr/>
      </dsp:nvSpPr>
      <dsp:spPr>
        <a:xfrm>
          <a:off x="3839245" y="2316330"/>
          <a:ext cx="1487431" cy="1277004"/>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92AF4-8332-4854-9F0E-1C01964BBCD3}">
      <dsp:nvSpPr>
        <dsp:cNvPr id="0" name=""/>
        <dsp:cNvSpPr/>
      </dsp:nvSpPr>
      <dsp:spPr>
        <a:xfrm>
          <a:off x="3875524" y="2884643"/>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C0907-CB6B-4103-90B8-D45041595D79}">
      <dsp:nvSpPr>
        <dsp:cNvPr id="0" name=""/>
        <dsp:cNvSpPr/>
      </dsp:nvSpPr>
      <dsp:spPr>
        <a:xfrm>
          <a:off x="1280011" y="907105"/>
          <a:ext cx="1487431" cy="1277004"/>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kern="1200" dirty="0" err="1" smtClean="0"/>
            <a:t>Espaces</a:t>
          </a:r>
          <a:r>
            <a:rPr lang="en-CA" sz="1600" kern="1200" dirty="0" smtClean="0"/>
            <a:t> publics</a:t>
          </a:r>
          <a:endParaRPr lang="en-CA" sz="1600" kern="1200" dirty="0"/>
        </a:p>
      </dsp:txBody>
      <dsp:txXfrm>
        <a:off x="1510381" y="1104884"/>
        <a:ext cx="1026691" cy="881446"/>
      </dsp:txXfrm>
    </dsp:sp>
    <dsp:sp modelId="{8D4366D3-FAA1-449F-8E06-A709B51BA2CC}">
      <dsp:nvSpPr>
        <dsp:cNvPr id="0" name=""/>
        <dsp:cNvSpPr/>
      </dsp:nvSpPr>
      <dsp:spPr>
        <a:xfrm>
          <a:off x="2298973" y="931237"/>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D6FD0-E356-4869-95C7-2EC2A74A223B}">
      <dsp:nvSpPr>
        <dsp:cNvPr id="0" name=""/>
        <dsp:cNvSpPr/>
      </dsp:nvSpPr>
      <dsp:spPr>
        <a:xfrm>
          <a:off x="2560022" y="197053"/>
          <a:ext cx="1487431" cy="1277004"/>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966A2-7757-4E71-A65B-00E786346992}">
      <dsp:nvSpPr>
        <dsp:cNvPr id="0" name=""/>
        <dsp:cNvSpPr/>
      </dsp:nvSpPr>
      <dsp:spPr>
        <a:xfrm>
          <a:off x="2601822" y="762987"/>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99EFB0-72BB-41F3-94DF-A8684CA063E0}">
      <dsp:nvSpPr>
        <dsp:cNvPr id="0" name=""/>
        <dsp:cNvSpPr/>
      </dsp:nvSpPr>
      <dsp:spPr>
        <a:xfrm>
          <a:off x="3839245" y="904385"/>
          <a:ext cx="1487431" cy="1277004"/>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kern="1200" dirty="0" err="1" smtClean="0"/>
            <a:t>Événements</a:t>
          </a:r>
          <a:r>
            <a:rPr lang="en-CA" sz="1600" kern="1200" dirty="0" smtClean="0"/>
            <a:t> </a:t>
          </a:r>
          <a:r>
            <a:rPr lang="en-CA" sz="1600" kern="1200" dirty="0" err="1" smtClean="0"/>
            <a:t>ciblés</a:t>
          </a:r>
          <a:endParaRPr lang="en-CA" sz="1600" kern="1200" dirty="0"/>
        </a:p>
      </dsp:txBody>
      <dsp:txXfrm>
        <a:off x="4069615" y="1102164"/>
        <a:ext cx="1026691" cy="881446"/>
      </dsp:txXfrm>
    </dsp:sp>
    <dsp:sp modelId="{A0B0BC01-86DA-4217-AE24-31ABE64F385A}">
      <dsp:nvSpPr>
        <dsp:cNvPr id="0" name=""/>
        <dsp:cNvSpPr/>
      </dsp:nvSpPr>
      <dsp:spPr>
        <a:xfrm>
          <a:off x="5126355" y="1470319"/>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04EFE-A96C-4C6B-B9D0-CDD14E863718}">
      <dsp:nvSpPr>
        <dsp:cNvPr id="0" name=""/>
        <dsp:cNvSpPr/>
      </dsp:nvSpPr>
      <dsp:spPr>
        <a:xfrm>
          <a:off x="5119256" y="1622254"/>
          <a:ext cx="1487431" cy="1277004"/>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8C97E-3230-4E55-BEBE-0575EC84EC86}">
      <dsp:nvSpPr>
        <dsp:cNvPr id="0" name=""/>
        <dsp:cNvSpPr/>
      </dsp:nvSpPr>
      <dsp:spPr>
        <a:xfrm>
          <a:off x="5409487" y="1645367"/>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76BDE-63DB-4F11-A95A-43BFD507BF30}">
      <dsp:nvSpPr>
        <dsp:cNvPr id="0" name=""/>
        <dsp:cNvSpPr/>
      </dsp:nvSpPr>
      <dsp:spPr>
        <a:xfrm>
          <a:off x="5119256" y="210649"/>
          <a:ext cx="1487431" cy="1277004"/>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kern="1200" dirty="0" smtClean="0"/>
            <a:t>Points de services</a:t>
          </a:r>
          <a:endParaRPr lang="en-CA" sz="1600" kern="1200" dirty="0"/>
        </a:p>
      </dsp:txBody>
      <dsp:txXfrm>
        <a:off x="5349626" y="408428"/>
        <a:ext cx="1026691" cy="881446"/>
      </dsp:txXfrm>
    </dsp:sp>
    <dsp:sp modelId="{F884FB64-A719-4720-A72F-17C58AB6ECCC}">
      <dsp:nvSpPr>
        <dsp:cNvPr id="0" name=""/>
        <dsp:cNvSpPr/>
      </dsp:nvSpPr>
      <dsp:spPr>
        <a:xfrm>
          <a:off x="6406366" y="783041"/>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5F4A5-F975-4387-B143-713B3E5D4E84}">
      <dsp:nvSpPr>
        <dsp:cNvPr id="0" name=""/>
        <dsp:cNvSpPr/>
      </dsp:nvSpPr>
      <dsp:spPr>
        <a:xfrm>
          <a:off x="6399268" y="923080"/>
          <a:ext cx="1487431" cy="1277004"/>
        </a:xfrm>
        <a:prstGeom prst="hexagon">
          <a:avLst>
            <a:gd name="adj" fmla="val 25000"/>
            <a:gd name="vf" fmla="val 11547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89177-0182-4F64-8C00-4B2F506137DA}">
      <dsp:nvSpPr>
        <dsp:cNvPr id="0" name=""/>
        <dsp:cNvSpPr/>
      </dsp:nvSpPr>
      <dsp:spPr>
        <a:xfrm>
          <a:off x="6695808" y="951631"/>
          <a:ext cx="173507" cy="149556"/>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D3AA-1838-4553-B8D9-DBC9DCA83097}">
      <dsp:nvSpPr>
        <dsp:cNvPr id="0" name=""/>
        <dsp:cNvSpPr/>
      </dsp:nvSpPr>
      <dsp:spPr>
        <a:xfrm>
          <a:off x="0" y="0"/>
          <a:ext cx="1692072" cy="4260362"/>
        </a:xfrm>
        <a:prstGeom prst="roundRect">
          <a:avLst>
            <a:gd name="adj" fmla="val 10000"/>
          </a:avLst>
        </a:prstGeom>
        <a:solidFill>
          <a:srgbClr val="ABDB7B"/>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fr-CA" sz="2200" kern="1200" noProof="0" dirty="0" smtClean="0"/>
            <a:t>Lieux extérieurs</a:t>
          </a:r>
        </a:p>
        <a:p>
          <a:pPr lvl="0" algn="ctr" defTabSz="977900">
            <a:lnSpc>
              <a:spcPct val="90000"/>
            </a:lnSpc>
            <a:spcBef>
              <a:spcPct val="0"/>
            </a:spcBef>
            <a:spcAft>
              <a:spcPts val="0"/>
            </a:spcAft>
          </a:pPr>
          <a:r>
            <a:rPr lang="fr-CA" sz="2000" kern="1200" noProof="0" dirty="0" smtClean="0"/>
            <a:t>(de base</a:t>
          </a:r>
          <a:r>
            <a:rPr lang="fr-CA" sz="2000" kern="1200" noProof="0" dirty="0" smtClean="0"/>
            <a:t>)</a:t>
          </a:r>
          <a:endParaRPr lang="fr-CA" sz="2000" kern="1200" noProof="0" dirty="0"/>
        </a:p>
      </dsp:txBody>
      <dsp:txXfrm>
        <a:off x="0" y="0"/>
        <a:ext cx="1692072" cy="1278108"/>
      </dsp:txXfrm>
    </dsp:sp>
    <dsp:sp modelId="{AB9BB898-4C6A-46F4-90C5-E192D267C918}">
      <dsp:nvSpPr>
        <dsp:cNvPr id="0" name=""/>
        <dsp:cNvSpPr/>
      </dsp:nvSpPr>
      <dsp:spPr>
        <a:xfrm>
          <a:off x="174029" y="1278108"/>
          <a:ext cx="1353658" cy="276923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CA" sz="1000" kern="1200" noProof="0" dirty="0" smtClean="0"/>
            <a:t>Dormir dans des conditions pénibles dans la rue, des parcs, des camps, des véhicules ou des bâtiments abandonnés</a:t>
          </a:r>
          <a:endParaRPr lang="fr-CA" sz="1000" kern="1200" noProof="0" dirty="0"/>
        </a:p>
      </dsp:txBody>
      <dsp:txXfrm>
        <a:off x="213676" y="1317755"/>
        <a:ext cx="1274364" cy="2689941"/>
      </dsp:txXfrm>
    </dsp:sp>
    <dsp:sp modelId="{ACAD981B-3A6B-4B13-A616-65085E6ECB79}">
      <dsp:nvSpPr>
        <dsp:cNvPr id="0" name=""/>
        <dsp:cNvSpPr/>
      </dsp:nvSpPr>
      <dsp:spPr>
        <a:xfrm>
          <a:off x="1823800" y="0"/>
          <a:ext cx="1692072" cy="4260362"/>
        </a:xfrm>
        <a:prstGeom prst="roundRect">
          <a:avLst>
            <a:gd name="adj" fmla="val 10000"/>
          </a:avLst>
        </a:prstGeom>
        <a:solidFill>
          <a:srgbClr val="ABDB7B"/>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fr-CA" sz="2200" kern="1200" noProof="0" dirty="0" smtClean="0"/>
            <a:t>Dans </a:t>
          </a:r>
          <a:r>
            <a:rPr lang="fr-CA" sz="2200" kern="1200" noProof="0" dirty="0" smtClean="0"/>
            <a:t>les </a:t>
          </a:r>
          <a:r>
            <a:rPr lang="fr-CA" sz="2200" kern="1200" noProof="0" dirty="0" smtClean="0"/>
            <a:t>refuges </a:t>
          </a:r>
          <a:endParaRPr lang="fr-CA" sz="2200" kern="1200" noProof="0" dirty="0" smtClean="0"/>
        </a:p>
        <a:p>
          <a:pPr lvl="0" algn="ctr" defTabSz="977900">
            <a:lnSpc>
              <a:spcPct val="90000"/>
            </a:lnSpc>
            <a:spcBef>
              <a:spcPct val="0"/>
            </a:spcBef>
            <a:spcAft>
              <a:spcPts val="0"/>
            </a:spcAft>
          </a:pPr>
          <a:r>
            <a:rPr lang="fr-CA" sz="2000" kern="1200" noProof="0" dirty="0" smtClean="0"/>
            <a:t>(de base</a:t>
          </a:r>
          <a:r>
            <a:rPr lang="fr-CA" sz="2000" kern="1200" noProof="0" dirty="0" smtClean="0"/>
            <a:t>)</a:t>
          </a:r>
          <a:endParaRPr lang="fr-CA" sz="2000" kern="1200" noProof="0" dirty="0"/>
        </a:p>
      </dsp:txBody>
      <dsp:txXfrm>
        <a:off x="1823800" y="0"/>
        <a:ext cx="1692072" cy="1278108"/>
      </dsp:txXfrm>
    </dsp:sp>
    <dsp:sp modelId="{814C06A3-9388-40A8-A926-5FEB89DCC6AB}">
      <dsp:nvSpPr>
        <dsp:cNvPr id="0" name=""/>
        <dsp:cNvSpPr/>
      </dsp:nvSpPr>
      <dsp:spPr>
        <a:xfrm>
          <a:off x="1993007" y="1278108"/>
          <a:ext cx="1353658" cy="276923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CA" sz="1100" kern="1200" noProof="0" dirty="0" smtClean="0"/>
            <a:t>Vivre dans des refuges d’urgence, refuges pour femmes victimes de violence, ou bénéficiant de bons d’hôtel au lieu d’avoir un lit de refuge</a:t>
          </a:r>
        </a:p>
      </dsp:txBody>
      <dsp:txXfrm>
        <a:off x="2032654" y="1317755"/>
        <a:ext cx="1274364" cy="2689941"/>
      </dsp:txXfrm>
    </dsp:sp>
    <dsp:sp modelId="{DBDD1328-1110-4C25-978D-7DBE947A9BE2}">
      <dsp:nvSpPr>
        <dsp:cNvPr id="0" name=""/>
        <dsp:cNvSpPr/>
      </dsp:nvSpPr>
      <dsp:spPr>
        <a:xfrm>
          <a:off x="3642778" y="0"/>
          <a:ext cx="1692072" cy="4260362"/>
        </a:xfrm>
        <a:prstGeom prst="roundRect">
          <a:avLst>
            <a:gd name="adj" fmla="val 10000"/>
          </a:avLst>
        </a:prstGeom>
        <a:solidFill>
          <a:srgbClr val="ABDB7B"/>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CA" sz="2200" kern="1200" noProof="0" dirty="0" smtClean="0"/>
            <a:t>De </a:t>
          </a:r>
          <a:r>
            <a:rPr lang="fr-CA" sz="2200" kern="1200" noProof="0" dirty="0" smtClean="0"/>
            <a:t>transition </a:t>
          </a:r>
          <a:r>
            <a:rPr lang="fr-CA" sz="2200" kern="1200" noProof="0" dirty="0" smtClean="0"/>
            <a:t>(de base</a:t>
          </a:r>
          <a:r>
            <a:rPr lang="fr-CA" sz="2000" kern="1200" noProof="0" dirty="0" smtClean="0"/>
            <a:t>)</a:t>
          </a:r>
          <a:endParaRPr lang="fr-CA" sz="2000" kern="1200" noProof="0" dirty="0"/>
        </a:p>
      </dsp:txBody>
      <dsp:txXfrm>
        <a:off x="3642778" y="0"/>
        <a:ext cx="1692072" cy="1278108"/>
      </dsp:txXfrm>
    </dsp:sp>
    <dsp:sp modelId="{AE7DD05B-ADCC-4E95-92D7-FAC69751EFE3}">
      <dsp:nvSpPr>
        <dsp:cNvPr id="0" name=""/>
        <dsp:cNvSpPr/>
      </dsp:nvSpPr>
      <dsp:spPr>
        <a:xfrm>
          <a:off x="3811985" y="1278108"/>
          <a:ext cx="1353658" cy="276923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CA" sz="1100" kern="1200" noProof="0" dirty="0" smtClean="0"/>
            <a:t>Vivre dans des établissements de transition avec de plus longs séjours que les refuges, mais ne constituent pas un domicile fixe. </a:t>
          </a:r>
        </a:p>
        <a:p>
          <a:pPr lvl="0" algn="ctr" defTabSz="488950">
            <a:lnSpc>
              <a:spcPct val="90000"/>
            </a:lnSpc>
            <a:spcBef>
              <a:spcPct val="0"/>
            </a:spcBef>
            <a:spcAft>
              <a:spcPct val="35000"/>
            </a:spcAft>
          </a:pPr>
          <a:endParaRPr lang="fr-CA" sz="1100" kern="1200" noProof="0" dirty="0" smtClean="0"/>
        </a:p>
      </dsp:txBody>
      <dsp:txXfrm>
        <a:off x="3851632" y="1317755"/>
        <a:ext cx="1274364" cy="2689941"/>
      </dsp:txXfrm>
    </dsp:sp>
    <dsp:sp modelId="{1070FA5B-1E20-419C-937C-04D45D83755D}">
      <dsp:nvSpPr>
        <dsp:cNvPr id="0" name=""/>
        <dsp:cNvSpPr/>
      </dsp:nvSpPr>
      <dsp:spPr>
        <a:xfrm>
          <a:off x="5461756" y="0"/>
          <a:ext cx="1692072" cy="426036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CA" sz="2200" kern="1200" noProof="0" dirty="0" smtClean="0"/>
            <a:t>Systèmes </a:t>
          </a:r>
          <a:r>
            <a:rPr lang="fr-CA" sz="2000" kern="1200" noProof="0" dirty="0" smtClean="0"/>
            <a:t>(optionnel)</a:t>
          </a:r>
          <a:endParaRPr lang="fr-CA" sz="2000" kern="1200" noProof="0" dirty="0"/>
        </a:p>
      </dsp:txBody>
      <dsp:txXfrm>
        <a:off x="5461756" y="0"/>
        <a:ext cx="1692072" cy="1278108"/>
      </dsp:txXfrm>
    </dsp:sp>
    <dsp:sp modelId="{F82A21E8-BB08-4935-A281-0364E0F60CEE}">
      <dsp:nvSpPr>
        <dsp:cNvPr id="0" name=""/>
        <dsp:cNvSpPr/>
      </dsp:nvSpPr>
      <dsp:spPr>
        <a:xfrm>
          <a:off x="5630964" y="1279356"/>
          <a:ext cx="1353658" cy="12845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CA" sz="1100" kern="1200" noProof="0" dirty="0" smtClean="0">
              <a:solidFill>
                <a:schemeClr val="tx1"/>
              </a:solidFill>
            </a:rPr>
            <a:t>Correctionnels</a:t>
          </a:r>
          <a:r>
            <a:rPr lang="fr-CA" sz="1100" kern="1200" noProof="0" dirty="0" smtClean="0">
              <a:solidFill>
                <a:schemeClr val="tx1"/>
              </a:solidFill>
            </a:rPr>
            <a:t> :</a:t>
          </a:r>
          <a:r>
            <a:rPr lang="fr-CA" sz="1100" kern="1200" noProof="0" dirty="0" smtClean="0"/>
            <a:t> prisons, centres de </a:t>
          </a:r>
          <a:r>
            <a:rPr lang="fr-CA" sz="1100" kern="1200" noProof="0" dirty="0" smtClean="0"/>
            <a:t>détention </a:t>
          </a:r>
          <a:r>
            <a:rPr lang="fr-CA" sz="1100" kern="1200" noProof="0" dirty="0" smtClean="0"/>
            <a:t>sans adresse fixe</a:t>
          </a:r>
          <a:endParaRPr lang="fr-CA" sz="1100" kern="1200" noProof="0" dirty="0"/>
        </a:p>
      </dsp:txBody>
      <dsp:txXfrm>
        <a:off x="5668587" y="1316979"/>
        <a:ext cx="1278412" cy="1209311"/>
      </dsp:txXfrm>
    </dsp:sp>
    <dsp:sp modelId="{09142068-9763-4442-A9B4-0911953B7218}">
      <dsp:nvSpPr>
        <dsp:cNvPr id="0" name=""/>
        <dsp:cNvSpPr/>
      </dsp:nvSpPr>
      <dsp:spPr>
        <a:xfrm>
          <a:off x="5630964" y="2761538"/>
          <a:ext cx="1353658" cy="12845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CA" sz="1100" kern="1200" noProof="0" dirty="0" smtClean="0">
              <a:solidFill>
                <a:schemeClr val="tx1"/>
              </a:solidFill>
            </a:rPr>
            <a:t>Santé :</a:t>
          </a:r>
          <a:r>
            <a:rPr lang="fr-CA" sz="1100" kern="1200" noProof="0" dirty="0" smtClean="0"/>
            <a:t> hôpitaux, centres de désintoxication, autres établissements de </a:t>
          </a:r>
          <a:r>
            <a:rPr lang="fr-CA" sz="1100" kern="1200" noProof="0" dirty="0" smtClean="0"/>
            <a:t>traitement sans </a:t>
          </a:r>
          <a:r>
            <a:rPr lang="fr-CA" sz="1100" kern="1200" noProof="0" dirty="0" smtClean="0"/>
            <a:t>adresse fixe</a:t>
          </a:r>
          <a:endParaRPr lang="fr-CA" sz="1100" kern="1200" noProof="0" dirty="0"/>
        </a:p>
      </dsp:txBody>
      <dsp:txXfrm>
        <a:off x="5668587" y="2799161"/>
        <a:ext cx="1278412" cy="1209311"/>
      </dsp:txXfrm>
    </dsp:sp>
    <dsp:sp modelId="{BC525565-BAA6-472D-B2DB-C9922B487E65}">
      <dsp:nvSpPr>
        <dsp:cNvPr id="0" name=""/>
        <dsp:cNvSpPr/>
      </dsp:nvSpPr>
      <dsp:spPr>
        <a:xfrm>
          <a:off x="7280735" y="0"/>
          <a:ext cx="1692072" cy="426036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CA" sz="2200" kern="1200" noProof="0" dirty="0" smtClean="0"/>
            <a:t>Itinérance cachée</a:t>
          </a:r>
          <a:r>
            <a:rPr lang="fr-CA" sz="2700" kern="1200" noProof="0" dirty="0" smtClean="0"/>
            <a:t> </a:t>
          </a:r>
          <a:r>
            <a:rPr lang="fr-CA" sz="2000" kern="1200" noProof="0" dirty="0" smtClean="0"/>
            <a:t>(optionnel)</a:t>
          </a:r>
          <a:endParaRPr lang="fr-CA" sz="2000" kern="1200" noProof="0" dirty="0"/>
        </a:p>
      </dsp:txBody>
      <dsp:txXfrm>
        <a:off x="7280735" y="0"/>
        <a:ext cx="1692072" cy="1278108"/>
      </dsp:txXfrm>
    </dsp:sp>
    <dsp:sp modelId="{9E72C15E-6751-4DB4-8878-FD2D71B5196F}">
      <dsp:nvSpPr>
        <dsp:cNvPr id="0" name=""/>
        <dsp:cNvSpPr/>
      </dsp:nvSpPr>
      <dsp:spPr>
        <a:xfrm>
          <a:off x="7458335" y="1278108"/>
          <a:ext cx="1353658" cy="276923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CA" sz="1100" kern="1200" noProof="0" dirty="0" smtClean="0"/>
            <a:t>Vivre avec autrui, car la personne en question ne possède pas de domicile fixe à elle</a:t>
          </a:r>
          <a:endParaRPr lang="fr-CA" sz="1100" kern="1200" noProof="0" dirty="0"/>
        </a:p>
      </dsp:txBody>
      <dsp:txXfrm>
        <a:off x="7497982" y="1317755"/>
        <a:ext cx="1274364" cy="268994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39466" y="0"/>
            <a:ext cx="3013763" cy="465455"/>
          </a:xfrm>
          <a:prstGeom prst="rect">
            <a:avLst/>
          </a:prstGeom>
        </p:spPr>
        <p:txBody>
          <a:bodyPr vert="horz" lIns="93324" tIns="46662" rIns="93324" bIns="46662" rtlCol="0"/>
          <a:lstStyle>
            <a:lvl1pPr algn="r">
              <a:defRPr sz="1200"/>
            </a:lvl1pPr>
          </a:lstStyle>
          <a:p>
            <a:fld id="{4EF49E23-0AE4-44F1-9E63-5D0AA4CB32FE}" type="datetimeFigureOut">
              <a:rPr lang="en-CA" smtClean="0"/>
              <a:t>12/04/2017</a:t>
            </a:fld>
            <a:endParaRPr lang="en-CA"/>
          </a:p>
        </p:txBody>
      </p:sp>
      <p:sp>
        <p:nvSpPr>
          <p:cNvPr id="4" name="Footer Placeholder 3"/>
          <p:cNvSpPr>
            <a:spLocks noGrp="1"/>
          </p:cNvSpPr>
          <p:nvPr>
            <p:ph type="ftr" sz="quarter" idx="2"/>
          </p:nvPr>
        </p:nvSpPr>
        <p:spPr>
          <a:xfrm>
            <a:off x="0" y="8842030"/>
            <a:ext cx="301376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324" tIns="46662" rIns="93324" bIns="46662" rtlCol="0" anchor="b"/>
          <a:lstStyle>
            <a:lvl1pPr algn="r">
              <a:defRPr sz="1200"/>
            </a:lvl1pPr>
          </a:lstStyle>
          <a:p>
            <a:fld id="{261D0F28-5130-44D3-BBF8-88991AB94886}" type="slidenum">
              <a:rPr lang="en-CA" smtClean="0"/>
              <a:t>‹#›</a:t>
            </a:fld>
            <a:endParaRPr lang="en-CA"/>
          </a:p>
        </p:txBody>
      </p:sp>
    </p:spTree>
    <p:extLst>
      <p:ext uri="{BB962C8B-B14F-4D97-AF65-F5344CB8AC3E}">
        <p14:creationId xmlns:p14="http://schemas.microsoft.com/office/powerpoint/2010/main" val="162896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39466" y="0"/>
            <a:ext cx="3013763" cy="465455"/>
          </a:xfrm>
          <a:prstGeom prst="rect">
            <a:avLst/>
          </a:prstGeom>
        </p:spPr>
        <p:txBody>
          <a:bodyPr vert="horz" lIns="93324" tIns="46662" rIns="93324" bIns="46662" rtlCol="0"/>
          <a:lstStyle>
            <a:lvl1pPr algn="r">
              <a:defRPr sz="1200"/>
            </a:lvl1pPr>
          </a:lstStyle>
          <a:p>
            <a:fld id="{DD55BF02-11E9-47E5-97F7-2342DF981FBB}" type="datetimeFigureOut">
              <a:rPr lang="en-CA" smtClean="0"/>
              <a:t>12/04/2017</a:t>
            </a:fld>
            <a:endParaRPr lang="en-CA"/>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1376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324" tIns="46662" rIns="93324" bIns="46662" rtlCol="0" anchor="b"/>
          <a:lstStyle>
            <a:lvl1pPr algn="r">
              <a:defRPr sz="1200"/>
            </a:lvl1pPr>
          </a:lstStyle>
          <a:p>
            <a:fld id="{7B0BC3D5-A813-4488-8A6C-0894A38C5320}" type="slidenum">
              <a:rPr lang="en-CA" smtClean="0"/>
              <a:t>‹#›</a:t>
            </a:fld>
            <a:endParaRPr lang="en-CA"/>
          </a:p>
        </p:txBody>
      </p:sp>
    </p:spTree>
    <p:extLst>
      <p:ext uri="{BB962C8B-B14F-4D97-AF65-F5344CB8AC3E}">
        <p14:creationId xmlns:p14="http://schemas.microsoft.com/office/powerpoint/2010/main" val="4011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88A4E-02B6-B348-A9C6-C9848B6DDFF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2290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smtClean="0"/>
          </a:p>
        </p:txBody>
      </p:sp>
      <p:sp>
        <p:nvSpPr>
          <p:cNvPr id="15364"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D1D900-9363-4CE3-8E45-7FFF8CE4927B}" type="slidenum">
              <a:rPr lang="en-CA" altLang="en-US" smtClean="0"/>
              <a:pPr eaLnBrk="1" hangingPunct="1">
                <a:spcBef>
                  <a:spcPct val="0"/>
                </a:spcBef>
              </a:pPr>
              <a:t>15</a:t>
            </a:fld>
            <a:endParaRPr lang="en-CA"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E56B26-BC1E-4FB6-A7D6-0F717268D1F7}" type="slidenum">
              <a:rPr lang="en-CA" altLang="en-US" smtClean="0"/>
              <a:pPr eaLnBrk="1" hangingPunct="1">
                <a:spcBef>
                  <a:spcPct val="0"/>
                </a:spcBef>
              </a:pPr>
              <a:t>16</a:t>
            </a:fld>
            <a:endParaRPr lang="en-CA"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smtClean="0"/>
          </a:p>
        </p:txBody>
      </p:sp>
      <p:sp>
        <p:nvSpPr>
          <p:cNvPr id="17412"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35CEC7-F6C7-4FCB-B8F5-0817267F48A8}" type="slidenum">
              <a:rPr lang="en-CA" altLang="en-US" smtClean="0"/>
              <a:pPr eaLnBrk="1" hangingPunct="1">
                <a:spcBef>
                  <a:spcPct val="0"/>
                </a:spcBef>
              </a:pPr>
              <a:t>17</a:t>
            </a:fld>
            <a:endParaRPr lang="en-CA"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41007A-3FD4-4359-AB0E-FE49C2B86966}" type="slidenum">
              <a:rPr lang="en-CA" altLang="en-US" smtClean="0"/>
              <a:pPr eaLnBrk="1" hangingPunct="1">
                <a:spcBef>
                  <a:spcPct val="0"/>
                </a:spcBef>
              </a:pPr>
              <a:t>18</a:t>
            </a:fld>
            <a:endParaRPr lang="en-CA"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41007A-3FD4-4359-AB0E-FE49C2B86966}" type="slidenum">
              <a:rPr lang="en-CA" altLang="en-US" smtClean="0"/>
              <a:pPr eaLnBrk="1" hangingPunct="1">
                <a:spcBef>
                  <a:spcPct val="0"/>
                </a:spcBef>
              </a:pPr>
              <a:t>19</a:t>
            </a:fld>
            <a:endParaRPr lang="en-CA"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smtClean="0"/>
          </a:p>
        </p:txBody>
      </p:sp>
      <p:sp>
        <p:nvSpPr>
          <p:cNvPr id="19460"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1C0957-29DD-41E0-9123-310956462449}" type="slidenum">
              <a:rPr lang="en-CA" altLang="en-US" smtClean="0"/>
              <a:pPr eaLnBrk="1" hangingPunct="1">
                <a:spcBef>
                  <a:spcPct val="0"/>
                </a:spcBef>
              </a:pPr>
              <a:t>20</a:t>
            </a:fld>
            <a:endParaRPr lang="en-CA"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4C4140-C4E2-477D-AF6D-EE4A21D82840}" type="slidenum">
              <a:rPr lang="en-CA" altLang="en-US" smtClean="0"/>
              <a:pPr eaLnBrk="1" hangingPunct="1">
                <a:spcBef>
                  <a:spcPct val="0"/>
                </a:spcBef>
              </a:pPr>
              <a:t>21</a:t>
            </a:fld>
            <a:endParaRPr lang="en-CA"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22</a:t>
            </a:fld>
            <a:endParaRPr lang="en-CA"/>
          </a:p>
        </p:txBody>
      </p:sp>
    </p:spTree>
    <p:extLst>
      <p:ext uri="{BB962C8B-B14F-4D97-AF65-F5344CB8AC3E}">
        <p14:creationId xmlns:p14="http://schemas.microsoft.com/office/powerpoint/2010/main" val="6651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23</a:t>
            </a:fld>
            <a:endParaRPr lang="en-CA"/>
          </a:p>
        </p:txBody>
      </p:sp>
    </p:spTree>
    <p:extLst>
      <p:ext uri="{BB962C8B-B14F-4D97-AF65-F5344CB8AC3E}">
        <p14:creationId xmlns:p14="http://schemas.microsoft.com/office/powerpoint/2010/main" val="151531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24</a:t>
            </a:fld>
            <a:endParaRPr lang="en-CA"/>
          </a:p>
        </p:txBody>
      </p:sp>
    </p:spTree>
    <p:extLst>
      <p:ext uri="{BB962C8B-B14F-4D97-AF65-F5344CB8AC3E}">
        <p14:creationId xmlns:p14="http://schemas.microsoft.com/office/powerpoint/2010/main" val="45022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B0BC3D5-A813-4488-8A6C-0894A38C5320}" type="slidenum">
              <a:rPr lang="en-CA" smtClean="0"/>
              <a:t>2</a:t>
            </a:fld>
            <a:endParaRPr lang="en-CA"/>
          </a:p>
        </p:txBody>
      </p:sp>
    </p:spTree>
    <p:extLst>
      <p:ext uri="{BB962C8B-B14F-4D97-AF65-F5344CB8AC3E}">
        <p14:creationId xmlns:p14="http://schemas.microsoft.com/office/powerpoint/2010/main" val="249215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r>
              <a:rPr lang="fr-CA" dirty="0" smtClean="0"/>
              <a:t>3</a:t>
            </a:r>
            <a:endParaRPr lang="fr-CA" dirty="0"/>
          </a:p>
        </p:txBody>
      </p:sp>
    </p:spTree>
    <p:extLst>
      <p:ext uri="{BB962C8B-B14F-4D97-AF65-F5344CB8AC3E}">
        <p14:creationId xmlns:p14="http://schemas.microsoft.com/office/powerpoint/2010/main" val="2446700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B0BC3D5-A813-4488-8A6C-0894A38C5320}" type="slidenum">
              <a:rPr lang="en-CA" smtClean="0"/>
              <a:t>27</a:t>
            </a:fld>
            <a:endParaRPr lang="en-CA"/>
          </a:p>
        </p:txBody>
      </p:sp>
    </p:spTree>
    <p:extLst>
      <p:ext uri="{BB962C8B-B14F-4D97-AF65-F5344CB8AC3E}">
        <p14:creationId xmlns:p14="http://schemas.microsoft.com/office/powerpoint/2010/main" val="197035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30</a:t>
            </a:fld>
            <a:endParaRPr lang="en-CA"/>
          </a:p>
        </p:txBody>
      </p:sp>
    </p:spTree>
    <p:extLst>
      <p:ext uri="{BB962C8B-B14F-4D97-AF65-F5344CB8AC3E}">
        <p14:creationId xmlns:p14="http://schemas.microsoft.com/office/powerpoint/2010/main" val="125546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3500" dirty="0" smtClean="0"/>
              <a:t>A point-in-time count answers two questions: On a typical night, </a:t>
            </a:r>
            <a:r>
              <a:rPr lang="en-CA" sz="3500" b="1" dirty="0" smtClean="0"/>
              <a:t>who</a:t>
            </a:r>
            <a:r>
              <a:rPr lang="en-CA" sz="3500" dirty="0" smtClean="0"/>
              <a:t> is experiencing homelessness and </a:t>
            </a:r>
            <a:r>
              <a:rPr lang="en-CA" sz="3500" b="1" dirty="0" smtClean="0"/>
              <a:t>how many </a:t>
            </a:r>
            <a:r>
              <a:rPr lang="en-CA" sz="3500" dirty="0" smtClean="0"/>
              <a:t>people are experiencing homelessness? There are two outcomes:</a:t>
            </a:r>
          </a:p>
          <a:p>
            <a:pPr lvl="1"/>
            <a:r>
              <a:rPr lang="en-CA" sz="3500" b="1" dirty="0" smtClean="0"/>
              <a:t>An</a:t>
            </a:r>
            <a:r>
              <a:rPr lang="en-CA" sz="3500" dirty="0" smtClean="0"/>
              <a:t> </a:t>
            </a:r>
            <a:r>
              <a:rPr lang="en-CA" sz="3500" b="1" dirty="0" smtClean="0"/>
              <a:t>enumeration</a:t>
            </a:r>
            <a:r>
              <a:rPr lang="en-CA" sz="3500" dirty="0" smtClean="0"/>
              <a:t> of homelessness on a particular night.</a:t>
            </a:r>
            <a:endParaRPr lang="en-CA" sz="3500" b="1" dirty="0" smtClean="0"/>
          </a:p>
          <a:p>
            <a:pPr lvl="1"/>
            <a:r>
              <a:rPr lang="en-CA" sz="3500" b="1" dirty="0" smtClean="0"/>
              <a:t>A</a:t>
            </a:r>
            <a:r>
              <a:rPr lang="en-CA" sz="3500" dirty="0" smtClean="0"/>
              <a:t> </a:t>
            </a:r>
            <a:r>
              <a:rPr lang="en-CA" sz="3500" b="1" dirty="0" smtClean="0"/>
              <a:t>survey</a:t>
            </a:r>
            <a:r>
              <a:rPr lang="en-CA" sz="3500" dirty="0" smtClean="0"/>
              <a:t> on the demographics and service needs of the population.</a:t>
            </a:r>
          </a:p>
        </p:txBody>
      </p:sp>
      <p:sp>
        <p:nvSpPr>
          <p:cNvPr id="4" name="Slide Number Placeholder 3"/>
          <p:cNvSpPr>
            <a:spLocks noGrp="1"/>
          </p:cNvSpPr>
          <p:nvPr>
            <p:ph type="sldNum" sz="quarter" idx="10"/>
          </p:nvPr>
        </p:nvSpPr>
        <p:spPr/>
        <p:txBody>
          <a:bodyPr/>
          <a:lstStyle/>
          <a:p>
            <a:fld id="{7B0BC3D5-A813-4488-8A6C-0894A38C5320}" type="slidenum">
              <a:rPr lang="en-CA" smtClean="0"/>
              <a:t>3</a:t>
            </a:fld>
            <a:endParaRPr lang="en-CA"/>
          </a:p>
        </p:txBody>
      </p:sp>
    </p:spTree>
    <p:extLst>
      <p:ext uri="{BB962C8B-B14F-4D97-AF65-F5344CB8AC3E}">
        <p14:creationId xmlns:p14="http://schemas.microsoft.com/office/powerpoint/2010/main" val="151531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How? </a:t>
            </a:r>
            <a:r>
              <a:rPr lang="en-CA" sz="1200" dirty="0" smtClean="0"/>
              <a:t>Over a single day, survey teams sent to outdoor locations, emergency shelters, transitional shelters, etc. to enumerate and survey people experiencing  homelessness on a </a:t>
            </a:r>
            <a:r>
              <a:rPr lang="en-CA" sz="1200" i="1" dirty="0" smtClean="0"/>
              <a:t>particular night</a:t>
            </a:r>
            <a:r>
              <a:rPr lang="en-CA" sz="1200" dirty="0" smtClean="0"/>
              <a:t>.</a:t>
            </a:r>
          </a:p>
        </p:txBody>
      </p:sp>
      <p:sp>
        <p:nvSpPr>
          <p:cNvPr id="4" name="Slide Number Placeholder 3"/>
          <p:cNvSpPr>
            <a:spLocks noGrp="1"/>
          </p:cNvSpPr>
          <p:nvPr>
            <p:ph type="sldNum" sz="quarter" idx="10"/>
          </p:nvPr>
        </p:nvSpPr>
        <p:spPr/>
        <p:txBody>
          <a:bodyPr/>
          <a:lstStyle/>
          <a:p>
            <a:fld id="{7B0BC3D5-A813-4488-8A6C-0894A38C5320}" type="slidenum">
              <a:rPr lang="en-CA" smtClean="0"/>
              <a:t>5</a:t>
            </a:fld>
            <a:endParaRPr lang="en-CA"/>
          </a:p>
        </p:txBody>
      </p:sp>
    </p:spTree>
    <p:extLst>
      <p:ext uri="{BB962C8B-B14F-4D97-AF65-F5344CB8AC3E}">
        <p14:creationId xmlns:p14="http://schemas.microsoft.com/office/powerpoint/2010/main" val="359559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B0BC3D5-A813-4488-8A6C-0894A38C5320}" type="slidenum">
              <a:rPr lang="en-CA" smtClean="0"/>
              <a:t>7</a:t>
            </a:fld>
            <a:endParaRPr lang="en-CA"/>
          </a:p>
        </p:txBody>
      </p:sp>
    </p:spTree>
    <p:extLst>
      <p:ext uri="{BB962C8B-B14F-4D97-AF65-F5344CB8AC3E}">
        <p14:creationId xmlns:p14="http://schemas.microsoft.com/office/powerpoint/2010/main" val="289546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BC3D5-A813-4488-8A6C-0894A38C5320}" type="slidenum">
              <a:rPr lang="en-CA" smtClean="0"/>
              <a:t>8</a:t>
            </a:fld>
            <a:endParaRPr lang="en-CA" dirty="0"/>
          </a:p>
        </p:txBody>
      </p:sp>
    </p:spTree>
    <p:extLst>
      <p:ext uri="{BB962C8B-B14F-4D97-AF65-F5344CB8AC3E}">
        <p14:creationId xmlns:p14="http://schemas.microsoft.com/office/powerpoint/2010/main" val="377256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How? </a:t>
            </a:r>
            <a:r>
              <a:rPr lang="en-CA" sz="1200" dirty="0" smtClean="0"/>
              <a:t>Over a single day, survey teams sent to outdoor locations, emergency shelters, transitional shelters, etc. to enumerate and survey people experiencing  homelessness on a </a:t>
            </a:r>
            <a:r>
              <a:rPr lang="en-CA" sz="1200" i="1" dirty="0" smtClean="0"/>
              <a:t>particular night</a:t>
            </a:r>
            <a:r>
              <a:rPr lang="en-CA" sz="1200" dirty="0" smtClean="0"/>
              <a:t>.</a:t>
            </a:r>
          </a:p>
        </p:txBody>
      </p:sp>
      <p:sp>
        <p:nvSpPr>
          <p:cNvPr id="4" name="Slide Number Placeholder 3"/>
          <p:cNvSpPr>
            <a:spLocks noGrp="1"/>
          </p:cNvSpPr>
          <p:nvPr>
            <p:ph type="sldNum" sz="quarter" idx="10"/>
          </p:nvPr>
        </p:nvSpPr>
        <p:spPr/>
        <p:txBody>
          <a:bodyPr/>
          <a:lstStyle/>
          <a:p>
            <a:fld id="{7B0BC3D5-A813-4488-8A6C-0894A38C5320}" type="slidenum">
              <a:rPr lang="en-CA" smtClean="0"/>
              <a:t>12</a:t>
            </a:fld>
            <a:endParaRPr lang="en-CA"/>
          </a:p>
        </p:txBody>
      </p:sp>
    </p:spTree>
    <p:extLst>
      <p:ext uri="{BB962C8B-B14F-4D97-AF65-F5344CB8AC3E}">
        <p14:creationId xmlns:p14="http://schemas.microsoft.com/office/powerpoint/2010/main" val="359559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smtClean="0"/>
          </a:p>
        </p:txBody>
      </p:sp>
      <p:sp>
        <p:nvSpPr>
          <p:cNvPr id="13316"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5E9831-B56D-4A7E-A2C3-4E72BF2358AD}" type="slidenum">
              <a:rPr lang="en-CA" altLang="en-US" smtClean="0"/>
              <a:pPr eaLnBrk="1" hangingPunct="1">
                <a:spcBef>
                  <a:spcPct val="0"/>
                </a:spcBef>
              </a:pPr>
              <a:t>13</a:t>
            </a:fld>
            <a:endParaRPr lang="en-CA"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p>
        </p:txBody>
      </p:sp>
      <p:sp>
        <p:nvSpPr>
          <p:cNvPr id="14340" name="Slide Number Placeholder 3"/>
          <p:cNvSpPr>
            <a:spLocks noGrp="1"/>
          </p:cNvSpPr>
          <p:nvPr>
            <p:ph type="sldNum" sz="quarter" idx="5"/>
          </p:nvPr>
        </p:nvSpPr>
        <p:spPr>
          <a:noFill/>
        </p:spPr>
        <p:txBody>
          <a:bodyPr/>
          <a:lstStyle>
            <a:lvl1pPr defTabSz="925594" eaLnBrk="0" hangingPunct="0">
              <a:spcBef>
                <a:spcPct val="30000"/>
              </a:spcBef>
              <a:defRPr sz="1200">
                <a:solidFill>
                  <a:schemeClr val="tx1"/>
                </a:solidFill>
                <a:latin typeface="Arial" charset="0"/>
              </a:defRPr>
            </a:lvl1pPr>
            <a:lvl2pPr marL="735446" indent="-282864" defTabSz="925594" eaLnBrk="0" hangingPunct="0">
              <a:spcBef>
                <a:spcPct val="30000"/>
              </a:spcBef>
              <a:defRPr sz="1200">
                <a:solidFill>
                  <a:schemeClr val="tx1"/>
                </a:solidFill>
                <a:latin typeface="Arial" charset="0"/>
              </a:defRPr>
            </a:lvl2pPr>
            <a:lvl3pPr marL="1131456" indent="-226291" defTabSz="925594" eaLnBrk="0" hangingPunct="0">
              <a:spcBef>
                <a:spcPct val="30000"/>
              </a:spcBef>
              <a:defRPr sz="1200">
                <a:solidFill>
                  <a:schemeClr val="tx1"/>
                </a:solidFill>
                <a:latin typeface="Arial" charset="0"/>
              </a:defRPr>
            </a:lvl3pPr>
            <a:lvl4pPr marL="1584038" indent="-226291" defTabSz="925594" eaLnBrk="0" hangingPunct="0">
              <a:spcBef>
                <a:spcPct val="30000"/>
              </a:spcBef>
              <a:defRPr sz="1200">
                <a:solidFill>
                  <a:schemeClr val="tx1"/>
                </a:solidFill>
                <a:latin typeface="Arial" charset="0"/>
              </a:defRPr>
            </a:lvl4pPr>
            <a:lvl5pPr marL="2036620" indent="-226291" defTabSz="925594" eaLnBrk="0" hangingPunct="0">
              <a:spcBef>
                <a:spcPct val="30000"/>
              </a:spcBef>
              <a:defRPr sz="1200">
                <a:solidFill>
                  <a:schemeClr val="tx1"/>
                </a:solidFill>
                <a:latin typeface="Arial" charset="0"/>
              </a:defRPr>
            </a:lvl5pPr>
            <a:lvl6pPr marL="2489203" indent="-226291" defTabSz="925594" eaLnBrk="0" fontAlgn="base" hangingPunct="0">
              <a:spcBef>
                <a:spcPct val="30000"/>
              </a:spcBef>
              <a:spcAft>
                <a:spcPct val="0"/>
              </a:spcAft>
              <a:defRPr sz="1200">
                <a:solidFill>
                  <a:schemeClr val="tx1"/>
                </a:solidFill>
                <a:latin typeface="Arial" charset="0"/>
              </a:defRPr>
            </a:lvl6pPr>
            <a:lvl7pPr marL="2941785" indent="-226291" defTabSz="925594" eaLnBrk="0" fontAlgn="base" hangingPunct="0">
              <a:spcBef>
                <a:spcPct val="30000"/>
              </a:spcBef>
              <a:spcAft>
                <a:spcPct val="0"/>
              </a:spcAft>
              <a:defRPr sz="1200">
                <a:solidFill>
                  <a:schemeClr val="tx1"/>
                </a:solidFill>
                <a:latin typeface="Arial" charset="0"/>
              </a:defRPr>
            </a:lvl7pPr>
            <a:lvl8pPr marL="3394367" indent="-226291" defTabSz="925594" eaLnBrk="0" fontAlgn="base" hangingPunct="0">
              <a:spcBef>
                <a:spcPct val="30000"/>
              </a:spcBef>
              <a:spcAft>
                <a:spcPct val="0"/>
              </a:spcAft>
              <a:defRPr sz="1200">
                <a:solidFill>
                  <a:schemeClr val="tx1"/>
                </a:solidFill>
                <a:latin typeface="Arial" charset="0"/>
              </a:defRPr>
            </a:lvl8pPr>
            <a:lvl9pPr marL="3846949" indent="-226291" defTabSz="9255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05A440B-85F7-4A49-8CEE-4B34F3751D99}" type="slidenum">
              <a:rPr lang="en-CA" altLang="en-US" smtClean="0"/>
              <a:pPr eaLnBrk="1" hangingPunct="1">
                <a:spcBef>
                  <a:spcPct val="0"/>
                </a:spcBef>
              </a:pPr>
              <a:t>14</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2" name="Title 1"/>
          <p:cNvSpPr>
            <a:spLocks noGrp="1"/>
          </p:cNvSpPr>
          <p:nvPr>
            <p:ph type="ctrTitle"/>
          </p:nvPr>
        </p:nvSpPr>
        <p:spPr>
          <a:xfrm>
            <a:off x="4756728" y="2482273"/>
            <a:ext cx="4069326" cy="1893454"/>
          </a:xfrm>
        </p:spPr>
        <p:txBody>
          <a:bodyPr>
            <a:normAutofit/>
          </a:bodyPr>
          <a:lstStyle>
            <a:lvl1pPr algn="r">
              <a:defRPr sz="3600" b="1" i="0">
                <a:solidFill>
                  <a:srgbClr val="7A82AA"/>
                </a:solidFill>
                <a:latin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3729182" y="4375728"/>
            <a:ext cx="5096872" cy="622085"/>
          </a:xfrm>
        </p:spPr>
        <p:txBody>
          <a:bodyPr>
            <a:normAutofit/>
          </a:bodyPr>
          <a:lstStyle>
            <a:lvl1pPr marL="0" indent="0" algn="r">
              <a:buNone/>
              <a:defRPr sz="24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168528" y="335311"/>
            <a:ext cx="2133600" cy="365125"/>
          </a:xfrm>
          <a:prstGeom prst="rect">
            <a:avLst/>
          </a:prstGeom>
        </p:spPr>
        <p:txBody>
          <a:bodyPr/>
          <a:lstStyle>
            <a:lvl1pPr>
              <a:defRPr>
                <a:solidFill>
                  <a:schemeClr val="bg1"/>
                </a:solidFill>
                <a:latin typeface="Arial"/>
              </a:defRPr>
            </a:lvl1pPr>
          </a:lstStyle>
          <a:p>
            <a:pPr algn="l"/>
            <a:fld id="{3A4242CF-B5B5-1C46-9D8F-6755BC64D01F}" type="slidenum">
              <a:rPr lang="en-US" smtClean="0"/>
              <a:t>‹#›</a:t>
            </a:fld>
            <a:endParaRPr lang="en-US"/>
          </a:p>
        </p:txBody>
      </p:sp>
      <p:sp>
        <p:nvSpPr>
          <p:cNvPr id="17" name="TextBox 16"/>
          <p:cNvSpPr txBox="1"/>
          <p:nvPr userDrawn="1"/>
        </p:nvSpPr>
        <p:spPr>
          <a:xfrm>
            <a:off x="4204520" y="416942"/>
            <a:ext cx="4621535" cy="307777"/>
          </a:xfrm>
          <a:prstGeom prst="rect">
            <a:avLst/>
          </a:prstGeom>
          <a:noFill/>
        </p:spPr>
        <p:txBody>
          <a:bodyPr wrap="square" rtlCol="0">
            <a:spAutoFit/>
          </a:bodyPr>
          <a:lstStyle/>
          <a:p>
            <a:pPr algn="r"/>
            <a:r>
              <a:rPr lang="en-US" sz="1400" smtClean="0">
                <a:solidFill>
                  <a:schemeClr val="bg1"/>
                </a:solidFill>
                <a:latin typeface="Arial Narrow"/>
                <a:cs typeface="Arial Narrow"/>
              </a:rPr>
              <a:t>NOW AND TOMORROW </a:t>
            </a:r>
            <a:r>
              <a:rPr lang="en-US" sz="1400" b="1" i="0" smtClean="0">
                <a:solidFill>
                  <a:schemeClr val="bg1"/>
                </a:solidFill>
                <a:latin typeface="Arial Narrow"/>
                <a:cs typeface="Arial Narrow"/>
              </a:rPr>
              <a:t>EXCELLENCE IN EVERYTHING WE DO </a:t>
            </a:r>
            <a:endParaRPr lang="en-US" sz="1400" b="1" i="0">
              <a:solidFill>
                <a:schemeClr val="bg1"/>
              </a:solidFill>
              <a:latin typeface="Arial Narrow"/>
              <a:cs typeface="Arial Narrow"/>
            </a:endParaRPr>
          </a:p>
        </p:txBody>
      </p:sp>
      <p:sp>
        <p:nvSpPr>
          <p:cNvPr id="23" name="Rectangle 22"/>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Employment and Social Development Canada - Emploi et Développement social Canada - Canada" title="Federal Identity Program Department signature and Canada wordmark."/>
          <p:cNvPicPr>
            <a:picLocks noChangeAspect="1"/>
          </p:cNvPicPr>
          <p:nvPr userDrawn="1"/>
        </p:nvPicPr>
        <p:blipFill>
          <a:blip r:embed="rId2"/>
          <a:srcRect/>
          <a:stretch>
            <a:fillRect/>
          </a:stretch>
        </p:blipFill>
        <p:spPr>
          <a:xfrm>
            <a:off x="0" y="6341918"/>
            <a:ext cx="9137904" cy="420624"/>
          </a:xfrm>
          <a:prstGeom prst="rect">
            <a:avLst/>
          </a:prstGeom>
        </p:spPr>
      </p:pic>
      <p:pic>
        <p:nvPicPr>
          <p:cNvPr id="5" name="Picture 4" descr="Maple leaf decited with departement's fifferent theme." title="Illustration of a maple leaf"/>
          <p:cNvPicPr>
            <a:picLocks noChangeAspect="1"/>
          </p:cNvPicPr>
          <p:nvPr userDrawn="1"/>
        </p:nvPicPr>
        <p:blipFill>
          <a:blip r:embed="rId3"/>
          <a:srcRect/>
          <a:stretch>
            <a:fillRect/>
          </a:stretch>
        </p:blipFill>
        <p:spPr>
          <a:xfrm>
            <a:off x="63035" y="896305"/>
            <a:ext cx="4245864" cy="4965192"/>
          </a:xfrm>
          <a:prstGeom prst="rect">
            <a:avLst/>
          </a:prstGeom>
        </p:spPr>
      </p:pic>
      <p:pic>
        <p:nvPicPr>
          <p:cNvPr id="8" name="Picture 7" descr="Line made of the silhouettes of different professions and different age categories." title="Silhouettes of people"/>
          <p:cNvPicPr>
            <a:picLocks noChangeAspect="1"/>
          </p:cNvPicPr>
          <p:nvPr userDrawn="1"/>
        </p:nvPicPr>
        <p:blipFill>
          <a:blip r:embed="rId4"/>
          <a:srcRect/>
          <a:stretch>
            <a:fillRect/>
          </a:stretch>
        </p:blipFill>
        <p:spPr>
          <a:xfrm>
            <a:off x="2600767" y="4885728"/>
            <a:ext cx="6328050" cy="1001866"/>
          </a:xfrm>
          <a:prstGeom prst="rect">
            <a:avLst/>
          </a:prstGeom>
        </p:spPr>
      </p:pic>
      <p:sp>
        <p:nvSpPr>
          <p:cNvPr id="24" name="Rectangle 2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Tree>
    <p:extLst>
      <p:ext uri="{BB962C8B-B14F-4D97-AF65-F5344CB8AC3E}">
        <p14:creationId xmlns:p14="http://schemas.microsoft.com/office/powerpoint/2010/main" val="36051040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3303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6316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6728" y="2482273"/>
            <a:ext cx="4069326" cy="1893454"/>
          </a:xfrm>
        </p:spPr>
        <p:txBody>
          <a:bodyPr>
            <a:normAutofit/>
          </a:bodyPr>
          <a:lstStyle>
            <a:lvl1pPr algn="r">
              <a:defRPr sz="3600" b="1" i="0">
                <a:solidFill>
                  <a:srgbClr val="7A82AA"/>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729182" y="4375728"/>
            <a:ext cx="5096872" cy="622085"/>
          </a:xfrm>
        </p:spPr>
        <p:txBody>
          <a:bodyPr>
            <a:normAutofit/>
          </a:bodyPr>
          <a:lstStyle>
            <a:lvl1pPr marL="0" indent="0" algn="r">
              <a:buNone/>
              <a:defRPr sz="24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Rectangle 22"/>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2B3F"/>
              </a:solidFill>
            </a:endParaRPr>
          </a:p>
        </p:txBody>
      </p:sp>
      <p:sp>
        <p:nvSpPr>
          <p:cNvPr id="15" name="Rectangle 14"/>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bwMode="black">
          <a:xfrm>
            <a:off x="168528" y="335311"/>
            <a:ext cx="2133600" cy="365125"/>
          </a:xfrm>
          <a:prstGeom prst="rect">
            <a:avLst/>
          </a:prstGeom>
        </p:spPr>
        <p:txBody>
          <a:bodyPr/>
          <a:lstStyle>
            <a:lvl1pPr>
              <a:defRPr>
                <a:solidFill>
                  <a:schemeClr val="bg1"/>
                </a:solidFill>
                <a:latin typeface="Arial"/>
              </a:defRPr>
            </a:lvl1pPr>
          </a:lstStyle>
          <a:p>
            <a:fld id="{3A4242CF-B5B5-1C46-9D8F-6755BC64D01F}" type="slidenum">
              <a:rPr lang="en-US" smtClean="0">
                <a:solidFill>
                  <a:prstClr val="white"/>
                </a:solidFill>
              </a:rPr>
              <a:pPr/>
              <a:t>‹#›</a:t>
            </a:fld>
            <a:endParaRPr lang="en-US" dirty="0">
              <a:solidFill>
                <a:prstClr val="white"/>
              </a:solidFill>
            </a:endParaRPr>
          </a:p>
        </p:txBody>
      </p:sp>
      <p:sp>
        <p:nvSpPr>
          <p:cNvPr id="13" name="TextBox 12"/>
          <p:cNvSpPr txBox="1"/>
          <p:nvPr userDrawn="1"/>
        </p:nvSpPr>
        <p:spPr bwMode="black">
          <a:xfrm>
            <a:off x="2202250" y="416942"/>
            <a:ext cx="6623807" cy="307777"/>
          </a:xfrm>
          <a:prstGeom prst="rect">
            <a:avLst/>
          </a:prstGeom>
          <a:noFill/>
        </p:spPr>
        <p:txBody>
          <a:bodyPr wrap="square" rtlCol="0">
            <a:spAutoFit/>
          </a:bodyPr>
          <a:lstStyle/>
          <a:p>
            <a:pPr algn="r"/>
            <a:r>
              <a:rPr lang="en-US" sz="1400" cap="all" dirty="0" err="1" smtClean="0">
                <a:solidFill>
                  <a:prstClr val="white"/>
                </a:solidFill>
                <a:latin typeface="Arial Narrow"/>
                <a:cs typeface="Arial Narrow"/>
              </a:rPr>
              <a:t>Maintenant</a:t>
            </a:r>
            <a:r>
              <a:rPr lang="en-US" sz="1400" cap="all" dirty="0" smtClean="0">
                <a:solidFill>
                  <a:prstClr val="white"/>
                </a:solidFill>
                <a:latin typeface="Arial Narrow"/>
                <a:cs typeface="Arial Narrow"/>
              </a:rPr>
              <a:t> et </a:t>
            </a:r>
            <a:r>
              <a:rPr lang="en-US" sz="1400" cap="all" dirty="0" err="1" smtClean="0">
                <a:solidFill>
                  <a:prstClr val="white"/>
                </a:solidFill>
                <a:latin typeface="Arial Narrow"/>
                <a:cs typeface="Arial Narrow"/>
              </a:rPr>
              <a:t>demain</a:t>
            </a:r>
            <a:r>
              <a:rPr lang="en-US" sz="1400"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l’excellence</a:t>
            </a:r>
            <a:r>
              <a:rPr lang="en-US" sz="1400" b="1"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dans</a:t>
            </a:r>
            <a:r>
              <a:rPr lang="en-US" sz="1400" b="1" cap="all" dirty="0" smtClean="0">
                <a:solidFill>
                  <a:prstClr val="white"/>
                </a:solidFill>
                <a:latin typeface="Arial Narrow"/>
                <a:cs typeface="Arial Narrow"/>
              </a:rPr>
              <a:t> tout </a:t>
            </a:r>
            <a:r>
              <a:rPr lang="en-US" sz="1400" b="1" cap="all" dirty="0" err="1" smtClean="0">
                <a:solidFill>
                  <a:prstClr val="white"/>
                </a:solidFill>
                <a:latin typeface="Arial Narrow"/>
                <a:cs typeface="Arial Narrow"/>
              </a:rPr>
              <a:t>ce</a:t>
            </a:r>
            <a:r>
              <a:rPr lang="en-US" sz="1400" b="1"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que</a:t>
            </a:r>
            <a:r>
              <a:rPr lang="en-US" sz="1400" b="1" cap="all" dirty="0" smtClean="0">
                <a:solidFill>
                  <a:prstClr val="white"/>
                </a:solidFill>
                <a:latin typeface="Arial Narrow"/>
                <a:cs typeface="Arial Narrow"/>
              </a:rPr>
              <a:t> nous </a:t>
            </a:r>
            <a:r>
              <a:rPr lang="en-US" sz="1400" b="1" cap="all" dirty="0" err="1" smtClean="0">
                <a:solidFill>
                  <a:prstClr val="white"/>
                </a:solidFill>
                <a:latin typeface="Arial Narrow"/>
                <a:cs typeface="Arial Narrow"/>
              </a:rPr>
              <a:t>entreprenons</a:t>
            </a:r>
            <a:endParaRPr lang="en-US" sz="1400" b="1" cap="all" dirty="0">
              <a:solidFill>
                <a:prstClr val="white"/>
              </a:solidFill>
              <a:latin typeface="Arial Narrow"/>
              <a:cs typeface="Arial Narrow"/>
            </a:endParaRPr>
          </a:p>
        </p:txBody>
      </p:sp>
      <p:pic>
        <p:nvPicPr>
          <p:cNvPr id="5" name="Picture 4" descr="VERT_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1" y="919815"/>
            <a:ext cx="4245864" cy="4953000"/>
          </a:xfrm>
          <a:prstGeom prst="rect">
            <a:avLst/>
          </a:prstGeom>
        </p:spPr>
      </p:pic>
      <p:sp>
        <p:nvSpPr>
          <p:cNvPr id="24" name="Rectangle 2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Ligne formée de différentes silhouettes illustrant différents métiers et différentes catégories d'âge." title="Silhouett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309" y="4888692"/>
            <a:ext cx="6270736" cy="992792"/>
          </a:xfrm>
          <a:prstGeom prst="rect">
            <a:avLst/>
          </a:prstGeom>
        </p:spPr>
      </p:pic>
    </p:spTree>
    <p:extLst>
      <p:ext uri="{BB962C8B-B14F-4D97-AF65-F5344CB8AC3E}">
        <p14:creationId xmlns:p14="http://schemas.microsoft.com/office/powerpoint/2010/main" val="352310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630381" y="74166"/>
            <a:ext cx="184666" cy="369332"/>
          </a:xfrm>
          <a:prstGeom prst="rect">
            <a:avLst/>
          </a:prstGeom>
          <a:noFill/>
        </p:spPr>
        <p:txBody>
          <a:bodyPr wrap="none" rtlCol="0">
            <a:spAutoFit/>
          </a:bodyPr>
          <a:lstStyle/>
          <a:p>
            <a:endParaRPr lang="en-US" dirty="0">
              <a:solidFill>
                <a:srgbClr val="73B632"/>
              </a:solidFill>
            </a:endParaRPr>
          </a:p>
        </p:txBody>
      </p:sp>
    </p:spTree>
    <p:extLst>
      <p:ext uri="{BB962C8B-B14F-4D97-AF65-F5344CB8AC3E}">
        <p14:creationId xmlns:p14="http://schemas.microsoft.com/office/powerpoint/2010/main" val="384667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107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95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017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122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46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58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6927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81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483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6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9363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581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2176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166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217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50210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11276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9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055091"/>
            <a:ext cx="8229600" cy="36599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8" name="Rectangle 7"/>
          <p:cNvSpPr/>
          <p:nvPr/>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p:nvSpPr>
        <p:spPr>
          <a:xfrm>
            <a:off x="4204520" y="416942"/>
            <a:ext cx="4621535" cy="307777"/>
          </a:xfrm>
          <a:prstGeom prst="rect">
            <a:avLst/>
          </a:prstGeom>
          <a:noFill/>
        </p:spPr>
        <p:txBody>
          <a:bodyPr wrap="square" rtlCol="0">
            <a:spAutoFit/>
          </a:bodyPr>
          <a:lstStyle/>
          <a:p>
            <a:pPr algn="r"/>
            <a:r>
              <a:rPr lang="en-US" sz="1400" smtClean="0">
                <a:solidFill>
                  <a:schemeClr val="bg1"/>
                </a:solidFill>
                <a:latin typeface="Arial Narrow"/>
                <a:cs typeface="Arial Narrow"/>
              </a:rPr>
              <a:t>NOW AND TOMORROW </a:t>
            </a:r>
            <a:r>
              <a:rPr lang="en-US" sz="1400" b="1" i="0" smtClean="0">
                <a:solidFill>
                  <a:schemeClr val="bg1"/>
                </a:solidFill>
                <a:latin typeface="Arial Narrow"/>
                <a:cs typeface="Arial Narrow"/>
              </a:rPr>
              <a:t>EXCELLENCE IN EVERYTHING WE DO </a:t>
            </a:r>
            <a:endParaRPr lang="en-US" sz="1400" b="1" i="0">
              <a:solidFill>
                <a:schemeClr val="bg1"/>
              </a:solidFill>
              <a:latin typeface="Arial Narrow"/>
              <a:cs typeface="Arial Narrow"/>
            </a:endParaRPr>
          </a:p>
        </p:txBody>
      </p:sp>
      <p:sp>
        <p:nvSpPr>
          <p:cNvPr id="11" name="Rectangle 10"/>
          <p:cNvSpPr/>
          <p:nvPr/>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E2B3F"/>
              </a:solidFill>
            </a:endParaRPr>
          </a:p>
        </p:txBody>
      </p:sp>
      <p:sp>
        <p:nvSpPr>
          <p:cNvPr id="12" name="Rectangle 11"/>
          <p:cNvSpPr/>
          <p:nvPr/>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p:nvPr/>
        </p:nvSpPr>
        <p:spPr>
          <a:xfrm>
            <a:off x="168528" y="335311"/>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4242CF-B5B5-1C46-9D8F-6755BC64D01F}" type="slidenum">
              <a:rPr lang="en-US" smtClean="0"/>
              <a:t>‹#›</a:t>
            </a:fld>
            <a:endParaRPr lang="en-US"/>
          </a:p>
        </p:txBody>
      </p:sp>
      <p:pic>
        <p:nvPicPr>
          <p:cNvPr id="14" name="Picture 13" descr="Employment and Social Development Canada - Emploi et Développement social Canada - Canada" title="Federal Identity Program Department signature and Canada wordmark"/>
          <p:cNvPicPr>
            <a:picLocks noChangeAspect="1"/>
          </p:cNvPicPr>
          <p:nvPr/>
        </p:nvPicPr>
        <p:blipFill>
          <a:blip r:embed="rId13"/>
          <a:srcRect/>
          <a:stretch>
            <a:fillRect/>
          </a:stretch>
        </p:blipFill>
        <p:spPr>
          <a:xfrm>
            <a:off x="0" y="6341918"/>
            <a:ext cx="9137904" cy="420624"/>
          </a:xfrm>
          <a:prstGeom prst="rect">
            <a:avLst/>
          </a:prstGeom>
        </p:spPr>
      </p:pic>
    </p:spTree>
    <p:extLst>
      <p:ext uri="{BB962C8B-B14F-4D97-AF65-F5344CB8AC3E}">
        <p14:creationId xmlns:p14="http://schemas.microsoft.com/office/powerpoint/2010/main" val="155334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600" b="1" i="0" kern="1200">
          <a:solidFill>
            <a:srgbClr val="7A82AA"/>
          </a:solidFill>
          <a:latin typeface="Arial"/>
          <a:ea typeface="+mj-ea"/>
          <a:cs typeface="Arial"/>
        </a:defRPr>
      </a:lvl1pPr>
    </p:titleStyle>
    <p:body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9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5091"/>
            <a:ext cx="8229600" cy="36599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1"/>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p:nvSpPr>
        <p:spPr bwMode="black">
          <a:xfrm>
            <a:off x="2202250" y="416942"/>
            <a:ext cx="6623807" cy="307777"/>
          </a:xfrm>
          <a:prstGeom prst="rect">
            <a:avLst/>
          </a:prstGeom>
          <a:noFill/>
        </p:spPr>
        <p:txBody>
          <a:bodyPr wrap="square" rtlCol="0">
            <a:spAutoFit/>
          </a:bodyPr>
          <a:lstStyle/>
          <a:p>
            <a:pPr algn="r"/>
            <a:r>
              <a:rPr lang="en-US" sz="1400" cap="all" dirty="0" err="1" smtClean="0">
                <a:solidFill>
                  <a:prstClr val="white"/>
                </a:solidFill>
                <a:latin typeface="Arial Narrow"/>
                <a:cs typeface="Arial Narrow"/>
              </a:rPr>
              <a:t>Maintenant</a:t>
            </a:r>
            <a:r>
              <a:rPr lang="en-US" sz="1400" cap="all" dirty="0" smtClean="0">
                <a:solidFill>
                  <a:prstClr val="white"/>
                </a:solidFill>
                <a:latin typeface="Arial Narrow"/>
                <a:cs typeface="Arial Narrow"/>
              </a:rPr>
              <a:t> et </a:t>
            </a:r>
            <a:r>
              <a:rPr lang="en-US" sz="1400" cap="all" dirty="0" err="1" smtClean="0">
                <a:solidFill>
                  <a:prstClr val="white"/>
                </a:solidFill>
                <a:latin typeface="Arial Narrow"/>
                <a:cs typeface="Arial Narrow"/>
              </a:rPr>
              <a:t>demain</a:t>
            </a:r>
            <a:r>
              <a:rPr lang="en-US" sz="1400"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l’excellence</a:t>
            </a:r>
            <a:r>
              <a:rPr lang="en-US" sz="1400" b="1"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dans</a:t>
            </a:r>
            <a:r>
              <a:rPr lang="en-US" sz="1400" b="1" cap="all" dirty="0" smtClean="0">
                <a:solidFill>
                  <a:prstClr val="white"/>
                </a:solidFill>
                <a:latin typeface="Arial Narrow"/>
                <a:cs typeface="Arial Narrow"/>
              </a:rPr>
              <a:t> tout </a:t>
            </a:r>
            <a:r>
              <a:rPr lang="en-US" sz="1400" b="1" cap="all" dirty="0" err="1" smtClean="0">
                <a:solidFill>
                  <a:prstClr val="white"/>
                </a:solidFill>
                <a:latin typeface="Arial Narrow"/>
                <a:cs typeface="Arial Narrow"/>
              </a:rPr>
              <a:t>ce</a:t>
            </a:r>
            <a:r>
              <a:rPr lang="en-US" sz="1400" b="1" cap="all" dirty="0" smtClean="0">
                <a:solidFill>
                  <a:prstClr val="white"/>
                </a:solidFill>
                <a:latin typeface="Arial Narrow"/>
                <a:cs typeface="Arial Narrow"/>
              </a:rPr>
              <a:t> </a:t>
            </a:r>
            <a:r>
              <a:rPr lang="en-US" sz="1400" b="1" cap="all" dirty="0" err="1" smtClean="0">
                <a:solidFill>
                  <a:prstClr val="white"/>
                </a:solidFill>
                <a:latin typeface="Arial Narrow"/>
                <a:cs typeface="Arial Narrow"/>
              </a:rPr>
              <a:t>que</a:t>
            </a:r>
            <a:r>
              <a:rPr lang="en-US" sz="1400" b="1" cap="all" dirty="0" smtClean="0">
                <a:solidFill>
                  <a:prstClr val="white"/>
                </a:solidFill>
                <a:latin typeface="Arial Narrow"/>
                <a:cs typeface="Arial Narrow"/>
              </a:rPr>
              <a:t> nous </a:t>
            </a:r>
            <a:r>
              <a:rPr lang="en-US" sz="1400" b="1" cap="all" dirty="0" err="1" smtClean="0">
                <a:solidFill>
                  <a:prstClr val="white"/>
                </a:solidFill>
                <a:latin typeface="Arial Narrow"/>
                <a:cs typeface="Arial Narrow"/>
              </a:rPr>
              <a:t>entreprenons</a:t>
            </a:r>
            <a:endParaRPr lang="en-US" sz="1400" b="1" cap="all" dirty="0">
              <a:solidFill>
                <a:prstClr val="white"/>
              </a:solidFill>
              <a:latin typeface="Arial Narrow"/>
              <a:cs typeface="Arial Narrow"/>
            </a:endParaRPr>
          </a:p>
        </p:txBody>
      </p:sp>
      <p:sp>
        <p:nvSpPr>
          <p:cNvPr id="11" name="Rectangle 10"/>
          <p:cNvSpPr/>
          <p:nvPr/>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13" name="Slide Number Placeholder 5"/>
          <p:cNvSpPr txBox="1">
            <a:spLocks/>
          </p:cNvSpPr>
          <p:nvPr/>
        </p:nvSpPr>
        <p:spPr bwMode="black">
          <a:xfrm>
            <a:off x="168528" y="335311"/>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4242CF-B5B5-1C46-9D8F-6755BC64D01F}" type="slidenum">
              <a:rPr lang="en-US" smtClean="0">
                <a:solidFill>
                  <a:prstClr val="white"/>
                </a:solidFill>
              </a:rPr>
              <a:pPr/>
              <a:t>‹#›</a:t>
            </a:fld>
            <a:endParaRPr lang="en-US" dirty="0">
              <a:solidFill>
                <a:prstClr val="white"/>
              </a:solidFill>
            </a:endParaRPr>
          </a:p>
        </p:txBody>
      </p:sp>
      <p:pic>
        <p:nvPicPr>
          <p:cNvPr id="15" name="Picture 14" descr="Emploi et Développement social Canada - Employment and Social Develpment Canada - Canada" title="Image de marque du Ministère et logo Canad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41918"/>
            <a:ext cx="9140952" cy="496824"/>
          </a:xfrm>
          <a:prstGeom prst="rect">
            <a:avLst/>
          </a:prstGeom>
        </p:spPr>
      </p:pic>
    </p:spTree>
    <p:extLst>
      <p:ext uri="{BB962C8B-B14F-4D97-AF65-F5344CB8AC3E}">
        <p14:creationId xmlns:p14="http://schemas.microsoft.com/office/powerpoint/2010/main" val="244970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rgbClr val="7A82AA"/>
          </a:solidFill>
          <a:latin typeface="Arial"/>
          <a:ea typeface="+mj-ea"/>
          <a:cs typeface="Arial"/>
        </a:defRPr>
      </a:lvl1pPr>
    </p:titleStyle>
    <p:body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nada.ca/fr/emploi-developpement-social/programmes/communautes/sans-abri/rapports/guide-denombrements-ponctuel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ndpointdelitinerance.ca/trousse-outils-denombrement-ponctue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spaceitinerance.ca/denombrementsponctuel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0.xml"/><Relationship Id="rId7"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18.png"/><Relationship Id="rId4" Type="http://schemas.openxmlformats.org/officeDocument/2006/relationships/tags" Target="../tags/tag11.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www.canada.ca/fr/emploi-developpement-social/programmes/communautes/sans-abri/rapports/faits-saillants-denombrement-2016.html"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ondpointdelitinerance.ca/trousse-outils-denombrement-ponctuel" TargetMode="External"/><Relationship Id="rId2" Type="http://schemas.openxmlformats.org/officeDocument/2006/relationships/hyperlink" Target="https://www.canada.ca/fr/emploi-developpement-social/programmes/communautes/sans-abri/rapports/guide-denombrements-ponctuels.html" TargetMode="External"/><Relationship Id="rId1" Type="http://schemas.openxmlformats.org/officeDocument/2006/relationships/slideLayout" Target="../slideLayouts/slideLayout2.xml"/><Relationship Id="rId4" Type="http://schemas.openxmlformats.org/officeDocument/2006/relationships/hyperlink" Target="http://www.espaceitinerance.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orkspaceonhomelessness.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4954" y="1916723"/>
            <a:ext cx="4551100" cy="1863969"/>
          </a:xfrm>
        </p:spPr>
        <p:txBody>
          <a:bodyPr>
            <a:normAutofit/>
          </a:bodyPr>
          <a:lstStyle/>
          <a:p>
            <a:r>
              <a:rPr lang="fr-CA" sz="2800" noProof="0" dirty="0" smtClean="0">
                <a:solidFill>
                  <a:schemeClr val="tx1"/>
                </a:solidFill>
              </a:rPr>
              <a:t>Tout le monde compte: Une introduction aux dénombrements ponctuels</a:t>
            </a:r>
            <a:endParaRPr lang="fr-CA" sz="2800" noProof="0" dirty="0">
              <a:solidFill>
                <a:schemeClr val="tx1"/>
              </a:solidFill>
            </a:endParaRPr>
          </a:p>
        </p:txBody>
      </p:sp>
      <p:sp>
        <p:nvSpPr>
          <p:cNvPr id="5" name="Subtitle 2"/>
          <p:cNvSpPr>
            <a:spLocks noGrp="1"/>
          </p:cNvSpPr>
          <p:nvPr>
            <p:ph type="subTitle" idx="1"/>
          </p:nvPr>
        </p:nvSpPr>
        <p:spPr>
          <a:xfrm>
            <a:off x="3692769" y="3936112"/>
            <a:ext cx="5133285" cy="890865"/>
          </a:xfrm>
        </p:spPr>
        <p:txBody>
          <a:bodyPr>
            <a:normAutofit fontScale="62500" lnSpcReduction="20000"/>
          </a:bodyPr>
          <a:lstStyle/>
          <a:p>
            <a:r>
              <a:rPr lang="fr-CA" b="1" noProof="0" dirty="0" smtClean="0">
                <a:solidFill>
                  <a:srgbClr val="8E2B3F"/>
                </a:solidFill>
              </a:rPr>
              <a:t>Patrick Hunter, PhD</a:t>
            </a:r>
          </a:p>
          <a:p>
            <a:r>
              <a:rPr lang="fr-CA" b="1" noProof="0" dirty="0" smtClean="0">
                <a:solidFill>
                  <a:srgbClr val="8E2B3F"/>
                </a:solidFill>
              </a:rPr>
              <a:t>Stratégie des partenariats de lutte contre l’itinérance</a:t>
            </a:r>
          </a:p>
          <a:p>
            <a:r>
              <a:rPr lang="fr-CA" b="1" noProof="0" dirty="0" smtClean="0">
                <a:solidFill>
                  <a:srgbClr val="8E2B3F"/>
                </a:solidFill>
              </a:rPr>
              <a:t>11 </a:t>
            </a:r>
            <a:r>
              <a:rPr lang="fr-CA" b="1" noProof="0" dirty="0" smtClean="0">
                <a:solidFill>
                  <a:srgbClr val="8E2B3F"/>
                </a:solidFill>
              </a:rPr>
              <a:t>avril 2017</a:t>
            </a:r>
            <a:endParaRPr lang="fr-CA" b="1" noProof="0" dirty="0">
              <a:solidFill>
                <a:srgbClr val="8E2B3F"/>
              </a:solidFill>
            </a:endParaRPr>
          </a:p>
        </p:txBody>
      </p:sp>
    </p:spTree>
    <p:extLst>
      <p:ext uri="{BB962C8B-B14F-4D97-AF65-F5344CB8AC3E}">
        <p14:creationId xmlns:p14="http://schemas.microsoft.com/office/powerpoint/2010/main" val="291120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000" dirty="0" err="1" smtClean="0">
                <a:solidFill>
                  <a:srgbClr val="C3D941"/>
                </a:solidFill>
              </a:rPr>
              <a:t>Ressources</a:t>
            </a:r>
            <a:r>
              <a:rPr lang="en-US" sz="2000" dirty="0" smtClean="0">
                <a:solidFill>
                  <a:srgbClr val="C3D941"/>
                </a:solidFill>
              </a:rPr>
              <a:t> </a:t>
            </a:r>
            <a:r>
              <a:rPr lang="en-US" sz="2000" dirty="0" err="1" smtClean="0">
                <a:solidFill>
                  <a:srgbClr val="C3D941"/>
                </a:solidFill>
              </a:rPr>
              <a:t>disponibles</a:t>
            </a:r>
            <a:r>
              <a:rPr lang="en-US" sz="2000" dirty="0" smtClean="0">
                <a:solidFill>
                  <a:srgbClr val="C3D941"/>
                </a:solidFill>
              </a:rPr>
              <a:t>: Guide </a:t>
            </a:r>
            <a:r>
              <a:rPr lang="en-US" sz="2000" dirty="0" err="1" smtClean="0">
                <a:solidFill>
                  <a:srgbClr val="C3D941"/>
                </a:solidFill>
              </a:rPr>
              <a:t>sur</a:t>
            </a:r>
            <a:r>
              <a:rPr lang="en-US" sz="2000" dirty="0" smtClean="0">
                <a:solidFill>
                  <a:srgbClr val="C3D941"/>
                </a:solidFill>
              </a:rPr>
              <a:t> les </a:t>
            </a:r>
            <a:r>
              <a:rPr lang="en-US" sz="2000" dirty="0" err="1" smtClean="0">
                <a:solidFill>
                  <a:srgbClr val="C3D941"/>
                </a:solidFill>
              </a:rPr>
              <a:t>dénombrements</a:t>
            </a:r>
            <a:r>
              <a:rPr lang="en-US" sz="2000" dirty="0" smtClean="0">
                <a:solidFill>
                  <a:srgbClr val="C3D941"/>
                </a:solidFill>
              </a:rPr>
              <a:t> </a:t>
            </a:r>
            <a:r>
              <a:rPr lang="en-US" sz="2000" dirty="0" err="1" smtClean="0">
                <a:solidFill>
                  <a:srgbClr val="C3D941"/>
                </a:solidFill>
              </a:rPr>
              <a:t>ponctuels</a:t>
            </a:r>
            <a:r>
              <a:rPr lang="en-US" sz="2800" dirty="0" smtClean="0">
                <a:solidFill>
                  <a:srgbClr val="C3D941"/>
                </a:solidFill>
              </a:rPr>
              <a:t>	</a:t>
            </a:r>
            <a:endParaRPr lang="en-US" sz="3200" dirty="0"/>
          </a:p>
        </p:txBody>
      </p:sp>
      <p:sp>
        <p:nvSpPr>
          <p:cNvPr id="11" name="Content Placeholder 2"/>
          <p:cNvSpPr txBox="1">
            <a:spLocks/>
          </p:cNvSpPr>
          <p:nvPr/>
        </p:nvSpPr>
        <p:spPr>
          <a:xfrm>
            <a:off x="179108" y="769620"/>
            <a:ext cx="8964891" cy="52318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400" dirty="0">
                <a:solidFill>
                  <a:srgbClr val="7A82AA"/>
                </a:solidFill>
                <a:hlinkClick r:id="rId2"/>
              </a:rPr>
              <a:t>https://</a:t>
            </a:r>
            <a:r>
              <a:rPr lang="en-CA" sz="2400" dirty="0" smtClean="0">
                <a:solidFill>
                  <a:srgbClr val="7A82AA"/>
                </a:solidFill>
                <a:hlinkClick r:id="rId2"/>
              </a:rPr>
              <a:t>www.canada.ca/fr/emploi-developpement-social/programmes/communautes/sans-abri/rapports/guide-denombrements-ponctuels.html</a:t>
            </a:r>
            <a:r>
              <a:rPr lang="en-CA" sz="2400" dirty="0" smtClean="0">
                <a:solidFill>
                  <a:srgbClr val="7A82AA"/>
                </a:solidFill>
              </a:rPr>
              <a:t> </a:t>
            </a:r>
            <a:endParaRPr lang="en-CA" sz="2400" dirty="0" smtClean="0"/>
          </a:p>
        </p:txBody>
      </p:sp>
      <p:sp>
        <p:nvSpPr>
          <p:cNvPr id="12" name="Content Placeholder 2"/>
          <p:cNvSpPr>
            <a:spLocks noGrp="1"/>
          </p:cNvSpPr>
          <p:nvPr>
            <p:ph idx="1"/>
          </p:nvPr>
        </p:nvSpPr>
        <p:spPr>
          <a:xfrm>
            <a:off x="178341" y="1434047"/>
            <a:ext cx="4344891" cy="4054875"/>
          </a:xfrm>
        </p:spPr>
        <p:txBody>
          <a:bodyPr>
            <a:normAutofit fontScale="92500" lnSpcReduction="10000"/>
          </a:bodyPr>
          <a:lstStyle/>
          <a:p>
            <a:r>
              <a:rPr lang="fr-CA" sz="2400" noProof="0" dirty="0" smtClean="0"/>
              <a:t>Normes de bases et normes recommandées </a:t>
            </a:r>
          </a:p>
          <a:p>
            <a:r>
              <a:rPr lang="fr-CA" sz="2400" dirty="0" smtClean="0"/>
              <a:t>Méthodologie incluant les questions de base et les questions de sondage</a:t>
            </a:r>
            <a:endParaRPr lang="fr-CA" sz="2400" noProof="0" dirty="0" smtClean="0"/>
          </a:p>
          <a:p>
            <a:r>
              <a:rPr lang="fr-CA" sz="2400" noProof="0" dirty="0" smtClean="0"/>
              <a:t>Calendrier de mise en œuvre </a:t>
            </a:r>
          </a:p>
          <a:p>
            <a:r>
              <a:rPr lang="fr-CA" sz="2400" noProof="0" dirty="0" smtClean="0"/>
              <a:t>Orientation pour: </a:t>
            </a:r>
            <a:endParaRPr lang="fr-CA" sz="2400" noProof="0" dirty="0" smtClean="0"/>
          </a:p>
          <a:p>
            <a:pPr lvl="1"/>
            <a:r>
              <a:rPr lang="fr-CA" sz="2000" noProof="0" dirty="0" smtClean="0"/>
              <a:t>Développer une approche locale</a:t>
            </a:r>
            <a:endParaRPr lang="fr-CA" sz="2000" noProof="0" dirty="0" smtClean="0"/>
          </a:p>
          <a:p>
            <a:pPr lvl="1"/>
            <a:r>
              <a:rPr lang="fr-CA" sz="2000" noProof="0" dirty="0" smtClean="0"/>
              <a:t>Mener un sondage</a:t>
            </a:r>
            <a:endParaRPr lang="fr-CA" sz="2000" noProof="0" dirty="0" smtClean="0"/>
          </a:p>
          <a:p>
            <a:pPr lvl="1"/>
            <a:r>
              <a:rPr lang="fr-CA" sz="2000" noProof="0" dirty="0" smtClean="0"/>
              <a:t>Préparer pour l’après dénombrement</a:t>
            </a:r>
            <a:endParaRPr lang="fr-CA" sz="2000" noProof="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691" y="1292809"/>
            <a:ext cx="3785600" cy="4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4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536" y="1921080"/>
            <a:ext cx="5817953" cy="273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778466"/>
            <a:ext cx="3150066" cy="3875714"/>
          </a:xfrm>
        </p:spPr>
        <p:txBody>
          <a:bodyPr>
            <a:normAutofit fontScale="92500" lnSpcReduction="20000"/>
          </a:bodyPr>
          <a:lstStyle/>
          <a:p>
            <a:pPr>
              <a:lnSpc>
                <a:spcPct val="120000"/>
              </a:lnSpc>
              <a:spcBef>
                <a:spcPts val="0"/>
              </a:spcBef>
            </a:pPr>
            <a:r>
              <a:rPr lang="fr-CA" sz="1500" dirty="0"/>
              <a:t>Gabarits adaptables pour les documents clés tels que la description du poste de coordonnateur du dénombrement ponctuel, les formulaires des bénévoles et le gabarit du formulaire du dénombrement dans un refuge. </a:t>
            </a:r>
          </a:p>
          <a:p>
            <a:pPr>
              <a:spcBef>
                <a:spcPts val="0"/>
              </a:spcBef>
            </a:pPr>
            <a:r>
              <a:rPr lang="fr-CA" sz="1500" dirty="0"/>
              <a:t>Une liste des questions optionnelles du sondage du dénombrement </a:t>
            </a:r>
            <a:r>
              <a:rPr lang="fr-CA" sz="1500" dirty="0" smtClean="0"/>
              <a:t>ponctuel</a:t>
            </a:r>
          </a:p>
          <a:p>
            <a:pPr>
              <a:spcBef>
                <a:spcPts val="0"/>
              </a:spcBef>
            </a:pPr>
            <a:r>
              <a:rPr lang="fr-CA" sz="1500" dirty="0" smtClean="0"/>
              <a:t>Orientation sur le partenariat avec les collectivités autochtones dans la planification et la mise en œuvre </a:t>
            </a:r>
          </a:p>
          <a:p>
            <a:pPr>
              <a:spcBef>
                <a:spcPts val="0"/>
              </a:spcBef>
            </a:pPr>
            <a:r>
              <a:rPr lang="fr-CA" sz="1500" dirty="0" smtClean="0"/>
              <a:t>Recommandations afin d’améliorer la représentation des jeunes </a:t>
            </a:r>
            <a:endParaRPr lang="fr-CA" sz="1500" dirty="0"/>
          </a:p>
          <a:p>
            <a:pPr>
              <a:spcBef>
                <a:spcPts val="0"/>
              </a:spcBef>
            </a:pPr>
            <a:endParaRPr lang="fr-CA" noProof="0" dirty="0" smtClean="0"/>
          </a:p>
          <a:p>
            <a:pPr marL="0" indent="0">
              <a:buNone/>
            </a:pPr>
            <a:endParaRPr lang="fr-CA" noProof="0" dirty="0" smtClean="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000" dirty="0" err="1" smtClean="0">
                <a:solidFill>
                  <a:srgbClr val="C3D941"/>
                </a:solidFill>
              </a:rPr>
              <a:t>Ressources</a:t>
            </a:r>
            <a:r>
              <a:rPr lang="en-US" sz="2000" dirty="0" smtClean="0">
                <a:solidFill>
                  <a:srgbClr val="C3D941"/>
                </a:solidFill>
              </a:rPr>
              <a:t> </a:t>
            </a:r>
            <a:r>
              <a:rPr lang="en-US" sz="2000" dirty="0" err="1" smtClean="0">
                <a:solidFill>
                  <a:srgbClr val="C3D941"/>
                </a:solidFill>
              </a:rPr>
              <a:t>disponibles</a:t>
            </a:r>
            <a:r>
              <a:rPr lang="en-US" sz="2000" dirty="0" smtClean="0">
                <a:solidFill>
                  <a:srgbClr val="C3D941"/>
                </a:solidFill>
              </a:rPr>
              <a:t>: </a:t>
            </a:r>
            <a:r>
              <a:rPr lang="en-US" sz="2000" dirty="0" err="1" smtClean="0">
                <a:solidFill>
                  <a:srgbClr val="C3D941"/>
                </a:solidFill>
              </a:rPr>
              <a:t>Trousse</a:t>
            </a:r>
            <a:r>
              <a:rPr lang="en-US" sz="2000" dirty="0" smtClean="0">
                <a:solidFill>
                  <a:srgbClr val="C3D941"/>
                </a:solidFill>
              </a:rPr>
              <a:t> </a:t>
            </a:r>
            <a:r>
              <a:rPr lang="en-US" sz="2000" dirty="0" err="1" smtClean="0">
                <a:solidFill>
                  <a:srgbClr val="C3D941"/>
                </a:solidFill>
              </a:rPr>
              <a:t>sur</a:t>
            </a:r>
            <a:r>
              <a:rPr lang="en-US" sz="2000" dirty="0" smtClean="0">
                <a:solidFill>
                  <a:srgbClr val="C3D941"/>
                </a:solidFill>
              </a:rPr>
              <a:t> le </a:t>
            </a:r>
            <a:r>
              <a:rPr lang="en-US" sz="2000" dirty="0" err="1" smtClean="0">
                <a:solidFill>
                  <a:srgbClr val="C3D941"/>
                </a:solidFill>
              </a:rPr>
              <a:t>dénombrement</a:t>
            </a:r>
            <a:r>
              <a:rPr lang="en-US" sz="2000" dirty="0" smtClean="0">
                <a:solidFill>
                  <a:srgbClr val="C3D941"/>
                </a:solidFill>
              </a:rPr>
              <a:t> </a:t>
            </a:r>
            <a:r>
              <a:rPr lang="en-US" sz="2000" dirty="0" err="1" smtClean="0">
                <a:solidFill>
                  <a:srgbClr val="C3D941"/>
                </a:solidFill>
              </a:rPr>
              <a:t>ponctuel</a:t>
            </a:r>
            <a:r>
              <a:rPr lang="en-US" sz="2000" dirty="0" smtClean="0">
                <a:solidFill>
                  <a:srgbClr val="C3D941"/>
                </a:solidFill>
              </a:rPr>
              <a:t> </a:t>
            </a:r>
            <a:r>
              <a:rPr lang="en-US" sz="2800" dirty="0" smtClean="0">
                <a:solidFill>
                  <a:srgbClr val="C3D941"/>
                </a:solidFill>
              </a:rPr>
              <a:t>	</a:t>
            </a:r>
            <a:endParaRPr lang="en-US" sz="3200" dirty="0"/>
          </a:p>
        </p:txBody>
      </p:sp>
      <p:sp>
        <p:nvSpPr>
          <p:cNvPr id="2" name="TextBox 1"/>
          <p:cNvSpPr txBox="1"/>
          <p:nvPr/>
        </p:nvSpPr>
        <p:spPr>
          <a:xfrm>
            <a:off x="563880" y="914400"/>
            <a:ext cx="7976113" cy="1077218"/>
          </a:xfrm>
          <a:prstGeom prst="rect">
            <a:avLst/>
          </a:prstGeom>
          <a:noFill/>
        </p:spPr>
        <p:txBody>
          <a:bodyPr wrap="square" rtlCol="0">
            <a:spAutoFit/>
          </a:bodyPr>
          <a:lstStyle/>
          <a:p>
            <a:r>
              <a:rPr lang="fr-CA" sz="2800" dirty="0"/>
              <a:t>L’Observatoire canadien sur l’itinérance</a:t>
            </a:r>
          </a:p>
          <a:p>
            <a:r>
              <a:rPr lang="fr-CA" dirty="0">
                <a:hlinkClick r:id="rId3"/>
              </a:rPr>
              <a:t>www.rondpointdelitinerance.ca/trousse-outils-denombrement-ponctuel</a:t>
            </a:r>
            <a:r>
              <a:rPr lang="fr-CA" dirty="0"/>
              <a:t> </a:t>
            </a:r>
          </a:p>
          <a:p>
            <a:endParaRPr lang="en-CA" dirty="0"/>
          </a:p>
        </p:txBody>
      </p:sp>
    </p:spTree>
    <p:extLst>
      <p:ext uri="{BB962C8B-B14F-4D97-AF65-F5344CB8AC3E}">
        <p14:creationId xmlns:p14="http://schemas.microsoft.com/office/powerpoint/2010/main" val="4254596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7660" y="1093378"/>
            <a:ext cx="8503920" cy="571818"/>
          </a:xfrm>
        </p:spPr>
        <p:txBody>
          <a:bodyPr anchor="t">
            <a:noAutofit/>
          </a:bodyPr>
          <a:lstStyle/>
          <a:p>
            <a:pPr algn="ctr">
              <a:lnSpc>
                <a:spcPts val="4320"/>
              </a:lnSpc>
            </a:pPr>
            <a:r>
              <a:rPr lang="fr-CA" dirty="0" smtClean="0"/>
              <a:t>Calendrier de mise en œuvre</a:t>
            </a:r>
            <a:endParaRPr lang="fr-CA" noProof="0" dirty="0"/>
          </a:p>
        </p:txBody>
      </p:sp>
      <p:sp>
        <p:nvSpPr>
          <p:cNvPr id="7" name="Content Placeholder 2"/>
          <p:cNvSpPr txBox="1">
            <a:spLocks/>
          </p:cNvSpPr>
          <p:nvPr/>
        </p:nvSpPr>
        <p:spPr>
          <a:xfrm>
            <a:off x="241300" y="3111500"/>
            <a:ext cx="256540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CA" sz="3500" dirty="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Introduction aux </a:t>
            </a:r>
            <a:r>
              <a:rPr lang="en-US" sz="2800" dirty="0" err="1" smtClean="0">
                <a:solidFill>
                  <a:srgbClr val="C3D941"/>
                </a:solidFill>
              </a:rPr>
              <a:t>dénombrements</a:t>
            </a:r>
            <a:r>
              <a:rPr lang="en-US" sz="2800" dirty="0" smtClean="0">
                <a:solidFill>
                  <a:srgbClr val="C3D941"/>
                </a:solidFill>
              </a:rPr>
              <a:t> </a:t>
            </a:r>
            <a:r>
              <a:rPr lang="en-US" sz="2800" dirty="0" err="1" smtClean="0">
                <a:solidFill>
                  <a:srgbClr val="C3D941"/>
                </a:solidFill>
              </a:rPr>
              <a:t>ponctuels</a:t>
            </a:r>
            <a:r>
              <a:rPr lang="en-US" sz="2800" dirty="0" smtClean="0">
                <a:solidFill>
                  <a:srgbClr val="C3D941"/>
                </a:solidFill>
              </a:rPr>
              <a:t>	</a:t>
            </a:r>
            <a:endParaRPr lang="en-US" sz="3200" dirty="0"/>
          </a:p>
        </p:txBody>
      </p:sp>
      <p:pic>
        <p:nvPicPr>
          <p:cNvPr id="1028" name="Picture 4" descr="C:\Users\patrick.hunter\AppData\Local\Microsoft\Windows\Temporary Internet Files\Content.IE5\P17EZP1T\calendar[1].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32542" y="1762850"/>
            <a:ext cx="4878916" cy="36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56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fr-CA" altLang="en-US" sz="3600" noProof="0" dirty="0" smtClean="0">
                <a:solidFill>
                  <a:schemeClr val="tx1"/>
                </a:solidFill>
                <a:latin typeface="Calibri" pitchFamily="34" charset="0"/>
              </a:rPr>
              <a:t>Planification</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4+ mois </a:t>
            </a:r>
            <a:r>
              <a:rPr lang="fr-CA" altLang="en-US" sz="2400" dirty="0" smtClean="0">
                <a:latin typeface="Calibri" pitchFamily="34" charset="0"/>
              </a:rPr>
              <a:t>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
        <p:nvSpPr>
          <p:cNvPr id="4" name="Content Placeholder 3"/>
          <p:cNvSpPr>
            <a:spLocks noGrp="1"/>
          </p:cNvSpPr>
          <p:nvPr>
            <p:ph idx="1"/>
          </p:nvPr>
        </p:nvSpPr>
        <p:spPr>
          <a:xfrm>
            <a:off x="270291" y="1713390"/>
            <a:ext cx="8345488" cy="4083728"/>
          </a:xfrm>
        </p:spPr>
        <p:txBody>
          <a:bodyPr>
            <a:normAutofit fontScale="55000" lnSpcReduction="20000"/>
          </a:bodyPr>
          <a:lstStyle/>
          <a:p>
            <a:pPr marL="0" indent="0">
              <a:buFont typeface="Wingdings" pitchFamily="2" charset="2"/>
              <a:buNone/>
              <a:defRPr/>
            </a:pPr>
            <a:r>
              <a:rPr lang="fr-CA" b="1" dirty="0" smtClean="0">
                <a:latin typeface="Calibri" panose="020F0502020204030204" pitchFamily="34" charset="0"/>
              </a:rPr>
              <a:t>Formation d'un comité local sur le dénombrement ponctuel </a:t>
            </a:r>
          </a:p>
          <a:p>
            <a:pPr>
              <a:defRPr/>
            </a:pPr>
            <a:r>
              <a:rPr lang="fr-CA" sz="3100" dirty="0" smtClean="0">
                <a:latin typeface="Calibri" panose="020F0502020204030204" pitchFamily="34" charset="0"/>
              </a:rPr>
              <a:t>Les membres devraient </a:t>
            </a:r>
            <a:r>
              <a:rPr lang="fr-CA" sz="3100" dirty="0" smtClean="0">
                <a:latin typeface="Calibri" panose="020F0502020204030204" pitchFamily="34" charset="0"/>
              </a:rPr>
              <a:t>inclure : </a:t>
            </a:r>
            <a:r>
              <a:rPr lang="fr-CA" sz="3100" dirty="0" smtClean="0">
                <a:latin typeface="Calibri" panose="020F0502020204030204" pitchFamily="34" charset="0"/>
              </a:rPr>
              <a:t>Coalitions pour l’itinérance </a:t>
            </a:r>
            <a:r>
              <a:rPr lang="fr-CA" sz="3100" dirty="0" smtClean="0">
                <a:latin typeface="Calibri" panose="020F0502020204030204" pitchFamily="34" charset="0"/>
              </a:rPr>
              <a:t>(</a:t>
            </a:r>
            <a:r>
              <a:rPr lang="fr-CA" sz="3100" dirty="0" smtClean="0">
                <a:latin typeface="Calibri" panose="020F0502020204030204" pitchFamily="34" charset="0"/>
              </a:rPr>
              <a:t>p. ex., </a:t>
            </a:r>
            <a:r>
              <a:rPr lang="fr-CA" sz="3100" dirty="0" smtClean="0">
                <a:latin typeface="Calibri" panose="020F0502020204030204" pitchFamily="34" charset="0"/>
              </a:rPr>
              <a:t>CCC de la SPLI, EC), </a:t>
            </a:r>
            <a:r>
              <a:rPr lang="fr-CA" sz="3100" dirty="0" smtClean="0">
                <a:latin typeface="Calibri" panose="020F0502020204030204" pitchFamily="34" charset="0"/>
              </a:rPr>
              <a:t>municipalité, </a:t>
            </a:r>
            <a:r>
              <a:rPr lang="fr-CA" sz="3100" dirty="0" smtClean="0">
                <a:latin typeface="Calibri" panose="020F0502020204030204" pitchFamily="34" charset="0"/>
              </a:rPr>
              <a:t>communauté </a:t>
            </a:r>
            <a:r>
              <a:rPr lang="fr-CA" sz="3100" dirty="0" smtClean="0">
                <a:latin typeface="Calibri" panose="020F0502020204030204" pitchFamily="34" charset="0"/>
              </a:rPr>
              <a:t>autochtone, </a:t>
            </a:r>
            <a:r>
              <a:rPr lang="fr-CA" sz="3100" dirty="0" smtClean="0">
                <a:latin typeface="Calibri" panose="020F0502020204030204" pitchFamily="34" charset="0"/>
              </a:rPr>
              <a:t> </a:t>
            </a:r>
            <a:r>
              <a:rPr lang="fr-CA" sz="3100" dirty="0" smtClean="0">
                <a:latin typeface="Calibri" panose="020F0502020204030204" pitchFamily="34" charset="0"/>
              </a:rPr>
              <a:t>secteur des services pour les personnes sans abri, </a:t>
            </a:r>
            <a:r>
              <a:rPr lang="fr-CA" sz="3100" dirty="0" smtClean="0">
                <a:latin typeface="Calibri" panose="020F0502020204030204" pitchFamily="34" charset="0"/>
              </a:rPr>
              <a:t>coordonnateurs(</a:t>
            </a:r>
            <a:r>
              <a:rPr lang="fr-CA" sz="3100" dirty="0" err="1" smtClean="0">
                <a:latin typeface="Calibri" panose="020F0502020204030204" pitchFamily="34" charset="0"/>
              </a:rPr>
              <a:t>trices</a:t>
            </a:r>
            <a:r>
              <a:rPr lang="fr-CA" sz="3100" dirty="0" smtClean="0">
                <a:latin typeface="Calibri" panose="020F0502020204030204" pitchFamily="34" charset="0"/>
              </a:rPr>
              <a:t>) </a:t>
            </a:r>
            <a:r>
              <a:rPr lang="fr-CA" sz="3100" dirty="0" smtClean="0">
                <a:latin typeface="Calibri" panose="020F0502020204030204" pitchFamily="34" charset="0"/>
              </a:rPr>
              <a:t>communautaires </a:t>
            </a:r>
            <a:r>
              <a:rPr lang="fr-CA" sz="3100" dirty="0" smtClean="0">
                <a:latin typeface="Calibri" panose="020F0502020204030204" pitchFamily="34" charset="0"/>
              </a:rPr>
              <a:t>pour les données sur l’itinérance, </a:t>
            </a:r>
            <a:r>
              <a:rPr lang="fr-CA" sz="3100" dirty="0" smtClean="0">
                <a:latin typeface="Calibri" panose="020F0502020204030204" pitchFamily="34" charset="0"/>
              </a:rPr>
              <a:t>services </a:t>
            </a:r>
            <a:r>
              <a:rPr lang="fr-CA" sz="3100" dirty="0" smtClean="0">
                <a:latin typeface="Calibri" panose="020F0502020204030204" pitchFamily="34" charset="0"/>
              </a:rPr>
              <a:t>d’urgences, </a:t>
            </a:r>
            <a:r>
              <a:rPr lang="fr-CA" sz="3100" dirty="0" smtClean="0">
                <a:latin typeface="Calibri" panose="020F0502020204030204" pitchFamily="34" charset="0"/>
              </a:rPr>
              <a:t>personnes ayant </a:t>
            </a:r>
            <a:r>
              <a:rPr lang="fr-CA" sz="3100" b="1" dirty="0" smtClean="0">
                <a:latin typeface="Calibri" panose="020F0502020204030204" pitchFamily="34" charset="0"/>
              </a:rPr>
              <a:t>vécu </a:t>
            </a:r>
            <a:r>
              <a:rPr lang="fr-CA" sz="3100" b="1" dirty="0" smtClean="0">
                <a:latin typeface="Calibri" panose="020F0502020204030204" pitchFamily="34" charset="0"/>
              </a:rPr>
              <a:t>une expérience d’itinérance.</a:t>
            </a:r>
          </a:p>
          <a:p>
            <a:pPr>
              <a:defRPr/>
            </a:pPr>
            <a:r>
              <a:rPr lang="fr-CA" sz="3000" dirty="0" smtClean="0">
                <a:latin typeface="Calibri" panose="020F0502020204030204" pitchFamily="34" charset="0"/>
              </a:rPr>
              <a:t>Des sous-comités peuvent être formés afin de prendre en compte des aspects </a:t>
            </a:r>
            <a:r>
              <a:rPr lang="fr-CA" sz="3000" dirty="0" smtClean="0">
                <a:latin typeface="+mj-lt"/>
              </a:rPr>
              <a:t>précis du dénombrement </a:t>
            </a:r>
            <a:r>
              <a:rPr lang="fr-CA" sz="3000" dirty="0" smtClean="0">
                <a:latin typeface="+mj-lt"/>
              </a:rPr>
              <a:t>(p. ex., : </a:t>
            </a:r>
            <a:r>
              <a:rPr lang="fr-CA" sz="3000" dirty="0" smtClean="0">
                <a:latin typeface="+mj-lt"/>
              </a:rPr>
              <a:t>recrutement de bénévoles, </a:t>
            </a:r>
            <a:r>
              <a:rPr lang="fr-CA" sz="3000" dirty="0" smtClean="0">
                <a:latin typeface="+mj-lt"/>
              </a:rPr>
              <a:t>méthodologie, questions de sondage).</a:t>
            </a:r>
            <a:endParaRPr lang="fr-CA" sz="3000" dirty="0" smtClean="0">
              <a:latin typeface="+mj-lt"/>
            </a:endParaRPr>
          </a:p>
          <a:p>
            <a:pPr marL="0" indent="0">
              <a:buFont typeface="Wingdings" pitchFamily="2" charset="2"/>
              <a:buNone/>
              <a:defRPr/>
            </a:pPr>
            <a:endParaRPr lang="fr-CA" b="1" noProof="0" dirty="0" smtClean="0">
              <a:latin typeface="+mj-lt"/>
            </a:endParaRPr>
          </a:p>
          <a:p>
            <a:pPr marL="0" indent="0">
              <a:buFont typeface="Wingdings" pitchFamily="2" charset="2"/>
              <a:buNone/>
              <a:defRPr/>
            </a:pPr>
            <a:r>
              <a:rPr lang="fr-CA" b="1" dirty="0" smtClean="0">
                <a:latin typeface="+mj-lt"/>
              </a:rPr>
              <a:t>Sélection d'un coordonnateur du dénombrement </a:t>
            </a:r>
            <a:r>
              <a:rPr lang="fr-CA" b="1" noProof="0" dirty="0" smtClean="0">
                <a:latin typeface="+mj-lt"/>
              </a:rPr>
              <a:t>(et les </a:t>
            </a:r>
            <a:r>
              <a:rPr lang="fr-CA" b="1" noProof="0" dirty="0" smtClean="0">
                <a:latin typeface="+mj-lt"/>
              </a:rPr>
              <a:t>assistant(e)s</a:t>
            </a:r>
            <a:r>
              <a:rPr lang="fr-CA" b="1" noProof="0" dirty="0" smtClean="0">
                <a:latin typeface="+mj-lt"/>
              </a:rPr>
              <a:t>)</a:t>
            </a:r>
            <a:endParaRPr lang="fr-CA" noProof="0" dirty="0" smtClean="0">
              <a:latin typeface="+mj-lt"/>
            </a:endParaRPr>
          </a:p>
          <a:p>
            <a:pPr>
              <a:defRPr/>
            </a:pPr>
            <a:r>
              <a:rPr lang="fr-CA" sz="3000" dirty="0" smtClean="0">
                <a:latin typeface="+mj-lt"/>
              </a:rPr>
              <a:t>Idéalement, cette personne sera étroitement liée au secteur local de services </a:t>
            </a:r>
            <a:r>
              <a:rPr lang="fr-CA" sz="3000" dirty="0" smtClean="0">
                <a:latin typeface="+mj-lt"/>
              </a:rPr>
              <a:t>aux personnes sans abri </a:t>
            </a:r>
            <a:r>
              <a:rPr lang="fr-CA" sz="3000" dirty="0" smtClean="0">
                <a:latin typeface="+mj-lt"/>
              </a:rPr>
              <a:t>et aura une expérience de la coordination de projets communautaires. </a:t>
            </a:r>
          </a:p>
          <a:p>
            <a:pPr>
              <a:defRPr/>
            </a:pPr>
            <a:r>
              <a:rPr lang="fr-CA" sz="3000" dirty="0" smtClean="0">
                <a:latin typeface="+mj-lt"/>
              </a:rPr>
              <a:t>Le cadre de </a:t>
            </a:r>
            <a:r>
              <a:rPr lang="fr-CA" sz="3000" dirty="0" smtClean="0">
                <a:latin typeface="+mj-lt"/>
              </a:rPr>
              <a:t>responsabilités </a:t>
            </a:r>
            <a:r>
              <a:rPr lang="fr-CA" sz="3000" dirty="0" smtClean="0">
                <a:latin typeface="+mj-lt"/>
              </a:rPr>
              <a:t>variera selon </a:t>
            </a:r>
            <a:r>
              <a:rPr lang="fr-CA" sz="3000" dirty="0" smtClean="0">
                <a:latin typeface="+mj-lt"/>
              </a:rPr>
              <a:t>la taille de la collectivité. Les </a:t>
            </a:r>
            <a:r>
              <a:rPr lang="fr-CA" sz="3000" dirty="0" smtClean="0">
                <a:latin typeface="+mj-lt"/>
              </a:rPr>
              <a:t>assistant(e)s </a:t>
            </a:r>
            <a:r>
              <a:rPr lang="fr-CA" sz="3000" dirty="0" smtClean="0">
                <a:latin typeface="+mj-lt"/>
              </a:rPr>
              <a:t>au coordonnateur peuvent </a:t>
            </a:r>
            <a:r>
              <a:rPr lang="fr-CA" sz="3000" dirty="0" smtClean="0">
                <a:latin typeface="+mj-lt"/>
              </a:rPr>
              <a:t>soutenir des </a:t>
            </a:r>
            <a:r>
              <a:rPr lang="fr-CA" sz="3000" dirty="0" smtClean="0">
                <a:latin typeface="+mj-lt"/>
              </a:rPr>
              <a:t>aspects précis du dénombrement (et peuvent servir comme présidents des sous-comités). </a:t>
            </a:r>
            <a:endParaRPr lang="fr-CA" sz="1500" noProof="0" dirty="0">
              <a:latin typeface="Calibri" panose="020F0502020204030204" pitchFamily="34" charset="0"/>
            </a:endParaRPr>
          </a:p>
        </p:txBody>
      </p:sp>
      <p:sp>
        <p:nvSpPr>
          <p:cNvPr id="5"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a:t>
            </a:r>
            <a:r>
              <a:rPr lang="fr-FR" sz="3200" dirty="0">
                <a:solidFill>
                  <a:srgbClr val="C3D941"/>
                </a:solidFill>
              </a:rPr>
              <a:t> de mise en </a:t>
            </a:r>
            <a:r>
              <a:rPr lang="fr-FR" sz="3200" dirty="0" smtClean="0">
                <a:solidFill>
                  <a:srgbClr val="C3D941"/>
                </a:solidFill>
              </a:rPr>
              <a:t>œuvre </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2962285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7350" y="1710523"/>
            <a:ext cx="8345488" cy="3953430"/>
          </a:xfrm>
        </p:spPr>
        <p:txBody>
          <a:bodyPr>
            <a:normAutofit fontScale="62500" lnSpcReduction="20000"/>
          </a:bodyPr>
          <a:lstStyle/>
          <a:p>
            <a:pPr marL="0" indent="0">
              <a:buFont typeface="Wingdings" pitchFamily="2" charset="2"/>
              <a:buNone/>
              <a:defRPr/>
            </a:pPr>
            <a:endParaRPr lang="fr-CA" sz="1500" noProof="0" dirty="0" smtClean="0">
              <a:latin typeface="Calibri" panose="020F0502020204030204" pitchFamily="34" charset="0"/>
            </a:endParaRPr>
          </a:p>
          <a:p>
            <a:pPr marL="0" indent="0">
              <a:buFont typeface="Wingdings" pitchFamily="2" charset="2"/>
              <a:buNone/>
              <a:defRPr/>
            </a:pPr>
            <a:r>
              <a:rPr lang="fr-CA" b="1" dirty="0" smtClean="0">
                <a:latin typeface="Calibri" panose="020F0502020204030204" pitchFamily="34" charset="0"/>
              </a:rPr>
              <a:t>Établissement d'un dialogue avec la collectivité </a:t>
            </a:r>
            <a:endParaRPr lang="fr-CA" noProof="0" dirty="0" smtClean="0">
              <a:latin typeface="Calibri" panose="020F0502020204030204" pitchFamily="34" charset="0"/>
            </a:endParaRPr>
          </a:p>
          <a:p>
            <a:pPr>
              <a:defRPr/>
            </a:pPr>
            <a:r>
              <a:rPr lang="fr-CA" dirty="0" smtClean="0">
                <a:latin typeface="Calibri" panose="020F0502020204030204" pitchFamily="34" charset="0"/>
              </a:rPr>
              <a:t>Élaborez une stratégie de communication relative au dénombrement en vue de susciter l'intérêt des médias et de la </a:t>
            </a:r>
            <a:r>
              <a:rPr lang="fr-CA" dirty="0" smtClean="0">
                <a:latin typeface="Calibri" panose="020F0502020204030204" pitchFamily="34" charset="0"/>
              </a:rPr>
              <a:t>collectivité</a:t>
            </a:r>
            <a:r>
              <a:rPr lang="fr-CA" noProof="0" dirty="0" smtClean="0">
                <a:latin typeface="Calibri" panose="020F0502020204030204" pitchFamily="34" charset="0"/>
              </a:rPr>
              <a:t>.</a:t>
            </a:r>
            <a:endParaRPr lang="fr-CA" noProof="0" dirty="0" smtClean="0">
              <a:latin typeface="Calibri" panose="020F0502020204030204" pitchFamily="34" charset="0"/>
            </a:endParaRPr>
          </a:p>
          <a:p>
            <a:pPr>
              <a:defRPr/>
            </a:pPr>
            <a:r>
              <a:rPr lang="fr-CA" dirty="0" smtClean="0">
                <a:latin typeface="Calibri" panose="020F0502020204030204" pitchFamily="34" charset="0"/>
              </a:rPr>
              <a:t>Communiquez rapidement l'intention de participer au dénombrement. </a:t>
            </a:r>
            <a:r>
              <a:rPr lang="fr-CA" dirty="0" smtClean="0">
                <a:latin typeface="Calibri" panose="020F0502020204030204" pitchFamily="34" charset="0"/>
              </a:rPr>
              <a:t>Établissez rapidement un dialogue avec la collectivité afin de </a:t>
            </a:r>
            <a:r>
              <a:rPr lang="fr-CA" dirty="0">
                <a:latin typeface="Calibri" panose="020F0502020204030204" pitchFamily="34" charset="0"/>
              </a:rPr>
              <a:t>l</a:t>
            </a:r>
            <a:r>
              <a:rPr lang="fr-CA" dirty="0" smtClean="0">
                <a:latin typeface="Calibri" panose="020F0502020204030204" pitchFamily="34" charset="0"/>
              </a:rPr>
              <a:t>a sensibiliser au dénombrement ainsi que d’établir les fondements pour le </a:t>
            </a:r>
            <a:r>
              <a:rPr lang="fr-CA" dirty="0" smtClean="0">
                <a:latin typeface="Calibri" panose="020F0502020204030204" pitchFamily="34" charset="0"/>
              </a:rPr>
              <a:t>recrutement de </a:t>
            </a:r>
            <a:r>
              <a:rPr lang="fr-CA" dirty="0" smtClean="0">
                <a:latin typeface="Calibri" panose="020F0502020204030204" pitchFamily="34" charset="0"/>
              </a:rPr>
              <a:t>bénévoles.</a:t>
            </a:r>
          </a:p>
          <a:p>
            <a:pPr>
              <a:defRPr/>
            </a:pPr>
            <a:r>
              <a:rPr lang="fr-CA" dirty="0" smtClean="0">
                <a:latin typeface="Calibri" panose="020F0502020204030204" pitchFamily="34" charset="0"/>
              </a:rPr>
              <a:t>Des </a:t>
            </a:r>
            <a:r>
              <a:rPr lang="fr-CA" dirty="0" smtClean="0">
                <a:latin typeface="Calibri" panose="020F0502020204030204" pitchFamily="34" charset="0"/>
              </a:rPr>
              <a:t>entreprises locales pourraient souhaiter soutenir le dénombrement par du financement ou des dons </a:t>
            </a:r>
            <a:r>
              <a:rPr lang="fr-CA" dirty="0" smtClean="0">
                <a:latin typeface="Calibri" panose="020F0502020204030204" pitchFamily="34" charset="0"/>
              </a:rPr>
              <a:t>(p. ex., articles </a:t>
            </a:r>
            <a:r>
              <a:rPr lang="fr-CA" dirty="0" smtClean="0">
                <a:latin typeface="Calibri" panose="020F0502020204030204" pitchFamily="34" charset="0"/>
              </a:rPr>
              <a:t>pour les répondants au sondage, nourriture pour les bénévoles, etc.).</a:t>
            </a:r>
          </a:p>
          <a:p>
            <a:pPr>
              <a:defRPr/>
            </a:pPr>
            <a:r>
              <a:rPr lang="fr-CA" dirty="0" smtClean="0">
                <a:latin typeface="Calibri" panose="020F0502020204030204" pitchFamily="34" charset="0"/>
              </a:rPr>
              <a:t>Consultez </a:t>
            </a:r>
            <a:r>
              <a:rPr lang="fr-CA" dirty="0" smtClean="0">
                <a:latin typeface="Calibri" panose="020F0502020204030204" pitchFamily="34" charset="0"/>
              </a:rPr>
              <a:t>les principaux intervenants au sujet des aspects du dénombrement ou il y a de la flexibilité (p. ex., les questions locales, honoraires pour les répondants au sondage, etc.). Cela devrait </a:t>
            </a:r>
            <a:r>
              <a:rPr lang="fr-CA" dirty="0" smtClean="0">
                <a:latin typeface="Calibri" panose="020F0502020204030204" pitchFamily="34" charset="0"/>
              </a:rPr>
              <a:t>inclure </a:t>
            </a:r>
            <a:r>
              <a:rPr lang="fr-CA" dirty="0" smtClean="0">
                <a:latin typeface="Calibri" panose="020F0502020204030204" pitchFamily="34" charset="0"/>
              </a:rPr>
              <a:t>les personnes qui </a:t>
            </a:r>
            <a:r>
              <a:rPr lang="fr-CA" b="1" dirty="0" smtClean="0">
                <a:latin typeface="Calibri" panose="020F0502020204030204" pitchFamily="34" charset="0"/>
              </a:rPr>
              <a:t>ont vécu une situation d’itinérance. </a:t>
            </a:r>
            <a:endParaRPr lang="fr-CA" b="1" noProof="0" dirty="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
        <p:nvSpPr>
          <p:cNvPr id="8" name="Title 1"/>
          <p:cNvSpPr>
            <a:spLocks noGrp="1"/>
          </p:cNvSpPr>
          <p:nvPr>
            <p:ph type="title"/>
          </p:nvPr>
        </p:nvSpPr>
        <p:spPr>
          <a:xfrm>
            <a:off x="457200" y="909638"/>
            <a:ext cx="8229600" cy="1143000"/>
          </a:xfrm>
        </p:spPr>
        <p:txBody>
          <a:bodyPr>
            <a:normAutofit fontScale="90000"/>
          </a:bodyPr>
          <a:lstStyle/>
          <a:p>
            <a:r>
              <a:rPr lang="fr-CA" altLang="en-US" sz="3600" noProof="0" dirty="0" smtClean="0">
                <a:solidFill>
                  <a:schemeClr val="tx1"/>
                </a:solidFill>
                <a:latin typeface="Calibri" pitchFamily="34" charset="0"/>
              </a:rPr>
              <a:t>Planification </a:t>
            </a:r>
            <a:r>
              <a:rPr lang="fr-CA" altLang="en-US" sz="2200" noProof="0" dirty="0" smtClean="0">
                <a:solidFill>
                  <a:schemeClr val="tx1"/>
                </a:solidFill>
                <a:latin typeface="Calibri" pitchFamily="34" charset="0"/>
              </a:rPr>
              <a:t>(suite)</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4+ mois </a:t>
            </a:r>
            <a:r>
              <a:rPr lang="fr-CA" altLang="en-US" sz="2400" dirty="0" smtClean="0">
                <a:latin typeface="Calibri" pitchFamily="34" charset="0"/>
              </a:rPr>
              <a:t>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Tree>
    <p:extLst>
      <p:ext uri="{BB962C8B-B14F-4D97-AF65-F5344CB8AC3E}">
        <p14:creationId xmlns:p14="http://schemas.microsoft.com/office/powerpoint/2010/main" val="2376195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fr-CA" altLang="en-US" dirty="0" smtClean="0">
                <a:solidFill>
                  <a:schemeClr val="tx1"/>
                </a:solidFill>
                <a:latin typeface="Calibri" pitchFamily="34" charset="0"/>
              </a:rPr>
              <a:t>Planification </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1 à 4 mois 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
        <p:nvSpPr>
          <p:cNvPr id="4" name="Content Placeholder 3"/>
          <p:cNvSpPr>
            <a:spLocks noGrp="1"/>
          </p:cNvSpPr>
          <p:nvPr>
            <p:ph idx="1"/>
          </p:nvPr>
        </p:nvSpPr>
        <p:spPr>
          <a:xfrm>
            <a:off x="387350" y="1886135"/>
            <a:ext cx="8345488" cy="3751185"/>
          </a:xfrm>
        </p:spPr>
        <p:txBody>
          <a:bodyPr>
            <a:normAutofit fontScale="62500" lnSpcReduction="20000"/>
          </a:bodyPr>
          <a:lstStyle/>
          <a:p>
            <a:pPr marL="0" indent="0">
              <a:buFont typeface="Wingdings" pitchFamily="2" charset="2"/>
              <a:buNone/>
              <a:defRPr/>
            </a:pPr>
            <a:r>
              <a:rPr lang="fr-CA" b="1" dirty="0" smtClean="0">
                <a:latin typeface="Calibri" panose="020F0502020204030204" pitchFamily="34" charset="0"/>
              </a:rPr>
              <a:t>Déterminer la </a:t>
            </a:r>
            <a:r>
              <a:rPr lang="fr-CA" b="1" dirty="0" smtClean="0">
                <a:latin typeface="Calibri" panose="020F0502020204030204" pitchFamily="34" charset="0"/>
              </a:rPr>
              <a:t>méthode </a:t>
            </a:r>
            <a:r>
              <a:rPr lang="fr-CA" b="1" dirty="0" smtClean="0">
                <a:latin typeface="Calibri" panose="020F0502020204030204" pitchFamily="34" charset="0"/>
              </a:rPr>
              <a:t>de mise en œuvre  locale</a:t>
            </a:r>
            <a:endParaRPr lang="fr-CA" b="1" noProof="0" dirty="0" smtClean="0">
              <a:latin typeface="Calibri" panose="020F0502020204030204" pitchFamily="34" charset="0"/>
            </a:endParaRPr>
          </a:p>
          <a:p>
            <a:pPr>
              <a:defRPr/>
            </a:pPr>
            <a:r>
              <a:rPr lang="fr-CA" noProof="0" dirty="0" smtClean="0">
                <a:latin typeface="Calibri" panose="020F0502020204030204" pitchFamily="34" charset="0"/>
              </a:rPr>
              <a:t>Consultez le </a:t>
            </a:r>
            <a:r>
              <a:rPr lang="fr-CA" noProof="0" dirty="0" smtClean="0">
                <a:latin typeface="Calibri" panose="020F0502020204030204" pitchFamily="34" charset="0"/>
              </a:rPr>
              <a:t>comité </a:t>
            </a:r>
            <a:r>
              <a:rPr lang="fr-CA" noProof="0" dirty="0" smtClean="0">
                <a:latin typeface="Calibri" panose="020F0502020204030204" pitchFamily="34" charset="0"/>
              </a:rPr>
              <a:t>du dénombrement ponctuel pour </a:t>
            </a:r>
            <a:r>
              <a:rPr lang="fr-CA" noProof="0" dirty="0" smtClean="0">
                <a:latin typeface="Calibri" panose="020F0502020204030204" pitchFamily="34" charset="0"/>
              </a:rPr>
              <a:t>déterminer un stratégie pour le sondage. </a:t>
            </a:r>
            <a:r>
              <a:rPr lang="fr-CA" noProof="0" dirty="0" smtClean="0">
                <a:latin typeface="Calibri" panose="020F0502020204030204" pitchFamily="34" charset="0"/>
              </a:rPr>
              <a:t>Identifiez la portée du </a:t>
            </a:r>
            <a:r>
              <a:rPr lang="fr-CA" noProof="0" dirty="0" smtClean="0">
                <a:latin typeface="Calibri" panose="020F0502020204030204" pitchFamily="34" charset="0"/>
              </a:rPr>
              <a:t>dénombrement et les endroits </a:t>
            </a:r>
            <a:r>
              <a:rPr lang="fr-CA" noProof="0" dirty="0" smtClean="0">
                <a:latin typeface="Calibri" panose="020F0502020204030204" pitchFamily="34" charset="0"/>
              </a:rPr>
              <a:t>où sera mené le </a:t>
            </a:r>
            <a:r>
              <a:rPr lang="fr-CA" noProof="0" dirty="0" smtClean="0">
                <a:latin typeface="Calibri" panose="020F0502020204030204" pitchFamily="34" charset="0"/>
              </a:rPr>
              <a:t>sondage. L’approche locale variera selon </a:t>
            </a:r>
            <a:r>
              <a:rPr lang="fr-CA" noProof="0" dirty="0" smtClean="0">
                <a:latin typeface="Calibri" panose="020F0502020204030204" pitchFamily="34" charset="0"/>
              </a:rPr>
              <a:t>la </a:t>
            </a:r>
            <a:r>
              <a:rPr lang="fr-CA" noProof="0" dirty="0" smtClean="0">
                <a:latin typeface="Calibri" panose="020F0502020204030204" pitchFamily="34" charset="0"/>
              </a:rPr>
              <a:t>collectivité. </a:t>
            </a:r>
          </a:p>
          <a:p>
            <a:pPr>
              <a:defRPr/>
            </a:pPr>
            <a:r>
              <a:rPr lang="fr-CA" dirty="0" smtClean="0">
                <a:latin typeface="Calibri" panose="020F0502020204030204" pitchFamily="34" charset="0"/>
              </a:rPr>
              <a:t>Finalisez </a:t>
            </a:r>
            <a:r>
              <a:rPr lang="fr-CA" dirty="0" smtClean="0">
                <a:latin typeface="Calibri" panose="020F0502020204030204" pitchFamily="34" charset="0"/>
              </a:rPr>
              <a:t>le sondage. </a:t>
            </a:r>
            <a:r>
              <a:rPr lang="fr-CA" noProof="0" dirty="0" smtClean="0">
                <a:latin typeface="Calibri" panose="020F0502020204030204" pitchFamily="34" charset="0"/>
              </a:rPr>
              <a:t>Déterminez si vous voulez ajouter </a:t>
            </a:r>
            <a:r>
              <a:rPr lang="fr-CA" noProof="0" dirty="0" smtClean="0">
                <a:latin typeface="Calibri" panose="020F0502020204030204" pitchFamily="34" charset="0"/>
              </a:rPr>
              <a:t>des questions aux questions </a:t>
            </a:r>
            <a:r>
              <a:rPr lang="fr-CA" noProof="0" dirty="0" smtClean="0">
                <a:latin typeface="Calibri" panose="020F0502020204030204" pitchFamily="34" charset="0"/>
              </a:rPr>
              <a:t>de base. </a:t>
            </a:r>
            <a:r>
              <a:rPr lang="fr-CA" noProof="0" dirty="0" smtClean="0">
                <a:latin typeface="Calibri" panose="020F0502020204030204" pitchFamily="34" charset="0"/>
              </a:rPr>
              <a:t>Maintenez le sondage </a:t>
            </a:r>
            <a:r>
              <a:rPr lang="fr-CA" noProof="0" dirty="0" smtClean="0">
                <a:latin typeface="Calibri" panose="020F0502020204030204" pitchFamily="34" charset="0"/>
              </a:rPr>
              <a:t>court - </a:t>
            </a:r>
            <a:r>
              <a:rPr lang="fr-CA" dirty="0" smtClean="0">
                <a:latin typeface="Calibri" panose="020F0502020204030204" pitchFamily="34" charset="0"/>
              </a:rPr>
              <a:t>Chaque question devrait avoir un objectif précis lié à la planification ou à </a:t>
            </a:r>
            <a:r>
              <a:rPr lang="fr-CA" dirty="0" smtClean="0">
                <a:latin typeface="Calibri" panose="020F0502020204030204" pitchFamily="34" charset="0"/>
              </a:rPr>
              <a:t>l’allocation des </a:t>
            </a:r>
            <a:r>
              <a:rPr lang="fr-CA" dirty="0" smtClean="0">
                <a:latin typeface="Calibri" panose="020F0502020204030204" pitchFamily="34" charset="0"/>
              </a:rPr>
              <a:t>ressources</a:t>
            </a:r>
            <a:r>
              <a:rPr lang="fr-CA" noProof="0" dirty="0" smtClean="0">
                <a:latin typeface="Calibri" panose="020F0502020204030204" pitchFamily="34" charset="0"/>
              </a:rPr>
              <a:t>.</a:t>
            </a:r>
          </a:p>
          <a:p>
            <a:pPr>
              <a:defRPr/>
            </a:pPr>
            <a:r>
              <a:rPr lang="fr-CA" dirty="0" smtClean="0">
                <a:latin typeface="Calibri" panose="020F0502020204030204" pitchFamily="34" charset="0"/>
              </a:rPr>
              <a:t>Déterminez si vous voulez ajouter </a:t>
            </a:r>
            <a:r>
              <a:rPr lang="fr-CA" dirty="0" smtClean="0">
                <a:latin typeface="Calibri" panose="020F0502020204030204" pitchFamily="34" charset="0"/>
              </a:rPr>
              <a:t>aux </a:t>
            </a:r>
            <a:r>
              <a:rPr lang="fr-CA" dirty="0" smtClean="0">
                <a:latin typeface="Calibri" panose="020F0502020204030204" pitchFamily="34" charset="0"/>
              </a:rPr>
              <a:t>populations de base (p. ex</a:t>
            </a:r>
            <a:r>
              <a:rPr lang="fr-CA" dirty="0" smtClean="0">
                <a:latin typeface="Calibri" panose="020F0502020204030204" pitchFamily="34" charset="0"/>
              </a:rPr>
              <a:t>., </a:t>
            </a:r>
            <a:r>
              <a:rPr lang="fr-CA" dirty="0" smtClean="0">
                <a:latin typeface="Calibri" panose="020F0502020204030204" pitchFamily="34" charset="0"/>
              </a:rPr>
              <a:t>par l’inclusion de l’itinérance cachée</a:t>
            </a:r>
            <a:r>
              <a:rPr lang="fr-CA" noProof="0" dirty="0" smtClean="0">
                <a:latin typeface="Calibri" panose="020F0502020204030204" pitchFamily="34" charset="0"/>
              </a:rPr>
              <a:t>).</a:t>
            </a:r>
          </a:p>
          <a:p>
            <a:pPr>
              <a:defRPr/>
            </a:pPr>
            <a:r>
              <a:rPr lang="fr-CA" noProof="0" dirty="0" smtClean="0">
                <a:latin typeface="Calibri" panose="020F0502020204030204" pitchFamily="34" charset="0"/>
              </a:rPr>
              <a:t>Choisissez entre les dénombrements dans les lieux </a:t>
            </a:r>
            <a:r>
              <a:rPr lang="fr-CA" dirty="0" smtClean="0">
                <a:latin typeface="Calibri" panose="020F0502020204030204" pitchFamily="34" charset="0"/>
              </a:rPr>
              <a:t>extérieurs </a:t>
            </a:r>
            <a:r>
              <a:rPr lang="fr-CA" dirty="0" smtClean="0">
                <a:latin typeface="Calibri" panose="020F0502020204030204" pitchFamily="34" charset="0"/>
              </a:rPr>
              <a:t>menés </a:t>
            </a:r>
            <a:r>
              <a:rPr lang="fr-CA" dirty="0" smtClean="0">
                <a:latin typeface="Calibri" panose="020F0502020204030204" pitchFamily="34" charset="0"/>
              </a:rPr>
              <a:t>pendant la nuit et ceux qui sont </a:t>
            </a:r>
            <a:r>
              <a:rPr lang="fr-CA" dirty="0" smtClean="0">
                <a:latin typeface="Calibri" panose="020F0502020204030204" pitchFamily="34" charset="0"/>
              </a:rPr>
              <a:t>menés </a:t>
            </a:r>
            <a:r>
              <a:rPr lang="fr-CA" dirty="0" smtClean="0">
                <a:latin typeface="Calibri" panose="020F0502020204030204" pitchFamily="34" charset="0"/>
              </a:rPr>
              <a:t>le lendemain. </a:t>
            </a:r>
            <a:endParaRPr lang="fr-CA" noProof="0" dirty="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262703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7350" y="1917578"/>
            <a:ext cx="8345488" cy="3906174"/>
          </a:xfrm>
        </p:spPr>
        <p:txBody>
          <a:bodyPr>
            <a:normAutofit fontScale="62500" lnSpcReduction="20000"/>
          </a:bodyPr>
          <a:lstStyle/>
          <a:p>
            <a:pPr marL="0" indent="0">
              <a:buFont typeface="Wingdings" pitchFamily="2" charset="2"/>
              <a:buNone/>
              <a:defRPr/>
            </a:pPr>
            <a:r>
              <a:rPr lang="fr-CA" b="1" dirty="0" smtClean="0">
                <a:latin typeface="Calibri" panose="020F0502020204030204" pitchFamily="34" charset="0"/>
              </a:rPr>
              <a:t>Recrutement des bénévoles </a:t>
            </a:r>
            <a:endParaRPr lang="fr-CA" b="1" noProof="0" dirty="0" smtClean="0">
              <a:latin typeface="Calibri" panose="020F0502020204030204" pitchFamily="34" charset="0"/>
            </a:endParaRPr>
          </a:p>
          <a:p>
            <a:pPr>
              <a:defRPr/>
            </a:pPr>
            <a:r>
              <a:rPr lang="fr-CA" noProof="0" dirty="0" smtClean="0">
                <a:latin typeface="Calibri" panose="020F0502020204030204" pitchFamily="34" charset="0"/>
              </a:rPr>
              <a:t>De la part des : </a:t>
            </a:r>
            <a:r>
              <a:rPr lang="fr-CA" noProof="0" dirty="0" smtClean="0">
                <a:latin typeface="Calibri" panose="020F0502020204030204" pitchFamily="34" charset="0"/>
              </a:rPr>
              <a:t>organismes de service et les </a:t>
            </a:r>
            <a:r>
              <a:rPr lang="fr-CA" dirty="0" smtClean="0">
                <a:latin typeface="Calibri" panose="020F0502020204030204" pitchFamily="34" charset="0"/>
              </a:rPr>
              <a:t>groupes communautaires locaux (p. ex</a:t>
            </a:r>
            <a:r>
              <a:rPr lang="fr-CA" dirty="0" smtClean="0">
                <a:latin typeface="Calibri" panose="020F0502020204030204" pitchFamily="34" charset="0"/>
              </a:rPr>
              <a:t>., groupes </a:t>
            </a:r>
            <a:r>
              <a:rPr lang="fr-CA" dirty="0" smtClean="0">
                <a:latin typeface="Calibri" panose="020F0502020204030204" pitchFamily="34" charset="0"/>
              </a:rPr>
              <a:t>d'étudiants, communautés religieuses, associations d'amélioration des affaires, syndicats, etc.</a:t>
            </a:r>
            <a:r>
              <a:rPr lang="fr-CA" noProof="0" dirty="0" smtClean="0">
                <a:latin typeface="Calibri" panose="020F0502020204030204" pitchFamily="34" charset="0"/>
              </a:rPr>
              <a:t>). </a:t>
            </a:r>
          </a:p>
          <a:p>
            <a:pPr>
              <a:defRPr/>
            </a:pPr>
            <a:r>
              <a:rPr lang="fr-CA" noProof="0" dirty="0" smtClean="0">
                <a:latin typeface="Calibri" panose="020F0502020204030204" pitchFamily="34" charset="0"/>
              </a:rPr>
              <a:t>Rôles : équipes </a:t>
            </a:r>
            <a:r>
              <a:rPr lang="fr-CA" noProof="0" dirty="0" smtClean="0">
                <a:latin typeface="Calibri" panose="020F0502020204030204" pitchFamily="34" charset="0"/>
              </a:rPr>
              <a:t>de sondage, </a:t>
            </a:r>
            <a:r>
              <a:rPr lang="fr-CA" dirty="0" smtClean="0">
                <a:latin typeface="Calibri" panose="020F0502020204030204" pitchFamily="34" charset="0"/>
              </a:rPr>
              <a:t>coordination </a:t>
            </a:r>
            <a:r>
              <a:rPr lang="fr-CA" dirty="0" smtClean="0">
                <a:latin typeface="Calibri" panose="020F0502020204030204" pitchFamily="34" charset="0"/>
              </a:rPr>
              <a:t>le </a:t>
            </a:r>
            <a:r>
              <a:rPr lang="fr-CA" dirty="0" smtClean="0">
                <a:latin typeface="Calibri" panose="020F0502020204030204" pitchFamily="34" charset="0"/>
              </a:rPr>
              <a:t>soir du </a:t>
            </a:r>
            <a:r>
              <a:rPr lang="fr-CA" dirty="0" smtClean="0">
                <a:latin typeface="Calibri" panose="020F0502020204030204" pitchFamily="34" charset="0"/>
              </a:rPr>
              <a:t>dénombrement, </a:t>
            </a:r>
            <a:r>
              <a:rPr lang="fr-CA" dirty="0" smtClean="0">
                <a:latin typeface="Calibri" panose="020F0502020204030204" pitchFamily="34" charset="0"/>
              </a:rPr>
              <a:t>entrée </a:t>
            </a:r>
            <a:r>
              <a:rPr lang="fr-CA" dirty="0" smtClean="0">
                <a:latin typeface="Calibri" panose="020F0502020204030204" pitchFamily="34" charset="0"/>
              </a:rPr>
              <a:t>de données après le dénombrement, </a:t>
            </a:r>
            <a:r>
              <a:rPr lang="fr-CA" noProof="0" dirty="0" smtClean="0">
                <a:latin typeface="Calibri" panose="020F0502020204030204" pitchFamily="34" charset="0"/>
              </a:rPr>
              <a:t>etc.</a:t>
            </a:r>
          </a:p>
          <a:p>
            <a:pPr marL="0" indent="0">
              <a:buFont typeface="Wingdings" pitchFamily="2" charset="2"/>
              <a:buNone/>
              <a:defRPr/>
            </a:pPr>
            <a:endParaRPr lang="fr-CA" sz="1900" b="1" noProof="0" dirty="0" smtClean="0">
              <a:latin typeface="Calibri" panose="020F0502020204030204" pitchFamily="34" charset="0"/>
            </a:endParaRPr>
          </a:p>
          <a:p>
            <a:pPr marL="0" indent="0">
              <a:buFont typeface="Wingdings" pitchFamily="2" charset="2"/>
              <a:buNone/>
              <a:defRPr/>
            </a:pPr>
            <a:r>
              <a:rPr lang="fr-CA" b="1" dirty="0" smtClean="0">
                <a:latin typeface="Calibri" panose="020F0502020204030204" pitchFamily="34" charset="0"/>
              </a:rPr>
              <a:t>Préparation d'un plan pour le </a:t>
            </a:r>
            <a:r>
              <a:rPr lang="fr-CA" b="1" dirty="0" smtClean="0">
                <a:latin typeface="Calibri" panose="020F0502020204030204" pitchFamily="34" charset="0"/>
              </a:rPr>
              <a:t>soir du </a:t>
            </a:r>
            <a:r>
              <a:rPr lang="fr-CA" b="1" dirty="0" smtClean="0">
                <a:latin typeface="Calibri" panose="020F0502020204030204" pitchFamily="34" charset="0"/>
              </a:rPr>
              <a:t>dénombrement</a:t>
            </a:r>
            <a:endParaRPr lang="fr-CA" b="1" noProof="0" dirty="0" smtClean="0">
              <a:latin typeface="Calibri" panose="020F0502020204030204" pitchFamily="34" charset="0"/>
            </a:endParaRPr>
          </a:p>
          <a:p>
            <a:pPr>
              <a:defRPr/>
            </a:pPr>
            <a:r>
              <a:rPr lang="fr-CA" dirty="0">
                <a:latin typeface="Calibri" panose="020F0502020204030204" pitchFamily="34" charset="0"/>
              </a:rPr>
              <a:t>Établir un quartier général pour coordonner le dénombrement</a:t>
            </a:r>
            <a:r>
              <a:rPr lang="fr-CA" dirty="0" smtClean="0">
                <a:latin typeface="Calibri" panose="020F0502020204030204" pitchFamily="34" charset="0"/>
              </a:rPr>
              <a:t>, potentiellement des </a:t>
            </a:r>
            <a:r>
              <a:rPr lang="fr-CA" dirty="0">
                <a:latin typeface="Calibri" panose="020F0502020204030204" pitchFamily="34" charset="0"/>
              </a:rPr>
              <a:t>centres de </a:t>
            </a:r>
            <a:r>
              <a:rPr lang="fr-CA" dirty="0" smtClean="0">
                <a:latin typeface="Calibri" panose="020F0502020204030204" pitchFamily="34" charset="0"/>
              </a:rPr>
              <a:t>secteur.</a:t>
            </a:r>
          </a:p>
          <a:p>
            <a:pPr>
              <a:defRPr/>
            </a:pPr>
            <a:r>
              <a:rPr lang="fr-CA" noProof="0" dirty="0" smtClean="0">
                <a:latin typeface="Calibri" panose="020F0502020204030204" pitchFamily="34" charset="0"/>
              </a:rPr>
              <a:t>Déterminez:  </a:t>
            </a:r>
            <a:r>
              <a:rPr lang="fr-CA" noProof="0" dirty="0" smtClean="0">
                <a:latin typeface="Calibri" panose="020F0502020204030204" pitchFamily="34" charset="0"/>
              </a:rPr>
              <a:t>la forme des équipes de sondage, les ressources nécessaires.</a:t>
            </a:r>
          </a:p>
          <a:p>
            <a:pPr>
              <a:defRPr/>
            </a:pPr>
            <a:r>
              <a:rPr lang="fr-CA" dirty="0" smtClean="0">
                <a:latin typeface="Calibri" panose="020F0502020204030204" pitchFamily="34" charset="0"/>
              </a:rPr>
              <a:t>Élaborez un plan permettant d'organiser et de compiler les données tirées des questionnaires remplis.</a:t>
            </a:r>
            <a:endParaRPr lang="fr-CA" noProof="0" dirty="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
        <p:nvSpPr>
          <p:cNvPr id="8" name="Title 1"/>
          <p:cNvSpPr>
            <a:spLocks noGrp="1"/>
          </p:cNvSpPr>
          <p:nvPr>
            <p:ph type="title"/>
          </p:nvPr>
        </p:nvSpPr>
        <p:spPr>
          <a:xfrm>
            <a:off x="457200" y="909638"/>
            <a:ext cx="8229600" cy="1143000"/>
          </a:xfrm>
        </p:spPr>
        <p:txBody>
          <a:bodyPr>
            <a:normAutofit fontScale="90000"/>
          </a:bodyPr>
          <a:lstStyle/>
          <a:p>
            <a:r>
              <a:rPr lang="fr-CA" altLang="en-US" dirty="0">
                <a:solidFill>
                  <a:schemeClr val="tx1"/>
                </a:solidFill>
                <a:latin typeface="Calibri" pitchFamily="34" charset="0"/>
              </a:rPr>
              <a:t>Préparation </a:t>
            </a:r>
            <a:r>
              <a:rPr lang="fr-CA" altLang="en-US" sz="2200" dirty="0" smtClean="0">
                <a:solidFill>
                  <a:schemeClr val="tx1"/>
                </a:solidFill>
                <a:latin typeface="Calibri" pitchFamily="34" charset="0"/>
              </a:rPr>
              <a:t>(suite)</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1 à 4 mois 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Tree>
    <p:extLst>
      <p:ext uri="{BB962C8B-B14F-4D97-AF65-F5344CB8AC3E}">
        <p14:creationId xmlns:p14="http://schemas.microsoft.com/office/powerpoint/2010/main" val="2788758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fr-CA" altLang="en-US" dirty="0" smtClean="0">
                <a:solidFill>
                  <a:schemeClr val="tx1"/>
                </a:solidFill>
                <a:latin typeface="Calibri" pitchFamily="34" charset="0"/>
              </a:rPr>
              <a:t>Mise en œuvre </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sz="2000" dirty="0" smtClean="0"/>
              <a:t>Moins d'un mois 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
        <p:nvSpPr>
          <p:cNvPr id="4" name="Content Placeholder 3"/>
          <p:cNvSpPr>
            <a:spLocks noGrp="1"/>
          </p:cNvSpPr>
          <p:nvPr>
            <p:ph idx="1"/>
          </p:nvPr>
        </p:nvSpPr>
        <p:spPr>
          <a:xfrm>
            <a:off x="387350" y="1891492"/>
            <a:ext cx="8345488" cy="4113382"/>
          </a:xfrm>
        </p:spPr>
        <p:txBody>
          <a:bodyPr>
            <a:normAutofit fontScale="62500" lnSpcReduction="20000"/>
          </a:bodyPr>
          <a:lstStyle/>
          <a:p>
            <a:pPr marL="0" indent="0">
              <a:buFont typeface="Wingdings" pitchFamily="2" charset="2"/>
              <a:buNone/>
              <a:defRPr/>
            </a:pPr>
            <a:r>
              <a:rPr lang="fr-CA" b="1" noProof="0" dirty="0" smtClean="0">
                <a:latin typeface="Calibri" panose="020F0502020204030204" pitchFamily="34" charset="0"/>
              </a:rPr>
              <a:t>Formation des bénévoles</a:t>
            </a:r>
          </a:p>
          <a:p>
            <a:pPr>
              <a:defRPr/>
            </a:pPr>
            <a:r>
              <a:rPr lang="fr-CA" sz="2900" dirty="0" smtClean="0">
                <a:latin typeface="Calibri" panose="020F0502020204030204" pitchFamily="34" charset="0"/>
              </a:rPr>
              <a:t>Quand?</a:t>
            </a:r>
            <a:r>
              <a:rPr lang="fr-CA" sz="2900" noProof="0" dirty="0" smtClean="0">
                <a:latin typeface="Calibri" panose="020F0502020204030204" pitchFamily="34" charset="0"/>
              </a:rPr>
              <a:t> En avance ou </a:t>
            </a:r>
            <a:r>
              <a:rPr lang="fr-CA" sz="2900" noProof="0" dirty="0" smtClean="0">
                <a:latin typeface="Calibri" panose="020F0502020204030204" pitchFamily="34" charset="0"/>
              </a:rPr>
              <a:t>le </a:t>
            </a:r>
            <a:r>
              <a:rPr lang="fr-CA" sz="2900" noProof="0" dirty="0" smtClean="0">
                <a:latin typeface="Calibri" panose="020F0502020204030204" pitchFamily="34" charset="0"/>
              </a:rPr>
              <a:t>jour du dénombrement. </a:t>
            </a:r>
          </a:p>
          <a:p>
            <a:pPr>
              <a:defRPr/>
            </a:pPr>
            <a:r>
              <a:rPr lang="fr-CA" sz="2900" noProof="0" dirty="0" smtClean="0">
                <a:latin typeface="Calibri" panose="020F0502020204030204" pitchFamily="34" charset="0"/>
              </a:rPr>
              <a:t>Sujets: </a:t>
            </a:r>
          </a:p>
          <a:p>
            <a:pPr lvl="1">
              <a:defRPr/>
            </a:pPr>
            <a:r>
              <a:rPr lang="fr-CA" sz="2500" dirty="0" smtClean="0">
                <a:latin typeface="Calibri" panose="020F0502020204030204" pitchFamily="34" charset="0"/>
              </a:rPr>
              <a:t>comment aborder les gens </a:t>
            </a:r>
            <a:r>
              <a:rPr lang="fr-CA" sz="2500" dirty="0" smtClean="0">
                <a:latin typeface="Calibri" panose="020F0502020204030204" pitchFamily="34" charset="0"/>
              </a:rPr>
              <a:t>de manière </a:t>
            </a:r>
            <a:r>
              <a:rPr lang="fr-CA" sz="2500" dirty="0" smtClean="0">
                <a:latin typeface="Calibri" panose="020F0502020204030204" pitchFamily="34" charset="0"/>
              </a:rPr>
              <a:t>respectueuse</a:t>
            </a:r>
            <a:r>
              <a:rPr lang="fr-CA" sz="2500" noProof="0" dirty="0" smtClean="0">
                <a:latin typeface="Calibri" panose="020F0502020204030204" pitchFamily="34" charset="0"/>
              </a:rPr>
              <a:t>, </a:t>
            </a:r>
          </a:p>
          <a:p>
            <a:pPr lvl="1">
              <a:defRPr/>
            </a:pPr>
            <a:r>
              <a:rPr lang="fr-CA" sz="2500" noProof="0" dirty="0" smtClean="0">
                <a:latin typeface="Calibri" panose="020F0502020204030204" pitchFamily="34" charset="0"/>
              </a:rPr>
              <a:t>comment </a:t>
            </a:r>
            <a:r>
              <a:rPr lang="fr-CA" sz="2500" dirty="0" smtClean="0">
                <a:latin typeface="Calibri" panose="020F0502020204030204" pitchFamily="34" charset="0"/>
              </a:rPr>
              <a:t>poser les questions de sélection </a:t>
            </a:r>
            <a:r>
              <a:rPr lang="fr-CA" sz="2500" u="sng" noProof="0" dirty="0" smtClean="0">
                <a:latin typeface="Calibri" panose="020F0502020204030204" pitchFamily="34" charset="0"/>
              </a:rPr>
              <a:t>et</a:t>
            </a:r>
            <a:r>
              <a:rPr lang="fr-CA" sz="2500" noProof="0" dirty="0" smtClean="0">
                <a:latin typeface="Calibri" panose="020F0502020204030204" pitchFamily="34" charset="0"/>
              </a:rPr>
              <a:t> </a:t>
            </a:r>
            <a:r>
              <a:rPr lang="fr-CA" sz="2500" noProof="0" dirty="0" smtClean="0">
                <a:latin typeface="Calibri" panose="020F0502020204030204" pitchFamily="34" charset="0"/>
              </a:rPr>
              <a:t>déterminer les </a:t>
            </a:r>
            <a:r>
              <a:rPr lang="fr-CA" sz="2500" noProof="0" dirty="0" smtClean="0">
                <a:latin typeface="Calibri" panose="020F0502020204030204" pitchFamily="34" charset="0"/>
              </a:rPr>
              <a:t>populations qui </a:t>
            </a:r>
            <a:r>
              <a:rPr lang="fr-CA" sz="2500" noProof="0" dirty="0" smtClean="0">
                <a:latin typeface="Calibri" panose="020F0502020204030204" pitchFamily="34" charset="0"/>
              </a:rPr>
              <a:t>devraient </a:t>
            </a:r>
            <a:r>
              <a:rPr lang="fr-CA" sz="2500" noProof="0" dirty="0" smtClean="0">
                <a:latin typeface="Calibri" panose="020F0502020204030204" pitchFamily="34" charset="0"/>
              </a:rPr>
              <a:t>être sélectionner ou </a:t>
            </a:r>
            <a:r>
              <a:rPr lang="fr-CA" sz="2500" noProof="0" dirty="0" smtClean="0">
                <a:latin typeface="Calibri" panose="020F0502020204030204" pitchFamily="34" charset="0"/>
              </a:rPr>
              <a:t>non,</a:t>
            </a:r>
            <a:endParaRPr lang="fr-CA" sz="2500" noProof="0" dirty="0" smtClean="0">
              <a:latin typeface="Calibri" panose="020F0502020204030204" pitchFamily="34" charset="0"/>
            </a:endParaRPr>
          </a:p>
          <a:p>
            <a:pPr lvl="1">
              <a:defRPr/>
            </a:pPr>
            <a:r>
              <a:rPr lang="fr-CA" sz="2500" dirty="0" smtClean="0">
                <a:latin typeface="Calibri" panose="020F0502020204030204" pitchFamily="34" charset="0"/>
              </a:rPr>
              <a:t>comment poser les questions </a:t>
            </a:r>
            <a:r>
              <a:rPr lang="fr-CA" sz="2500" dirty="0" smtClean="0">
                <a:latin typeface="Calibri" panose="020F0502020204030204" pitchFamily="34" charset="0"/>
              </a:rPr>
              <a:t>d </a:t>
            </a:r>
            <a:r>
              <a:rPr lang="fr-CA" sz="2500" dirty="0" smtClean="0">
                <a:latin typeface="Calibri" panose="020F0502020204030204" pitchFamily="34" charset="0"/>
              </a:rPr>
              <a:t>sondage </a:t>
            </a:r>
            <a:r>
              <a:rPr lang="fr-CA" sz="2500" u="sng" noProof="0" dirty="0" smtClean="0">
                <a:latin typeface="Calibri" panose="020F0502020204030204" pitchFamily="34" charset="0"/>
              </a:rPr>
              <a:t>et</a:t>
            </a:r>
            <a:r>
              <a:rPr lang="fr-CA" sz="2500" noProof="0" dirty="0" smtClean="0">
                <a:latin typeface="Calibri" panose="020F0502020204030204" pitchFamily="34" charset="0"/>
              </a:rPr>
              <a:t> </a:t>
            </a:r>
            <a:r>
              <a:rPr lang="fr-CA" sz="2500" noProof="0" dirty="0" smtClean="0">
                <a:latin typeface="Calibri" panose="020F0502020204030204" pitchFamily="34" charset="0"/>
              </a:rPr>
              <a:t>quelles informations sont recherchées, </a:t>
            </a:r>
            <a:endParaRPr lang="fr-CA" sz="2500" noProof="0" dirty="0" smtClean="0">
              <a:latin typeface="Calibri" panose="020F0502020204030204" pitchFamily="34" charset="0"/>
            </a:endParaRPr>
          </a:p>
          <a:p>
            <a:pPr lvl="1">
              <a:defRPr/>
            </a:pPr>
            <a:r>
              <a:rPr lang="fr-CA" sz="2500" noProof="0" dirty="0" smtClean="0">
                <a:latin typeface="Calibri" panose="020F0502020204030204" pitchFamily="34" charset="0"/>
              </a:rPr>
              <a:t>comment compléter </a:t>
            </a:r>
            <a:r>
              <a:rPr lang="fr-CA" sz="2500" noProof="0" dirty="0" smtClean="0">
                <a:latin typeface="Calibri" panose="020F0502020204030204" pitchFamily="34" charset="0"/>
              </a:rPr>
              <a:t>le </a:t>
            </a:r>
            <a:r>
              <a:rPr lang="fr-CA" sz="2500" noProof="0" dirty="0" smtClean="0">
                <a:latin typeface="Calibri" panose="020F0502020204030204" pitchFamily="34" charset="0"/>
              </a:rPr>
              <a:t>formulaire </a:t>
            </a:r>
            <a:r>
              <a:rPr lang="fr-CA" sz="2500" noProof="0" dirty="0" smtClean="0">
                <a:latin typeface="Calibri" panose="020F0502020204030204" pitchFamily="34" charset="0"/>
              </a:rPr>
              <a:t>de sondage</a:t>
            </a:r>
          </a:p>
          <a:p>
            <a:pPr lvl="1">
              <a:defRPr/>
            </a:pPr>
            <a:r>
              <a:rPr lang="fr-CA" sz="2500" dirty="0">
                <a:latin typeface="Calibri" panose="020F0502020204030204" pitchFamily="34" charset="0"/>
              </a:rPr>
              <a:t>au </a:t>
            </a:r>
            <a:r>
              <a:rPr lang="fr-CA" sz="2500" dirty="0" smtClean="0">
                <a:latin typeface="Calibri" panose="020F0502020204030204" pitchFamily="34" charset="0"/>
              </a:rPr>
              <a:t>besoin, </a:t>
            </a:r>
            <a:r>
              <a:rPr lang="fr-CA" sz="2500" noProof="0" dirty="0" smtClean="0">
                <a:latin typeface="Calibri" panose="020F0502020204030204" pitchFamily="34" charset="0"/>
              </a:rPr>
              <a:t>comment </a:t>
            </a:r>
            <a:r>
              <a:rPr lang="fr-CA" sz="2500" dirty="0" smtClean="0">
                <a:latin typeface="Calibri" panose="020F0502020204030204" pitchFamily="34" charset="0"/>
              </a:rPr>
              <a:t>demander de </a:t>
            </a:r>
            <a:r>
              <a:rPr lang="fr-CA" sz="2500" dirty="0" smtClean="0">
                <a:latin typeface="Calibri" panose="020F0502020204030204" pitchFamily="34" charset="0"/>
              </a:rPr>
              <a:t>l'aide</a:t>
            </a:r>
            <a:r>
              <a:rPr lang="fr-CA" sz="2500" noProof="0" dirty="0" smtClean="0">
                <a:latin typeface="Calibri" panose="020F0502020204030204" pitchFamily="34" charset="0"/>
              </a:rPr>
              <a:t>. </a:t>
            </a:r>
            <a:endParaRPr lang="fr-CA" sz="2500" noProof="0" dirty="0" smtClean="0">
              <a:latin typeface="Calibri" panose="020F0502020204030204" pitchFamily="34" charset="0"/>
            </a:endParaRPr>
          </a:p>
          <a:p>
            <a:pPr>
              <a:defRPr/>
            </a:pPr>
            <a:r>
              <a:rPr lang="fr-CA" sz="2900" dirty="0" smtClean="0">
                <a:latin typeface="Calibri" panose="020F0502020204030204" pitchFamily="34" charset="0"/>
              </a:rPr>
              <a:t>La formation pourrait être </a:t>
            </a:r>
            <a:r>
              <a:rPr lang="fr-CA" sz="2900" dirty="0" smtClean="0">
                <a:latin typeface="Calibri" panose="020F0502020204030204" pitchFamily="34" charset="0"/>
              </a:rPr>
              <a:t>une occasion de sensibiliser le public</a:t>
            </a:r>
            <a:r>
              <a:rPr lang="fr-CA" sz="2900" dirty="0" smtClean="0">
                <a:latin typeface="Calibri" panose="020F0502020204030204" pitchFamily="34" charset="0"/>
              </a:rPr>
              <a:t>, </a:t>
            </a:r>
            <a:r>
              <a:rPr lang="fr-CA" sz="2900" dirty="0" smtClean="0">
                <a:latin typeface="Calibri" panose="020F0502020204030204" pitchFamily="34" charset="0"/>
              </a:rPr>
              <a:t>mais assurez-vous de fournir de </a:t>
            </a:r>
            <a:r>
              <a:rPr lang="fr-CA" sz="2900" dirty="0" smtClean="0">
                <a:latin typeface="Calibri" panose="020F0502020204030204" pitchFamily="34" charset="0"/>
              </a:rPr>
              <a:t>l’information </a:t>
            </a:r>
            <a:r>
              <a:rPr lang="fr-CA" sz="2900" dirty="0" smtClean="0">
                <a:latin typeface="Calibri" panose="020F0502020204030204" pitchFamily="34" charset="0"/>
              </a:rPr>
              <a:t>pratique </a:t>
            </a:r>
            <a:r>
              <a:rPr lang="fr-CA" sz="2900" dirty="0" smtClean="0">
                <a:latin typeface="Calibri" panose="020F0502020204030204" pitchFamily="34" charset="0"/>
              </a:rPr>
              <a:t>et liée au dénombrement. Les bénévoles </a:t>
            </a:r>
            <a:r>
              <a:rPr lang="fr-CA" sz="2900" dirty="0" smtClean="0">
                <a:latin typeface="Calibri" panose="020F0502020204030204" pitchFamily="34" charset="0"/>
              </a:rPr>
              <a:t>auront besoin de beaucoup d’information afin d’être préparés </a:t>
            </a:r>
            <a:r>
              <a:rPr lang="fr-CA" sz="2900" dirty="0" smtClean="0">
                <a:latin typeface="Calibri" panose="020F0502020204030204" pitchFamily="34" charset="0"/>
              </a:rPr>
              <a:t>pour l’expérience.</a:t>
            </a:r>
            <a:endParaRPr lang="fr-CA" sz="2900" noProof="0" dirty="0" smtClean="0">
              <a:latin typeface="Calibri" panose="020F0502020204030204" pitchFamily="34" charset="0"/>
            </a:endParaRPr>
          </a:p>
          <a:p>
            <a:pPr>
              <a:defRPr/>
            </a:pPr>
            <a:r>
              <a:rPr lang="fr-CA" sz="2900" noProof="0" dirty="0" smtClean="0">
                <a:latin typeface="Calibri" panose="020F0502020204030204" pitchFamily="34" charset="0"/>
              </a:rPr>
              <a:t>Restez en contact avec les </a:t>
            </a:r>
            <a:r>
              <a:rPr lang="fr-CA" sz="2900" dirty="0" smtClean="0">
                <a:latin typeface="Calibri" panose="020F0502020204030204" pitchFamily="34" charset="0"/>
              </a:rPr>
              <a:t>bénévoles </a:t>
            </a:r>
            <a:r>
              <a:rPr lang="fr-CA" sz="2900" dirty="0" smtClean="0">
                <a:latin typeface="Calibri" panose="020F0502020204030204" pitchFamily="34" charset="0"/>
              </a:rPr>
              <a:t>au cours des mois précédant le </a:t>
            </a:r>
            <a:r>
              <a:rPr lang="fr-CA" sz="2900" dirty="0" smtClean="0">
                <a:latin typeface="Calibri" panose="020F0502020204030204" pitchFamily="34" charset="0"/>
              </a:rPr>
              <a:t>dénombrement.</a:t>
            </a:r>
            <a:endParaRPr lang="fr-CA" sz="2900" noProof="0" dirty="0" smtClean="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309131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7350" y="1806235"/>
            <a:ext cx="8345488" cy="3999761"/>
          </a:xfrm>
        </p:spPr>
        <p:txBody>
          <a:bodyPr>
            <a:normAutofit fontScale="70000" lnSpcReduction="20000"/>
          </a:bodyPr>
          <a:lstStyle/>
          <a:p>
            <a:pPr marL="0" indent="0">
              <a:buFont typeface="Wingdings" pitchFamily="2" charset="2"/>
              <a:buNone/>
              <a:defRPr/>
            </a:pPr>
            <a:r>
              <a:rPr lang="fr-CA" b="1" dirty="0" smtClean="0">
                <a:latin typeface="Calibri" panose="020F0502020204030204" pitchFamily="34" charset="0"/>
              </a:rPr>
              <a:t>Préparation finale</a:t>
            </a:r>
            <a:endParaRPr lang="fr-CA" b="1" noProof="0" dirty="0" smtClean="0">
              <a:latin typeface="Calibri" panose="020F0502020204030204" pitchFamily="34" charset="0"/>
            </a:endParaRPr>
          </a:p>
          <a:p>
            <a:pPr>
              <a:defRPr/>
            </a:pPr>
            <a:r>
              <a:rPr lang="fr-CA" dirty="0" smtClean="0">
                <a:latin typeface="Calibri" panose="020F0502020204030204" pitchFamily="34" charset="0"/>
              </a:rPr>
              <a:t>Préparez les </a:t>
            </a:r>
            <a:r>
              <a:rPr lang="fr-CA" dirty="0" smtClean="0">
                <a:latin typeface="Calibri" panose="020F0502020204030204" pitchFamily="34" charset="0"/>
              </a:rPr>
              <a:t>cartes géographiques destinées aux équipes de sondage </a:t>
            </a:r>
            <a:r>
              <a:rPr lang="fr-CA" dirty="0" smtClean="0">
                <a:latin typeface="Calibri" panose="020F0502020204030204" pitchFamily="34" charset="0"/>
              </a:rPr>
              <a:t>(les services de planification urbaine pourraient être en mesure d'y contribuer). </a:t>
            </a:r>
            <a:r>
              <a:rPr lang="fr-CA" noProof="0" dirty="0" smtClean="0">
                <a:latin typeface="Calibri" panose="020F0502020204030204" pitchFamily="34" charset="0"/>
              </a:rPr>
              <a:t> </a:t>
            </a:r>
          </a:p>
          <a:p>
            <a:pPr>
              <a:defRPr/>
            </a:pPr>
            <a:r>
              <a:rPr lang="fr-CA" dirty="0" smtClean="0">
                <a:latin typeface="Calibri" panose="020F0502020204030204" pitchFamily="34" charset="0"/>
              </a:rPr>
              <a:t>Achetez les fournitures et préparez les trousses pour les équipes </a:t>
            </a:r>
            <a:r>
              <a:rPr lang="fr-CA" dirty="0" smtClean="0">
                <a:latin typeface="Calibri" panose="020F0502020204030204" pitchFamily="34" charset="0"/>
              </a:rPr>
              <a:t>de sondage </a:t>
            </a:r>
            <a:r>
              <a:rPr lang="fr-CA" noProof="0" dirty="0" smtClean="0">
                <a:latin typeface="Calibri" panose="020F0502020204030204" pitchFamily="34" charset="0"/>
              </a:rPr>
              <a:t>(p. ex</a:t>
            </a:r>
            <a:r>
              <a:rPr lang="fr-CA" noProof="0" dirty="0" smtClean="0">
                <a:latin typeface="Calibri" panose="020F0502020204030204" pitchFamily="34" charset="0"/>
              </a:rPr>
              <a:t>., </a:t>
            </a:r>
            <a:r>
              <a:rPr lang="fr-CA" noProof="0" dirty="0" smtClean="0">
                <a:latin typeface="Calibri" panose="020F0502020204030204" pitchFamily="34" charset="0"/>
              </a:rPr>
              <a:t>presse-papiers avec les formulaires de sondage, cartes, honoraires). </a:t>
            </a:r>
          </a:p>
          <a:p>
            <a:pPr>
              <a:defRPr/>
            </a:pPr>
            <a:r>
              <a:rPr lang="fr-CA" dirty="0" smtClean="0">
                <a:latin typeface="Calibri" panose="020F0502020204030204" pitchFamily="34" charset="0"/>
              </a:rPr>
              <a:t>Formez un </a:t>
            </a:r>
            <a:r>
              <a:rPr lang="fr-CA" dirty="0" smtClean="0">
                <a:latin typeface="Calibri" panose="020F0502020204030204" pitchFamily="34" charset="0"/>
              </a:rPr>
              <a:t>équipe de première ligne/de services d’urgence qui répondra </a:t>
            </a:r>
            <a:r>
              <a:rPr lang="fr-CA" dirty="0" smtClean="0">
                <a:latin typeface="Calibri" panose="020F0502020204030204" pitchFamily="34" charset="0"/>
              </a:rPr>
              <a:t>aux </a:t>
            </a:r>
            <a:r>
              <a:rPr lang="fr-CA" dirty="0" smtClean="0">
                <a:latin typeface="Calibri" panose="020F0502020204030204" pitchFamily="34" charset="0"/>
              </a:rPr>
              <a:t>besoins d’urgence ou de refuge. </a:t>
            </a:r>
            <a:r>
              <a:rPr lang="fr-CA" noProof="0" dirty="0" smtClean="0">
                <a:latin typeface="Calibri" panose="020F0502020204030204" pitchFamily="34" charset="0"/>
              </a:rPr>
              <a:t>Le but est d’être capable de répondre rapidement à ces besoins la nuit du dénombrement.</a:t>
            </a:r>
          </a:p>
          <a:p>
            <a:pPr>
              <a:defRPr/>
            </a:pPr>
            <a:r>
              <a:rPr lang="fr-CA" dirty="0" smtClean="0">
                <a:latin typeface="Calibri" panose="020F0502020204030204" pitchFamily="34" charset="0"/>
              </a:rPr>
              <a:t>Livrez les formulaires et les autres fournitures aux refuges, aux centres de secteur, etc. </a:t>
            </a:r>
            <a:endParaRPr lang="fr-CA" noProof="0" dirty="0" smtClean="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
        <p:nvSpPr>
          <p:cNvPr id="7" name="Title 1"/>
          <p:cNvSpPr>
            <a:spLocks noGrp="1"/>
          </p:cNvSpPr>
          <p:nvPr>
            <p:ph type="title"/>
          </p:nvPr>
        </p:nvSpPr>
        <p:spPr>
          <a:xfrm>
            <a:off x="457200" y="909638"/>
            <a:ext cx="8229600" cy="1143000"/>
          </a:xfrm>
        </p:spPr>
        <p:txBody>
          <a:bodyPr>
            <a:normAutofit fontScale="90000"/>
          </a:bodyPr>
          <a:lstStyle/>
          <a:p>
            <a:r>
              <a:rPr lang="fr-CA" altLang="en-US" dirty="0" smtClean="0">
                <a:solidFill>
                  <a:schemeClr val="tx1"/>
                </a:solidFill>
                <a:latin typeface="Calibri" pitchFamily="34" charset="0"/>
              </a:rPr>
              <a:t>Mise en œuvre </a:t>
            </a:r>
            <a:r>
              <a:rPr lang="fr-CA" altLang="en-US" sz="2200" dirty="0" smtClean="0">
                <a:solidFill>
                  <a:schemeClr val="tx1"/>
                </a:solidFill>
                <a:latin typeface="Calibri" pitchFamily="34" charset="0"/>
              </a:rPr>
              <a:t>(suite)</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sz="2000" dirty="0" smtClean="0"/>
              <a:t>Moins d'un mois avant le dénombrement</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Tree>
    <p:extLst>
      <p:ext uri="{BB962C8B-B14F-4D97-AF65-F5344CB8AC3E}">
        <p14:creationId xmlns:p14="http://schemas.microsoft.com/office/powerpoint/2010/main" val="3298561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09638"/>
            <a:ext cx="8229600" cy="688343"/>
          </a:xfrm>
        </p:spPr>
        <p:txBody>
          <a:bodyPr>
            <a:normAutofit/>
          </a:bodyPr>
          <a:lstStyle/>
          <a:p>
            <a:r>
              <a:rPr lang="fr-CA" altLang="en-US" dirty="0">
                <a:solidFill>
                  <a:schemeClr val="tx1"/>
                </a:solidFill>
                <a:latin typeface="Calibri" pitchFamily="34" charset="0"/>
              </a:rPr>
              <a:t>J</a:t>
            </a:r>
            <a:r>
              <a:rPr lang="fr-CA" altLang="en-US" sz="3600" noProof="0" dirty="0" err="1" smtClean="0">
                <a:solidFill>
                  <a:schemeClr val="tx1"/>
                </a:solidFill>
                <a:latin typeface="Calibri" pitchFamily="34" charset="0"/>
              </a:rPr>
              <a:t>our</a:t>
            </a:r>
            <a:r>
              <a:rPr lang="fr-CA" altLang="en-US" sz="3600" noProof="0" dirty="0" smtClean="0">
                <a:solidFill>
                  <a:schemeClr val="tx1"/>
                </a:solidFill>
                <a:latin typeface="Calibri" pitchFamily="34" charset="0"/>
              </a:rPr>
              <a:t> du dénombrement</a:t>
            </a:r>
            <a:endParaRPr lang="fr-CA" altLang="en-US" noProof="0" dirty="0" smtClean="0">
              <a:latin typeface="Calibri" pitchFamily="34" charset="0"/>
            </a:endParaRPr>
          </a:p>
        </p:txBody>
      </p:sp>
      <p:sp>
        <p:nvSpPr>
          <p:cNvPr id="4" name="Content Placeholder 3"/>
          <p:cNvSpPr>
            <a:spLocks noGrp="1"/>
          </p:cNvSpPr>
          <p:nvPr>
            <p:ph idx="1"/>
          </p:nvPr>
        </p:nvSpPr>
        <p:spPr>
          <a:xfrm>
            <a:off x="381195" y="1677112"/>
            <a:ext cx="8345488" cy="4319242"/>
          </a:xfrm>
        </p:spPr>
        <p:txBody>
          <a:bodyPr>
            <a:normAutofit fontScale="62500" lnSpcReduction="20000"/>
          </a:bodyPr>
          <a:lstStyle/>
          <a:p>
            <a:pPr marL="0" indent="0">
              <a:buFont typeface="Wingdings" pitchFamily="2" charset="2"/>
              <a:buNone/>
              <a:defRPr/>
            </a:pPr>
            <a:r>
              <a:rPr lang="fr-CA" sz="4500" b="1" noProof="0" dirty="0" smtClean="0">
                <a:latin typeface="Calibri" panose="020F0502020204030204" pitchFamily="34" charset="0"/>
              </a:rPr>
              <a:t>Dénombrement</a:t>
            </a:r>
            <a:endParaRPr lang="fr-CA" b="1" noProof="0" dirty="0" smtClean="0">
              <a:latin typeface="Calibri" panose="020F0502020204030204" pitchFamily="34" charset="0"/>
            </a:endParaRPr>
          </a:p>
          <a:p>
            <a:r>
              <a:rPr lang="fr-CA" dirty="0" smtClean="0"/>
              <a:t>Le déroulement </a:t>
            </a:r>
            <a:r>
              <a:rPr lang="fr-CA" dirty="0" smtClean="0"/>
              <a:t>du jour </a:t>
            </a:r>
            <a:r>
              <a:rPr lang="fr-CA" dirty="0" smtClean="0"/>
              <a:t>du dénombrement </a:t>
            </a:r>
            <a:r>
              <a:rPr lang="fr-CA" dirty="0" smtClean="0"/>
              <a:t>sera différent selon </a:t>
            </a:r>
            <a:r>
              <a:rPr lang="fr-CA" dirty="0" smtClean="0"/>
              <a:t>l’approche locale de la méthodologie. </a:t>
            </a:r>
            <a:endParaRPr lang="fr-CA" noProof="0" dirty="0" smtClean="0"/>
          </a:p>
          <a:p>
            <a:r>
              <a:rPr lang="fr-CA" noProof="0" dirty="0" smtClean="0"/>
              <a:t>Généralement: </a:t>
            </a:r>
            <a:endParaRPr lang="fr-CA" noProof="0" dirty="0" smtClean="0"/>
          </a:p>
          <a:p>
            <a:pPr lvl="1"/>
            <a:r>
              <a:rPr lang="fr-CA" noProof="0" dirty="0" smtClean="0"/>
              <a:t>Les bénévoles </a:t>
            </a:r>
            <a:r>
              <a:rPr lang="fr-CA" noProof="0" dirty="0" smtClean="0"/>
              <a:t>arrivent en avance </a:t>
            </a:r>
            <a:r>
              <a:rPr lang="fr-CA" noProof="0" dirty="0" smtClean="0"/>
              <a:t>à leur poste </a:t>
            </a:r>
            <a:r>
              <a:rPr lang="fr-CA" noProof="0" dirty="0" smtClean="0"/>
              <a:t>de travail pour </a:t>
            </a:r>
            <a:r>
              <a:rPr lang="fr-CA" noProof="0" dirty="0" smtClean="0"/>
              <a:t>une </a:t>
            </a:r>
            <a:r>
              <a:rPr lang="fr-CA" dirty="0" smtClean="0"/>
              <a:t>session de formation ou de </a:t>
            </a:r>
            <a:r>
              <a:rPr lang="fr-CA" dirty="0" smtClean="0"/>
              <a:t>rappel</a:t>
            </a:r>
            <a:r>
              <a:rPr lang="fr-CA" noProof="0" dirty="0" smtClean="0"/>
              <a:t>; </a:t>
            </a:r>
          </a:p>
          <a:p>
            <a:pPr lvl="1"/>
            <a:r>
              <a:rPr lang="fr-CA" noProof="0" dirty="0" smtClean="0"/>
              <a:t>les chefs des équipes de sondage amènent </a:t>
            </a:r>
            <a:r>
              <a:rPr lang="fr-CA" noProof="0" dirty="0" smtClean="0"/>
              <a:t>(à pied </a:t>
            </a:r>
            <a:r>
              <a:rPr lang="fr-CA" noProof="0" dirty="0" smtClean="0"/>
              <a:t>ou </a:t>
            </a:r>
            <a:r>
              <a:rPr lang="fr-CA" noProof="0" dirty="0" smtClean="0"/>
              <a:t>en </a:t>
            </a:r>
            <a:r>
              <a:rPr lang="fr-CA" dirty="0" smtClean="0"/>
              <a:t>voiture) </a:t>
            </a:r>
            <a:r>
              <a:rPr lang="fr-CA" dirty="0" smtClean="0"/>
              <a:t>leurs équipes </a:t>
            </a:r>
            <a:r>
              <a:rPr lang="fr-CA" dirty="0" smtClean="0"/>
              <a:t>à l’endroit du sondage ou sur </a:t>
            </a:r>
            <a:r>
              <a:rPr lang="fr-CA" dirty="0" smtClean="0"/>
              <a:t>l’itinéraire</a:t>
            </a:r>
            <a:r>
              <a:rPr lang="fr-CA" noProof="0" dirty="0" smtClean="0"/>
              <a:t>;</a:t>
            </a:r>
          </a:p>
          <a:p>
            <a:pPr lvl="1"/>
            <a:r>
              <a:rPr lang="fr-CA" noProof="0" dirty="0" smtClean="0"/>
              <a:t>les bénévoles et </a:t>
            </a:r>
            <a:r>
              <a:rPr lang="fr-CA" noProof="0" dirty="0" smtClean="0"/>
              <a:t>le personnel </a:t>
            </a:r>
            <a:r>
              <a:rPr lang="fr-CA" noProof="0" dirty="0" smtClean="0"/>
              <a:t>du quartier général </a:t>
            </a:r>
            <a:r>
              <a:rPr lang="fr-CA" noProof="0" dirty="0" smtClean="0"/>
              <a:t>dirigent </a:t>
            </a:r>
            <a:r>
              <a:rPr lang="fr-CA" noProof="0" dirty="0" smtClean="0"/>
              <a:t>les équipes </a:t>
            </a:r>
            <a:r>
              <a:rPr lang="fr-CA" noProof="0" dirty="0" smtClean="0"/>
              <a:t>entrantes </a:t>
            </a:r>
            <a:r>
              <a:rPr lang="fr-CA" noProof="0" dirty="0" smtClean="0"/>
              <a:t>et </a:t>
            </a:r>
            <a:r>
              <a:rPr lang="fr-CA" noProof="0" dirty="0" smtClean="0"/>
              <a:t>sortantes, donnent </a:t>
            </a:r>
            <a:r>
              <a:rPr lang="fr-CA" noProof="0" dirty="0" smtClean="0"/>
              <a:t>les trousses de sondage, </a:t>
            </a:r>
            <a:r>
              <a:rPr lang="fr-CA" noProof="0" dirty="0" smtClean="0"/>
              <a:t>assurent le suivi des honoraires </a:t>
            </a:r>
            <a:r>
              <a:rPr lang="fr-CA" noProof="0" dirty="0" smtClean="0"/>
              <a:t>et reçoivent les sondages; </a:t>
            </a:r>
          </a:p>
          <a:p>
            <a:pPr lvl="1"/>
            <a:r>
              <a:rPr lang="fr-CA" noProof="0" dirty="0" smtClean="0"/>
              <a:t>quelqu’un devrait </a:t>
            </a:r>
            <a:r>
              <a:rPr lang="fr-CA" dirty="0"/>
              <a:t>réviser avec les équipes </a:t>
            </a:r>
            <a:r>
              <a:rPr lang="fr-CA" dirty="0" smtClean="0"/>
              <a:t>entrantes </a:t>
            </a:r>
            <a:r>
              <a:rPr lang="fr-CA" noProof="0" dirty="0" smtClean="0"/>
              <a:t>les formulaires de sondage </a:t>
            </a:r>
            <a:r>
              <a:rPr lang="fr-CA" noProof="0" dirty="0" smtClean="0"/>
              <a:t>complétés. </a:t>
            </a:r>
            <a:r>
              <a:rPr lang="fr-CA" noProof="0" dirty="0" smtClean="0"/>
              <a:t>Avec la formation, les chefs d’équipes peuvent </a:t>
            </a:r>
            <a:r>
              <a:rPr lang="fr-CA" dirty="0" smtClean="0"/>
              <a:t>servir à appuyer cette fonction.</a:t>
            </a:r>
            <a:r>
              <a:rPr lang="fr-CA" noProof="0" dirty="0" smtClean="0"/>
              <a:t> </a:t>
            </a:r>
          </a:p>
          <a:p>
            <a:r>
              <a:rPr lang="fr-CA" noProof="0" dirty="0" smtClean="0"/>
              <a:t>Ressources</a:t>
            </a:r>
            <a:r>
              <a:rPr lang="fr-CA" dirty="0" smtClean="0"/>
              <a:t>: </a:t>
            </a:r>
            <a:r>
              <a:rPr lang="fr-CA" sz="2900" dirty="0" smtClean="0">
                <a:hlinkClick r:id="rId3"/>
              </a:rPr>
              <a:t>http://www.espaceitinerance.ca/denombrementsponctuels</a:t>
            </a:r>
            <a:r>
              <a:rPr lang="fr-CA" sz="2900" dirty="0" smtClean="0"/>
              <a:t> </a:t>
            </a:r>
            <a:endParaRPr lang="fr-CA" sz="2900" noProof="0" dirty="0" smtClean="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729432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765300"/>
            <a:ext cx="8552180" cy="3975100"/>
          </a:xfrm>
        </p:spPr>
        <p:txBody>
          <a:bodyPr>
            <a:normAutofit fontScale="77500" lnSpcReduction="20000"/>
          </a:bodyPr>
          <a:lstStyle/>
          <a:p>
            <a:pPr marL="457200" indent="-457200">
              <a:buAutoNum type="arabicPeriod"/>
              <a:tabLst>
                <a:tab pos="801688" algn="r"/>
                <a:tab pos="989013" algn="l"/>
                <a:tab pos="2509838" algn="l"/>
              </a:tabLst>
            </a:pPr>
            <a:r>
              <a:rPr lang="fr-CA" sz="2600" noProof="0" dirty="0" smtClean="0"/>
              <a:t>Qu’est-ce qu’</a:t>
            </a:r>
            <a:r>
              <a:rPr lang="fr-CA" sz="2600" dirty="0" smtClean="0"/>
              <a:t>un </a:t>
            </a:r>
            <a:r>
              <a:rPr lang="fr-CA" sz="2600" dirty="0" smtClean="0"/>
              <a:t>dénombrement ponctuel?</a:t>
            </a:r>
            <a:endParaRPr lang="fr-CA" sz="2600" noProof="0" dirty="0" smtClean="0"/>
          </a:p>
          <a:p>
            <a:pPr marL="857250" lvl="1" indent="-457200">
              <a:buFont typeface="+mj-lt"/>
              <a:buAutoNum type="alphaLcParenR"/>
              <a:tabLst>
                <a:tab pos="801688" algn="r"/>
                <a:tab pos="989013" algn="l"/>
                <a:tab pos="2509838" algn="l"/>
              </a:tabLst>
            </a:pPr>
            <a:r>
              <a:rPr lang="fr-CA" sz="2200" noProof="0" dirty="0" smtClean="0"/>
              <a:t>Objectif d’un dénombrement</a:t>
            </a:r>
            <a:endParaRPr lang="fr-CA" sz="2200" noProof="0" dirty="0" smtClean="0"/>
          </a:p>
          <a:p>
            <a:pPr marL="857250" lvl="1" indent="-457200">
              <a:buFont typeface="+mj-lt"/>
              <a:buAutoNum type="alphaLcParenR"/>
              <a:tabLst>
                <a:tab pos="801688" algn="r"/>
                <a:tab pos="989013" algn="l"/>
                <a:tab pos="2509838" algn="l"/>
              </a:tabLst>
            </a:pPr>
            <a:r>
              <a:rPr lang="fr-CA" sz="2200" dirty="0"/>
              <a:t>Une approche commune</a:t>
            </a:r>
          </a:p>
          <a:p>
            <a:pPr marL="457200" indent="-457200">
              <a:buFont typeface="+mj-lt"/>
              <a:buAutoNum type="arabicPeriod"/>
              <a:tabLst>
                <a:tab pos="801688" algn="r"/>
                <a:tab pos="989013" algn="l"/>
                <a:tab pos="2509838" algn="l"/>
              </a:tabLst>
            </a:pPr>
            <a:endParaRPr lang="fr-CA" sz="2600" noProof="0" dirty="0" smtClean="0"/>
          </a:p>
          <a:p>
            <a:pPr marL="457200" indent="-457200">
              <a:buFont typeface="+mj-lt"/>
              <a:buAutoNum type="arabicPeriod"/>
              <a:tabLst>
                <a:tab pos="801688" algn="r"/>
                <a:tab pos="989013" algn="l"/>
                <a:tab pos="2509838" algn="l"/>
              </a:tabLst>
            </a:pPr>
            <a:r>
              <a:rPr lang="fr-CA" sz="2600" dirty="0"/>
              <a:t>Ressources disponibles</a:t>
            </a:r>
          </a:p>
          <a:p>
            <a:pPr marL="457200" indent="-457200">
              <a:buFont typeface="+mj-lt"/>
              <a:buAutoNum type="arabicPeriod"/>
              <a:tabLst>
                <a:tab pos="801688" algn="r"/>
                <a:tab pos="989013" algn="l"/>
                <a:tab pos="2509838" algn="l"/>
              </a:tabLst>
            </a:pPr>
            <a:endParaRPr lang="fr-CA" sz="2600" noProof="0" dirty="0" smtClean="0"/>
          </a:p>
          <a:p>
            <a:pPr marL="457200" indent="-457200">
              <a:buFont typeface="+mj-lt"/>
              <a:buAutoNum type="arabicPeriod"/>
              <a:tabLst>
                <a:tab pos="801688" algn="r"/>
                <a:tab pos="989013" algn="l"/>
                <a:tab pos="2509838" algn="l"/>
              </a:tabLst>
            </a:pPr>
            <a:r>
              <a:rPr lang="fr-CA" sz="2600" dirty="0" smtClean="0"/>
              <a:t>Où </a:t>
            </a:r>
            <a:r>
              <a:rPr lang="fr-CA" sz="2600" noProof="0" dirty="0" smtClean="0"/>
              <a:t>commencer: </a:t>
            </a:r>
            <a:r>
              <a:rPr lang="fr-CA" sz="2600" dirty="0"/>
              <a:t>l</a:t>
            </a:r>
            <a:r>
              <a:rPr lang="fr-CA" sz="2600" noProof="0" dirty="0" smtClean="0"/>
              <a:t>es </a:t>
            </a:r>
            <a:r>
              <a:rPr lang="fr-CA" sz="2600" noProof="0" dirty="0" smtClean="0"/>
              <a:t>étapes pour mettre </a:t>
            </a:r>
            <a:r>
              <a:rPr lang="fr-CA" sz="2600" dirty="0" smtClean="0"/>
              <a:t>en </a:t>
            </a:r>
            <a:r>
              <a:rPr lang="fr-CA" sz="2600" dirty="0" smtClean="0"/>
              <a:t>œuvre </a:t>
            </a:r>
            <a:r>
              <a:rPr lang="fr-CA" sz="2600" noProof="0" dirty="0" smtClean="0"/>
              <a:t>un </a:t>
            </a:r>
            <a:r>
              <a:rPr lang="fr-CA" sz="2600" noProof="0" dirty="0" smtClean="0"/>
              <a:t>dénombrement</a:t>
            </a:r>
          </a:p>
          <a:p>
            <a:pPr marL="857250" lvl="1" indent="-457200">
              <a:buFont typeface="+mj-lt"/>
              <a:buAutoNum type="alphaLcParenR"/>
              <a:tabLst>
                <a:tab pos="801688" algn="r"/>
                <a:tab pos="989013" algn="l"/>
                <a:tab pos="2509838" algn="l"/>
              </a:tabLst>
            </a:pPr>
            <a:r>
              <a:rPr lang="fr-CA" sz="2200" noProof="0" dirty="0" smtClean="0"/>
              <a:t>Leçons </a:t>
            </a:r>
            <a:r>
              <a:rPr lang="fr-CA" sz="2200" noProof="0" dirty="0" smtClean="0"/>
              <a:t>apprises : Conseils des </a:t>
            </a:r>
            <a:r>
              <a:rPr lang="fr-CA" sz="2200" noProof="0" dirty="0" smtClean="0"/>
              <a:t>collectivités</a:t>
            </a:r>
          </a:p>
          <a:p>
            <a:pPr marL="857250" lvl="1" indent="-457200">
              <a:buFont typeface="+mj-lt"/>
              <a:buAutoNum type="alphaLcParenR"/>
              <a:tabLst>
                <a:tab pos="801688" algn="r"/>
                <a:tab pos="989013" algn="l"/>
                <a:tab pos="2509838" algn="l"/>
              </a:tabLst>
            </a:pPr>
            <a:r>
              <a:rPr lang="fr-CA" sz="2200" dirty="0" smtClean="0"/>
              <a:t>Décisions importantes sur </a:t>
            </a:r>
            <a:r>
              <a:rPr lang="fr-CA" sz="2200" dirty="0" smtClean="0"/>
              <a:t>l’approche locale</a:t>
            </a:r>
            <a:endParaRPr lang="fr-CA" sz="2200" noProof="0" dirty="0" smtClean="0"/>
          </a:p>
          <a:p>
            <a:pPr marL="457200" indent="-457200">
              <a:buFont typeface="Arial"/>
              <a:buAutoNum type="arabicPeriod"/>
              <a:tabLst>
                <a:tab pos="801688" algn="r"/>
                <a:tab pos="989013" algn="l"/>
                <a:tab pos="2509838" algn="l"/>
              </a:tabLst>
            </a:pPr>
            <a:endParaRPr lang="fr-CA" sz="1700" noProof="0" dirty="0" smtClean="0"/>
          </a:p>
          <a:p>
            <a:pPr marL="457200" indent="-457200">
              <a:buFont typeface="Arial"/>
              <a:buAutoNum type="arabicPeriod"/>
              <a:tabLst>
                <a:tab pos="801688" algn="r"/>
                <a:tab pos="989013" algn="l"/>
                <a:tab pos="2509838" algn="l"/>
              </a:tabLst>
            </a:pPr>
            <a:r>
              <a:rPr lang="fr-CA" sz="2600" noProof="0" dirty="0" smtClean="0"/>
              <a:t>Les dénombrements </a:t>
            </a:r>
            <a:r>
              <a:rPr lang="fr-CA" sz="2600" noProof="0" dirty="0" smtClean="0"/>
              <a:t>coordonnés </a:t>
            </a:r>
            <a:r>
              <a:rPr lang="fr-CA" sz="2600" noProof="0" dirty="0" smtClean="0"/>
              <a:t>de la SPLI</a:t>
            </a:r>
          </a:p>
          <a:p>
            <a:pPr marL="857250" lvl="1" indent="-457200">
              <a:buFont typeface="+mj-lt"/>
              <a:buAutoNum type="alphaLcParenR"/>
              <a:tabLst>
                <a:tab pos="801688" algn="r"/>
                <a:tab pos="989013" algn="l"/>
                <a:tab pos="2509838" algn="l"/>
              </a:tabLst>
            </a:pPr>
            <a:r>
              <a:rPr lang="fr-CA" sz="2200" noProof="0" dirty="0" smtClean="0"/>
              <a:t>Résumé </a:t>
            </a:r>
            <a:r>
              <a:rPr lang="fr-CA" sz="2200" dirty="0" smtClean="0"/>
              <a:t>du dénombrement </a:t>
            </a:r>
            <a:r>
              <a:rPr lang="fr-CA" sz="2200" dirty="0" smtClean="0"/>
              <a:t>coordonné </a:t>
            </a:r>
            <a:r>
              <a:rPr lang="fr-CA" sz="2200" dirty="0"/>
              <a:t>de 2016 </a:t>
            </a:r>
          </a:p>
          <a:p>
            <a:pPr marL="857250" lvl="1" indent="-457200">
              <a:buFont typeface="+mj-lt"/>
              <a:buAutoNum type="alphaLcParenR"/>
              <a:tabLst>
                <a:tab pos="801688" algn="r"/>
                <a:tab pos="989013" algn="l"/>
                <a:tab pos="2509838" algn="l"/>
              </a:tabLst>
            </a:pPr>
            <a:r>
              <a:rPr lang="fr-CA" sz="2200" dirty="0"/>
              <a:t>Tout le monde compte: </a:t>
            </a:r>
            <a:r>
              <a:rPr lang="fr-CA" sz="2200" dirty="0" smtClean="0"/>
              <a:t>le </a:t>
            </a:r>
            <a:r>
              <a:rPr lang="fr-CA" sz="2200" dirty="0"/>
              <a:t>dénombrement </a:t>
            </a:r>
            <a:r>
              <a:rPr lang="fr-CA" sz="2200" dirty="0" smtClean="0"/>
              <a:t>coordonné </a:t>
            </a:r>
            <a:r>
              <a:rPr lang="fr-CA" sz="2200" dirty="0"/>
              <a:t>de </a:t>
            </a:r>
            <a:r>
              <a:rPr lang="fr-CA" sz="2200" dirty="0" smtClean="0"/>
              <a:t>2018</a:t>
            </a:r>
          </a:p>
          <a:p>
            <a:pPr marL="857250" lvl="1" indent="-457200">
              <a:buFont typeface="+mj-lt"/>
              <a:buAutoNum type="alphaLcParenR"/>
              <a:tabLst>
                <a:tab pos="801688" algn="r"/>
                <a:tab pos="989013" algn="l"/>
                <a:tab pos="2509838" algn="l"/>
              </a:tabLst>
            </a:pPr>
            <a:r>
              <a:rPr lang="fr-CA" sz="2200" dirty="0"/>
              <a:t>Prochaines étapes</a:t>
            </a:r>
          </a:p>
        </p:txBody>
      </p:sp>
      <p:sp>
        <p:nvSpPr>
          <p:cNvPr id="6" name="Title 1"/>
          <p:cNvSpPr>
            <a:spLocks noGrp="1"/>
          </p:cNvSpPr>
          <p:nvPr>
            <p:ph type="title"/>
          </p:nvPr>
        </p:nvSpPr>
        <p:spPr>
          <a:xfrm>
            <a:off x="497840" y="769620"/>
            <a:ext cx="8229600" cy="784860"/>
          </a:xfrm>
        </p:spPr>
        <p:txBody>
          <a:bodyPr anchor="t">
            <a:normAutofit/>
          </a:bodyPr>
          <a:lstStyle/>
          <a:p>
            <a:pPr>
              <a:lnSpc>
                <a:spcPts val="4320"/>
              </a:lnSpc>
            </a:pPr>
            <a:r>
              <a:rPr lang="fr-CA" noProof="0" dirty="0" smtClean="0"/>
              <a:t>Survol</a:t>
            </a:r>
            <a:endParaRPr lang="fr-CA" noProof="0" dirty="0"/>
          </a:p>
        </p:txBody>
      </p:sp>
      <p:sp>
        <p:nvSpPr>
          <p:cNvPr id="21" name="Title 1"/>
          <p:cNvSpPr txBox="1">
            <a:spLocks/>
          </p:cNvSpPr>
          <p:nvPr/>
        </p:nvSpPr>
        <p:spPr>
          <a:xfrm>
            <a:off x="563880" y="193675"/>
            <a:ext cx="858012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smtClean="0">
                <a:solidFill>
                  <a:srgbClr val="C3D941"/>
                </a:solidFill>
              </a:rPr>
              <a:t>Introduction aux </a:t>
            </a:r>
            <a:r>
              <a:rPr lang="fr-FR" sz="2800" dirty="0">
                <a:solidFill>
                  <a:srgbClr val="C3D941"/>
                </a:solidFill>
              </a:rPr>
              <a:t>dénombrements 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376438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fr-CA" altLang="en-US" dirty="0">
                <a:solidFill>
                  <a:schemeClr val="tx1"/>
                </a:solidFill>
                <a:latin typeface="Calibri" pitchFamily="34" charset="0"/>
              </a:rPr>
              <a:t>Après le dénombrement </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1+ jours après</a:t>
            </a:r>
            <a:r>
              <a:rPr lang="fr-CA" altLang="en-US" noProof="0" dirty="0" smtClean="0">
                <a:latin typeface="Calibri" pitchFamily="34" charset="0"/>
              </a:rPr>
              <a:t/>
            </a:r>
            <a:br>
              <a:rPr lang="fr-CA" altLang="en-US" noProof="0" dirty="0" smtClean="0">
                <a:latin typeface="Calibri" pitchFamily="34" charset="0"/>
              </a:rPr>
            </a:br>
            <a:endParaRPr lang="fr-CA" altLang="en-US" noProof="0" dirty="0" smtClean="0">
              <a:latin typeface="Calibri" pitchFamily="34" charset="0"/>
            </a:endParaRPr>
          </a:p>
        </p:txBody>
      </p:sp>
      <p:sp>
        <p:nvSpPr>
          <p:cNvPr id="4" name="Content Placeholder 3"/>
          <p:cNvSpPr>
            <a:spLocks noGrp="1"/>
          </p:cNvSpPr>
          <p:nvPr>
            <p:ph idx="1"/>
          </p:nvPr>
        </p:nvSpPr>
        <p:spPr>
          <a:xfrm>
            <a:off x="387350" y="1904214"/>
            <a:ext cx="8345488" cy="3875149"/>
          </a:xfrm>
        </p:spPr>
        <p:txBody>
          <a:bodyPr>
            <a:normAutofit fontScale="47500" lnSpcReduction="20000"/>
          </a:bodyPr>
          <a:lstStyle/>
          <a:p>
            <a:pPr marL="0" indent="0">
              <a:buFont typeface="Wingdings" pitchFamily="2" charset="2"/>
              <a:buNone/>
              <a:defRPr/>
            </a:pPr>
            <a:r>
              <a:rPr lang="fr-CA" b="1" dirty="0" smtClean="0">
                <a:latin typeface="Calibri" panose="020F0502020204030204" pitchFamily="34" charset="0"/>
              </a:rPr>
              <a:t>Saisie des données du dénombrement et des réponses au sondage </a:t>
            </a:r>
            <a:endParaRPr lang="fr-CA" b="1" noProof="0" dirty="0" smtClean="0">
              <a:latin typeface="Calibri" panose="020F0502020204030204" pitchFamily="34" charset="0"/>
            </a:endParaRPr>
          </a:p>
          <a:p>
            <a:pPr>
              <a:defRPr/>
            </a:pPr>
            <a:r>
              <a:rPr lang="fr-CA" noProof="0" dirty="0" smtClean="0">
                <a:latin typeface="Calibri" panose="020F0502020204030204" pitchFamily="34" charset="0"/>
              </a:rPr>
              <a:t>Il est préférable que ceci soit effectué le </a:t>
            </a:r>
            <a:r>
              <a:rPr lang="fr-CA" noProof="0" dirty="0" smtClean="0">
                <a:latin typeface="Calibri" panose="020F0502020204030204" pitchFamily="34" charset="0"/>
              </a:rPr>
              <a:t>jour après le dénombrement </a:t>
            </a:r>
            <a:r>
              <a:rPr lang="fr-CA" dirty="0" smtClean="0">
                <a:latin typeface="Calibri" panose="020F0502020204030204" pitchFamily="34" charset="0"/>
              </a:rPr>
              <a:t>afin de faciliter l'épuration des données et le suivi auprès des enquêteurs en cas de réponses </a:t>
            </a:r>
            <a:r>
              <a:rPr lang="fr-CA" dirty="0" smtClean="0">
                <a:latin typeface="Calibri" panose="020F0502020204030204" pitchFamily="34" charset="0"/>
              </a:rPr>
              <a:t>ambiguës.</a:t>
            </a:r>
            <a:endParaRPr lang="fr-CA" dirty="0">
              <a:latin typeface="Calibri" panose="020F0502020204030204" pitchFamily="34" charset="0"/>
            </a:endParaRPr>
          </a:p>
          <a:p>
            <a:pPr>
              <a:defRPr/>
            </a:pPr>
            <a:r>
              <a:rPr lang="fr-CA" dirty="0" smtClean="0">
                <a:latin typeface="Calibri" panose="020F0502020204030204" pitchFamily="34" charset="0"/>
              </a:rPr>
              <a:t>Identifiez une </a:t>
            </a:r>
            <a:r>
              <a:rPr lang="fr-CA" dirty="0" smtClean="0">
                <a:latin typeface="Calibri" panose="020F0502020204030204" pitchFamily="34" charset="0"/>
              </a:rPr>
              <a:t>équipe de bénévoles </a:t>
            </a:r>
            <a:r>
              <a:rPr lang="fr-CA" dirty="0" smtClean="0">
                <a:latin typeface="Calibri" panose="020F0502020204030204" pitchFamily="34" charset="0"/>
              </a:rPr>
              <a:t>pour réviser et saisir </a:t>
            </a:r>
            <a:r>
              <a:rPr lang="fr-CA" dirty="0" smtClean="0">
                <a:latin typeface="Calibri" panose="020F0502020204030204" pitchFamily="34" charset="0"/>
              </a:rPr>
              <a:t>les données du sondage.</a:t>
            </a:r>
            <a:endParaRPr lang="fr-CA" noProof="0" dirty="0" smtClean="0">
              <a:latin typeface="Calibri" panose="020F0502020204030204" pitchFamily="34" charset="0"/>
            </a:endParaRPr>
          </a:p>
          <a:p>
            <a:pPr>
              <a:defRPr/>
            </a:pPr>
            <a:r>
              <a:rPr lang="fr-CA" noProof="0" dirty="0" smtClean="0">
                <a:latin typeface="Calibri" panose="020F0502020204030204" pitchFamily="34" charset="0"/>
              </a:rPr>
              <a:t>Le SISA </a:t>
            </a:r>
            <a:r>
              <a:rPr lang="fr-CA" noProof="0" dirty="0" smtClean="0">
                <a:latin typeface="Calibri" panose="020F0502020204030204" pitchFamily="34" charset="0"/>
              </a:rPr>
              <a:t>3 et 4 </a:t>
            </a:r>
            <a:r>
              <a:rPr lang="fr-CA" dirty="0" smtClean="0">
                <a:latin typeface="Calibri" panose="020F0502020204030204" pitchFamily="34" charset="0"/>
              </a:rPr>
              <a:t>peuvent être utilisés </a:t>
            </a:r>
            <a:r>
              <a:rPr lang="fr-CA" dirty="0" smtClean="0">
                <a:latin typeface="Calibri" panose="020F0502020204030204" pitchFamily="34" charset="0"/>
              </a:rPr>
              <a:t>pour saisir les données et produire des rapports de base.</a:t>
            </a:r>
          </a:p>
          <a:p>
            <a:pPr>
              <a:defRPr/>
            </a:pPr>
            <a:r>
              <a:rPr lang="fr-CA" noProof="0" dirty="0" smtClean="0">
                <a:latin typeface="Calibri" panose="020F0502020204030204" pitchFamily="34" charset="0"/>
              </a:rPr>
              <a:t>Confidentialité.</a:t>
            </a:r>
          </a:p>
          <a:p>
            <a:pPr marL="0" indent="0">
              <a:buFont typeface="Wingdings" pitchFamily="2" charset="2"/>
              <a:buNone/>
              <a:defRPr/>
            </a:pPr>
            <a:endParaRPr lang="fr-CA" sz="1500" b="1" noProof="0" dirty="0" smtClean="0">
              <a:latin typeface="Calibri" panose="020F0502020204030204" pitchFamily="34" charset="0"/>
            </a:endParaRPr>
          </a:p>
          <a:p>
            <a:pPr marL="0" indent="0">
              <a:buFont typeface="Wingdings" pitchFamily="2" charset="2"/>
              <a:buNone/>
              <a:defRPr/>
            </a:pPr>
            <a:r>
              <a:rPr lang="fr-FR" b="1" dirty="0">
                <a:latin typeface="Calibri" panose="020F0502020204030204" pitchFamily="34" charset="0"/>
              </a:rPr>
              <a:t>Analyse des résultats </a:t>
            </a:r>
            <a:r>
              <a:rPr lang="fr-FR" b="1" dirty="0" smtClean="0">
                <a:latin typeface="Calibri" panose="020F0502020204030204" pitchFamily="34" charset="0"/>
              </a:rPr>
              <a:t>(et </a:t>
            </a:r>
            <a:r>
              <a:rPr lang="fr-FR" b="1" dirty="0">
                <a:latin typeface="Calibri" panose="020F0502020204030204" pitchFamily="34" charset="0"/>
              </a:rPr>
              <a:t>transmission à la </a:t>
            </a:r>
            <a:r>
              <a:rPr lang="fr-FR" b="1" dirty="0" smtClean="0">
                <a:latin typeface="Calibri" panose="020F0502020204030204" pitchFamily="34" charset="0"/>
              </a:rPr>
              <a:t>SPLI)</a:t>
            </a:r>
            <a:endParaRPr lang="fr-CA" b="1" noProof="0" dirty="0" smtClean="0">
              <a:latin typeface="Calibri" panose="020F0502020204030204" pitchFamily="34" charset="0"/>
            </a:endParaRPr>
          </a:p>
          <a:p>
            <a:pPr>
              <a:defRPr/>
            </a:pPr>
            <a:r>
              <a:rPr lang="fr-CA" noProof="0" dirty="0" smtClean="0">
                <a:latin typeface="Calibri" panose="020F0502020204030204" pitchFamily="34" charset="0"/>
              </a:rPr>
              <a:t>Idéalement, la capacité </a:t>
            </a:r>
            <a:r>
              <a:rPr lang="fr-CA" noProof="0" dirty="0" smtClean="0">
                <a:latin typeface="Calibri" panose="020F0502020204030204" pitchFamily="34" charset="0"/>
              </a:rPr>
              <a:t>d’analyser des statistiques aide. </a:t>
            </a:r>
            <a:r>
              <a:rPr lang="fr-CA" noProof="0" dirty="0" smtClean="0">
                <a:latin typeface="Calibri" panose="020F0502020204030204" pitchFamily="34" charset="0"/>
              </a:rPr>
              <a:t>Il pourrait être possible </a:t>
            </a:r>
            <a:r>
              <a:rPr lang="fr-FR" dirty="0">
                <a:latin typeface="Calibri" panose="020F0502020204030204" pitchFamily="34" charset="0"/>
              </a:rPr>
              <a:t>de travailler en partenariat </a:t>
            </a:r>
            <a:r>
              <a:rPr lang="fr-FR" dirty="0" smtClean="0">
                <a:latin typeface="Calibri" panose="020F0502020204030204" pitchFamily="34" charset="0"/>
              </a:rPr>
              <a:t>avec </a:t>
            </a:r>
            <a:r>
              <a:rPr lang="fr-CA" noProof="0" dirty="0" smtClean="0">
                <a:latin typeface="Calibri" panose="020F0502020204030204" pitchFamily="34" charset="0"/>
              </a:rPr>
              <a:t>une université ou un </a:t>
            </a:r>
            <a:r>
              <a:rPr lang="fr-CA" noProof="0" dirty="0" smtClean="0">
                <a:latin typeface="Calibri" panose="020F0502020204030204" pitchFamily="34" charset="0"/>
              </a:rPr>
              <a:t>collège à proximité.</a:t>
            </a:r>
            <a:endParaRPr lang="fr-CA" noProof="0" dirty="0" smtClean="0">
              <a:latin typeface="Calibri" panose="020F0502020204030204" pitchFamily="34" charset="0"/>
            </a:endParaRPr>
          </a:p>
          <a:p>
            <a:pPr>
              <a:defRPr/>
            </a:pPr>
            <a:r>
              <a:rPr lang="fr-CA" dirty="0" smtClean="0">
                <a:latin typeface="Calibri" panose="020F0502020204030204" pitchFamily="34" charset="0"/>
              </a:rPr>
              <a:t>Néanmoins, les données </a:t>
            </a:r>
            <a:r>
              <a:rPr lang="fr-CA" dirty="0" smtClean="0">
                <a:latin typeface="Calibri" panose="020F0502020204030204" pitchFamily="34" charset="0"/>
              </a:rPr>
              <a:t>du premier </a:t>
            </a:r>
            <a:r>
              <a:rPr lang="fr-CA" dirty="0" smtClean="0">
                <a:latin typeface="Calibri" panose="020F0502020204030204" pitchFamily="34" charset="0"/>
              </a:rPr>
              <a:t>dénombrement </a:t>
            </a:r>
            <a:r>
              <a:rPr lang="fr-CA" dirty="0" smtClean="0">
                <a:latin typeface="Calibri" panose="020F0502020204030204" pitchFamily="34" charset="0"/>
              </a:rPr>
              <a:t>sont largement descriptives. Les </a:t>
            </a:r>
            <a:r>
              <a:rPr lang="fr-CA" dirty="0" smtClean="0">
                <a:latin typeface="Calibri" panose="020F0502020204030204" pitchFamily="34" charset="0"/>
              </a:rPr>
              <a:t>analyses </a:t>
            </a:r>
            <a:r>
              <a:rPr lang="fr-CA" dirty="0" smtClean="0">
                <a:latin typeface="Calibri" panose="020F0502020204030204" pitchFamily="34" charset="0"/>
              </a:rPr>
              <a:t>peuvent être faites  à l’aide d’un </a:t>
            </a:r>
            <a:r>
              <a:rPr lang="fr-CA" dirty="0" smtClean="0">
                <a:latin typeface="Calibri" panose="020F0502020204030204" pitchFamily="34" charset="0"/>
              </a:rPr>
              <a:t>tableur. </a:t>
            </a:r>
          </a:p>
          <a:p>
            <a:pPr>
              <a:defRPr/>
            </a:pPr>
            <a:r>
              <a:rPr lang="fr-FR" dirty="0" smtClean="0">
                <a:latin typeface="Calibri" panose="020F0502020204030204" pitchFamily="34" charset="0"/>
              </a:rPr>
              <a:t>Le SISA peut transmettre les </a:t>
            </a:r>
            <a:r>
              <a:rPr lang="fr-FR" dirty="0">
                <a:latin typeface="Calibri" panose="020F0502020204030204" pitchFamily="34" charset="0"/>
              </a:rPr>
              <a:t>résultats à la SPLI</a:t>
            </a:r>
            <a:r>
              <a:rPr lang="fr-FR" dirty="0" smtClean="0">
                <a:latin typeface="Calibri" panose="020F0502020204030204" pitchFamily="34" charset="0"/>
              </a:rPr>
              <a:t>. </a:t>
            </a:r>
            <a:r>
              <a:rPr lang="fr-FR" dirty="0" smtClean="0">
                <a:latin typeface="Calibri" panose="020F0502020204030204" pitchFamily="34" charset="0"/>
              </a:rPr>
              <a:t>Ceci contribue à la compréhension </a:t>
            </a:r>
            <a:r>
              <a:rPr lang="fr-FR" dirty="0" smtClean="0">
                <a:latin typeface="Calibri" panose="020F0502020204030204" pitchFamily="34" charset="0"/>
              </a:rPr>
              <a:t>de l’itinérance au niveau </a:t>
            </a:r>
            <a:r>
              <a:rPr lang="fr-FR" dirty="0" smtClean="0">
                <a:latin typeface="Calibri" panose="020F0502020204030204" pitchFamily="34" charset="0"/>
              </a:rPr>
              <a:t>national.  </a:t>
            </a:r>
            <a:endParaRPr lang="fr-CA" noProof="0" dirty="0" smtClean="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1020713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7350" y="1764776"/>
            <a:ext cx="8345488" cy="4143375"/>
          </a:xfrm>
        </p:spPr>
        <p:txBody>
          <a:bodyPr>
            <a:normAutofit fontScale="55000" lnSpcReduction="20000"/>
          </a:bodyPr>
          <a:lstStyle/>
          <a:p>
            <a:pPr marL="0" indent="0">
              <a:buFont typeface="Wingdings" pitchFamily="2" charset="2"/>
              <a:buNone/>
              <a:defRPr/>
            </a:pPr>
            <a:r>
              <a:rPr lang="fr-CA" b="1" dirty="0">
                <a:latin typeface="Calibri" panose="020F0502020204030204" pitchFamily="34" charset="0"/>
              </a:rPr>
              <a:t>Communication avec la collectivité</a:t>
            </a:r>
            <a:endParaRPr lang="fr-CA" b="1" noProof="0" dirty="0" smtClean="0">
              <a:latin typeface="Calibri" panose="020F0502020204030204" pitchFamily="34" charset="0"/>
            </a:endParaRPr>
          </a:p>
          <a:p>
            <a:pPr>
              <a:defRPr/>
            </a:pPr>
            <a:r>
              <a:rPr lang="fr-CA" noProof="0" dirty="0" smtClean="0">
                <a:latin typeface="Calibri" panose="020F0502020204030204" pitchFamily="34" charset="0"/>
              </a:rPr>
              <a:t>Les résultats </a:t>
            </a:r>
            <a:r>
              <a:rPr lang="fr-CA" noProof="0" dirty="0" smtClean="0">
                <a:latin typeface="Calibri" panose="020F0502020204030204" pitchFamily="34" charset="0"/>
              </a:rPr>
              <a:t>pourraient </a:t>
            </a:r>
            <a:r>
              <a:rPr lang="fr-CA" dirty="0" smtClean="0">
                <a:latin typeface="Calibri" panose="020F0502020204030204" pitchFamily="34" charset="0"/>
              </a:rPr>
              <a:t>être </a:t>
            </a:r>
            <a:r>
              <a:rPr lang="fr-CA" dirty="0" smtClean="0">
                <a:latin typeface="Calibri" panose="020F0502020204030204" pitchFamily="34" charset="0"/>
              </a:rPr>
              <a:t>diffusés </a:t>
            </a:r>
            <a:r>
              <a:rPr lang="fr-CA" dirty="0" smtClean="0">
                <a:latin typeface="Calibri" panose="020F0502020204030204" pitchFamily="34" charset="0"/>
              </a:rPr>
              <a:t>par </a:t>
            </a:r>
            <a:r>
              <a:rPr lang="fr-CA" dirty="0" smtClean="0">
                <a:latin typeface="Calibri" panose="020F0502020204030204" pitchFamily="34" charset="0"/>
              </a:rPr>
              <a:t>le biais de communiqués </a:t>
            </a:r>
            <a:r>
              <a:rPr lang="fr-CA" dirty="0" smtClean="0">
                <a:latin typeface="Calibri" panose="020F0502020204030204" pitchFamily="34" charset="0"/>
              </a:rPr>
              <a:t>de presse, </a:t>
            </a:r>
            <a:r>
              <a:rPr lang="fr-CA" dirty="0" smtClean="0">
                <a:latin typeface="Calibri" panose="020F0502020204030204" pitchFamily="34" charset="0"/>
              </a:rPr>
              <a:t>d’infographiques</a:t>
            </a:r>
            <a:r>
              <a:rPr lang="fr-CA" dirty="0" smtClean="0">
                <a:latin typeface="Calibri" panose="020F0502020204030204" pitchFamily="34" charset="0"/>
              </a:rPr>
              <a:t>, </a:t>
            </a:r>
            <a:r>
              <a:rPr lang="fr-CA" dirty="0" smtClean="0">
                <a:latin typeface="Calibri" panose="020F0502020204030204" pitchFamily="34" charset="0"/>
              </a:rPr>
              <a:t>de </a:t>
            </a:r>
            <a:r>
              <a:rPr lang="fr-CA" dirty="0" smtClean="0">
                <a:latin typeface="Calibri" panose="020F0502020204030204" pitchFamily="34" charset="0"/>
              </a:rPr>
              <a:t>rapports</a:t>
            </a:r>
            <a:r>
              <a:rPr lang="fr-CA" dirty="0" smtClean="0">
                <a:latin typeface="Calibri" panose="020F0502020204030204" pitchFamily="34" charset="0"/>
              </a:rPr>
              <a:t>, </a:t>
            </a:r>
            <a:r>
              <a:rPr lang="fr-CA" dirty="0" smtClean="0">
                <a:latin typeface="Calibri" panose="020F0502020204030204" pitchFamily="34" charset="0"/>
              </a:rPr>
              <a:t>de sites </a:t>
            </a:r>
            <a:r>
              <a:rPr lang="fr-CA" dirty="0">
                <a:latin typeface="Calibri" panose="020F0502020204030204" pitchFamily="34" charset="0"/>
              </a:rPr>
              <a:t>W</a:t>
            </a:r>
            <a:r>
              <a:rPr lang="fr-CA" dirty="0" smtClean="0">
                <a:latin typeface="Calibri" panose="020F0502020204030204" pitchFamily="34" charset="0"/>
              </a:rPr>
              <a:t>eb</a:t>
            </a:r>
            <a:r>
              <a:rPr lang="fr-CA" dirty="0" smtClean="0">
                <a:latin typeface="Calibri" panose="020F0502020204030204" pitchFamily="34" charset="0"/>
              </a:rPr>
              <a:t>, etc. Il est </a:t>
            </a:r>
            <a:r>
              <a:rPr lang="fr-CA" dirty="0" smtClean="0">
                <a:latin typeface="Calibri" panose="020F0502020204030204" pitchFamily="34" charset="0"/>
              </a:rPr>
              <a:t>également bon de </a:t>
            </a:r>
            <a:r>
              <a:rPr lang="fr-CA" dirty="0" smtClean="0">
                <a:latin typeface="Calibri" panose="020F0502020204030204" pitchFamily="34" charset="0"/>
              </a:rPr>
              <a:t>parler </a:t>
            </a:r>
            <a:r>
              <a:rPr lang="fr-CA" dirty="0" smtClean="0">
                <a:latin typeface="Calibri" panose="020F0502020204030204" pitchFamily="34" charset="0"/>
              </a:rPr>
              <a:t>de la façon dont les </a:t>
            </a:r>
            <a:r>
              <a:rPr lang="fr-CA" dirty="0" smtClean="0">
                <a:latin typeface="Calibri" panose="020F0502020204030204" pitchFamily="34" charset="0"/>
              </a:rPr>
              <a:t>résultats seront </a:t>
            </a:r>
            <a:r>
              <a:rPr lang="fr-CA" dirty="0" smtClean="0">
                <a:latin typeface="Calibri" panose="020F0502020204030204" pitchFamily="34" charset="0"/>
              </a:rPr>
              <a:t>utilisés afin d’aider </a:t>
            </a:r>
            <a:r>
              <a:rPr lang="fr-CA" dirty="0" smtClean="0">
                <a:latin typeface="Calibri" panose="020F0502020204030204" pitchFamily="34" charset="0"/>
              </a:rPr>
              <a:t>la population </a:t>
            </a:r>
            <a:r>
              <a:rPr lang="fr-CA" dirty="0" smtClean="0">
                <a:latin typeface="Calibri" panose="020F0502020204030204" pitchFamily="34" charset="0"/>
              </a:rPr>
              <a:t>sans abri. </a:t>
            </a:r>
          </a:p>
          <a:p>
            <a:pPr>
              <a:defRPr/>
            </a:pPr>
            <a:r>
              <a:rPr lang="fr-CA" noProof="0" dirty="0" smtClean="0">
                <a:latin typeface="Calibri" panose="020F0502020204030204" pitchFamily="34" charset="0"/>
              </a:rPr>
              <a:t>Communiquer les résultats aidera à maintenir l’engagement communautaire sur les </a:t>
            </a:r>
            <a:r>
              <a:rPr lang="fr-CA" noProof="0" dirty="0" smtClean="0">
                <a:latin typeface="Calibri" panose="020F0502020204030204" pitchFamily="34" charset="0"/>
              </a:rPr>
              <a:t>dénombrements et pour </a:t>
            </a:r>
            <a:r>
              <a:rPr lang="fr-CA" noProof="0" dirty="0" smtClean="0">
                <a:latin typeface="Calibri" panose="020F0502020204030204" pitchFamily="34" charset="0"/>
              </a:rPr>
              <a:t>le soutient des dénombrements futurs. </a:t>
            </a:r>
            <a:endParaRPr lang="fr-CA" noProof="0" dirty="0" smtClean="0">
              <a:latin typeface="Calibri" panose="020F0502020204030204" pitchFamily="34" charset="0"/>
            </a:endParaRPr>
          </a:p>
          <a:p>
            <a:pPr>
              <a:defRPr/>
            </a:pPr>
            <a:r>
              <a:rPr lang="fr-FR" dirty="0">
                <a:latin typeface="Calibri" panose="020F0502020204030204" pitchFamily="34" charset="0"/>
              </a:rPr>
              <a:t>Une stratégie de </a:t>
            </a:r>
            <a:r>
              <a:rPr lang="fr-FR" dirty="0" smtClean="0">
                <a:latin typeface="Calibri" panose="020F0502020204030204" pitchFamily="34" charset="0"/>
              </a:rPr>
              <a:t>communication développée </a:t>
            </a:r>
            <a:r>
              <a:rPr lang="fr-FR" dirty="0">
                <a:latin typeface="Calibri" panose="020F0502020204030204" pitchFamily="34" charset="0"/>
              </a:rPr>
              <a:t>spécifiquement pour la </a:t>
            </a:r>
            <a:r>
              <a:rPr lang="fr-FR" dirty="0" smtClean="0">
                <a:latin typeface="Calibri" panose="020F0502020204030204" pitchFamily="34" charset="0"/>
              </a:rPr>
              <a:t>population sans abri </a:t>
            </a:r>
            <a:r>
              <a:rPr lang="fr-FR" dirty="0">
                <a:latin typeface="Calibri" panose="020F0502020204030204" pitchFamily="34" charset="0"/>
              </a:rPr>
              <a:t>est également fortement encouragée</a:t>
            </a:r>
            <a:r>
              <a:rPr lang="fr-FR" dirty="0" smtClean="0">
                <a:latin typeface="Calibri" panose="020F0502020204030204" pitchFamily="34" charset="0"/>
              </a:rPr>
              <a:t>.</a:t>
            </a:r>
            <a:endParaRPr lang="fr-CA" noProof="0" dirty="0" smtClean="0">
              <a:latin typeface="Calibri" panose="020F0502020204030204" pitchFamily="34" charset="0"/>
            </a:endParaRPr>
          </a:p>
          <a:p>
            <a:pPr marL="0" indent="0">
              <a:buFont typeface="Wingdings" pitchFamily="2" charset="2"/>
              <a:buNone/>
              <a:defRPr/>
            </a:pPr>
            <a:endParaRPr lang="fr-CA" sz="1300" b="1" noProof="0" dirty="0" smtClean="0">
              <a:latin typeface="Calibri" panose="020F0502020204030204" pitchFamily="34" charset="0"/>
            </a:endParaRPr>
          </a:p>
          <a:p>
            <a:pPr marL="0" indent="0">
              <a:buFont typeface="Wingdings" pitchFamily="2" charset="2"/>
              <a:buNone/>
              <a:defRPr/>
            </a:pPr>
            <a:r>
              <a:rPr lang="fr-CA" b="1" dirty="0">
                <a:latin typeface="Calibri" panose="020F0502020204030204" pitchFamily="34" charset="0"/>
              </a:rPr>
              <a:t>Préparation du prochain dénombrement</a:t>
            </a:r>
            <a:endParaRPr lang="fr-CA" b="1" noProof="0" dirty="0" smtClean="0">
              <a:latin typeface="Calibri" panose="020F0502020204030204" pitchFamily="34" charset="0"/>
            </a:endParaRPr>
          </a:p>
          <a:p>
            <a:pPr>
              <a:defRPr/>
            </a:pPr>
            <a:r>
              <a:rPr lang="fr-FR" dirty="0" smtClean="0">
                <a:latin typeface="Calibri" panose="020F0502020204030204" pitchFamily="34" charset="0"/>
              </a:rPr>
              <a:t>Étudiez </a:t>
            </a:r>
            <a:r>
              <a:rPr lang="fr-FR" dirty="0" smtClean="0">
                <a:latin typeface="Calibri" panose="020F0502020204030204" pitchFamily="34" charset="0"/>
              </a:rPr>
              <a:t>les leçons </a:t>
            </a:r>
            <a:r>
              <a:rPr lang="fr-FR" dirty="0" smtClean="0">
                <a:latin typeface="Calibri" panose="020F0502020204030204" pitchFamily="34" charset="0"/>
              </a:rPr>
              <a:t>apprises du </a:t>
            </a:r>
            <a:r>
              <a:rPr lang="fr-FR" dirty="0" smtClean="0">
                <a:latin typeface="Calibri" panose="020F0502020204030204" pitchFamily="34" charset="0"/>
              </a:rPr>
              <a:t>dénombrement et </a:t>
            </a:r>
            <a:r>
              <a:rPr lang="fr-FR" dirty="0" smtClean="0">
                <a:latin typeface="Calibri" panose="020F0502020204030204" pitchFamily="34" charset="0"/>
              </a:rPr>
              <a:t>déterminez </a:t>
            </a:r>
            <a:r>
              <a:rPr lang="fr-FR" dirty="0" smtClean="0">
                <a:latin typeface="Calibri" panose="020F0502020204030204" pitchFamily="34" charset="0"/>
              </a:rPr>
              <a:t>les aspects qui pourraient être améliorés en vue du prochain dénombrement</a:t>
            </a:r>
            <a:r>
              <a:rPr lang="fr-CA" noProof="0" dirty="0" smtClean="0">
                <a:latin typeface="Calibri" panose="020F0502020204030204" pitchFamily="34" charset="0"/>
              </a:rPr>
              <a:t>. </a:t>
            </a:r>
            <a:r>
              <a:rPr lang="fr-FR" dirty="0">
                <a:latin typeface="Calibri" panose="020F0502020204030204" pitchFamily="34" charset="0"/>
              </a:rPr>
              <a:t>On encourage la tenue </a:t>
            </a:r>
            <a:r>
              <a:rPr lang="fr-FR" dirty="0" smtClean="0">
                <a:latin typeface="Calibri" panose="020F0502020204030204" pitchFamily="34" charset="0"/>
              </a:rPr>
              <a:t>d’un </a:t>
            </a:r>
            <a:r>
              <a:rPr lang="fr-FR" dirty="0">
                <a:latin typeface="Calibri" panose="020F0502020204030204" pitchFamily="34" charset="0"/>
              </a:rPr>
              <a:t>sondage auprès des bénévoles </a:t>
            </a:r>
            <a:r>
              <a:rPr lang="fr-FR" dirty="0" smtClean="0">
                <a:latin typeface="Calibri" panose="020F0502020204030204" pitchFamily="34" charset="0"/>
              </a:rPr>
              <a:t>afin </a:t>
            </a:r>
            <a:r>
              <a:rPr lang="fr-FR" dirty="0">
                <a:latin typeface="Calibri" panose="020F0502020204030204" pitchFamily="34" charset="0"/>
              </a:rPr>
              <a:t>d’obtenir différents points de vue</a:t>
            </a:r>
            <a:r>
              <a:rPr lang="fr-FR" dirty="0" smtClean="0">
                <a:latin typeface="Calibri" panose="020F0502020204030204" pitchFamily="34" charset="0"/>
              </a:rPr>
              <a:t>.</a:t>
            </a:r>
            <a:endParaRPr lang="fr-CA" noProof="0" dirty="0" smtClean="0">
              <a:latin typeface="Calibri" panose="020F0502020204030204" pitchFamily="34" charset="0"/>
            </a:endParaRPr>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a:solidFill>
                  <a:srgbClr val="C3D941"/>
                </a:solidFill>
              </a:rPr>
              <a:t>Calendrier de mise en œuvre</a:t>
            </a:r>
            <a:r>
              <a:rPr lang="en-US" sz="2800" dirty="0" smtClean="0">
                <a:solidFill>
                  <a:srgbClr val="C3D941"/>
                </a:solidFill>
              </a:rPr>
              <a:t>	</a:t>
            </a:r>
            <a:endParaRPr lang="en-US" sz="3200" dirty="0"/>
          </a:p>
        </p:txBody>
      </p:sp>
      <p:sp>
        <p:nvSpPr>
          <p:cNvPr id="7" name="Title 1"/>
          <p:cNvSpPr>
            <a:spLocks noGrp="1"/>
          </p:cNvSpPr>
          <p:nvPr>
            <p:ph type="title"/>
          </p:nvPr>
        </p:nvSpPr>
        <p:spPr>
          <a:xfrm>
            <a:off x="457200" y="909638"/>
            <a:ext cx="8229600" cy="752108"/>
          </a:xfrm>
        </p:spPr>
        <p:txBody>
          <a:bodyPr>
            <a:normAutofit fontScale="90000"/>
          </a:bodyPr>
          <a:lstStyle/>
          <a:p>
            <a:r>
              <a:rPr lang="fr-CA" altLang="en-US" dirty="0">
                <a:solidFill>
                  <a:schemeClr val="tx1"/>
                </a:solidFill>
                <a:latin typeface="Calibri" pitchFamily="34" charset="0"/>
              </a:rPr>
              <a:t>Après le </a:t>
            </a:r>
            <a:r>
              <a:rPr lang="fr-CA" altLang="en-US" dirty="0" smtClean="0">
                <a:solidFill>
                  <a:schemeClr val="tx1"/>
                </a:solidFill>
                <a:latin typeface="Calibri" pitchFamily="34" charset="0"/>
              </a:rPr>
              <a:t>dénombrement </a:t>
            </a:r>
            <a:r>
              <a:rPr lang="fr-CA" altLang="en-US" sz="2200" dirty="0" smtClean="0">
                <a:solidFill>
                  <a:schemeClr val="tx1"/>
                </a:solidFill>
                <a:latin typeface="Calibri" pitchFamily="34" charset="0"/>
              </a:rPr>
              <a:t>(suite) </a:t>
            </a:r>
            <a:r>
              <a:rPr lang="fr-CA" altLang="en-US" sz="2800" noProof="0" dirty="0" smtClean="0">
                <a:solidFill>
                  <a:schemeClr val="tx1"/>
                </a:solidFill>
                <a:latin typeface="Calibri" pitchFamily="34" charset="0"/>
              </a:rPr>
              <a:t/>
            </a:r>
            <a:br>
              <a:rPr lang="fr-CA" altLang="en-US" sz="2800" noProof="0" dirty="0" smtClean="0">
                <a:solidFill>
                  <a:schemeClr val="tx1"/>
                </a:solidFill>
                <a:latin typeface="Calibri" pitchFamily="34" charset="0"/>
              </a:rPr>
            </a:br>
            <a:r>
              <a:rPr lang="fr-CA" altLang="en-US" sz="2400" noProof="0" dirty="0" smtClean="0">
                <a:latin typeface="Calibri" pitchFamily="34" charset="0"/>
              </a:rPr>
              <a:t>1+ jours après</a:t>
            </a:r>
            <a:endParaRPr lang="fr-CA" altLang="en-US" noProof="0" dirty="0" smtClean="0">
              <a:latin typeface="Calibri" pitchFamily="34" charset="0"/>
            </a:endParaRPr>
          </a:p>
        </p:txBody>
      </p:sp>
    </p:spTree>
    <p:extLst>
      <p:ext uri="{BB962C8B-B14F-4D97-AF65-F5344CB8AC3E}">
        <p14:creationId xmlns:p14="http://schemas.microsoft.com/office/powerpoint/2010/main" val="3328539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77240"/>
            <a:ext cx="8506460" cy="564198"/>
          </a:xfrm>
        </p:spPr>
        <p:txBody>
          <a:bodyPr anchor="t">
            <a:noAutofit/>
          </a:bodyPr>
          <a:lstStyle/>
          <a:p>
            <a:pPr>
              <a:lnSpc>
                <a:spcPts val="4320"/>
              </a:lnSpc>
            </a:pPr>
            <a:r>
              <a:rPr lang="fr-CA" noProof="0" dirty="0" smtClean="0"/>
              <a:t>Quelques leçons apprises</a:t>
            </a:r>
            <a:endParaRPr lang="fr-CA" noProof="0" dirty="0"/>
          </a:p>
        </p:txBody>
      </p:sp>
      <p:sp>
        <p:nvSpPr>
          <p:cNvPr id="6" name="Content Placeholder 2"/>
          <p:cNvSpPr>
            <a:spLocks noGrp="1"/>
          </p:cNvSpPr>
          <p:nvPr>
            <p:ph idx="1"/>
          </p:nvPr>
        </p:nvSpPr>
        <p:spPr>
          <a:xfrm>
            <a:off x="457199" y="1562469"/>
            <a:ext cx="8455981" cy="4261281"/>
          </a:xfrm>
        </p:spPr>
        <p:txBody>
          <a:bodyPr>
            <a:normAutofit fontScale="55000" lnSpcReduction="20000"/>
          </a:bodyPr>
          <a:lstStyle/>
          <a:p>
            <a:r>
              <a:rPr lang="fr-CA" sz="2800" noProof="0" dirty="0" smtClean="0"/>
              <a:t>Notez tout. </a:t>
            </a:r>
            <a:r>
              <a:rPr lang="fr-CA" sz="2800" dirty="0" smtClean="0"/>
              <a:t>Quelles étaient </a:t>
            </a:r>
            <a:r>
              <a:rPr lang="fr-CA" sz="2800" dirty="0" smtClean="0"/>
              <a:t>les décisions prisent et </a:t>
            </a:r>
            <a:r>
              <a:rPr lang="fr-CA" sz="2800" u="sng" dirty="0" smtClean="0"/>
              <a:t>pourquoi</a:t>
            </a:r>
            <a:r>
              <a:rPr lang="fr-CA" sz="2800" dirty="0" smtClean="0"/>
              <a:t>?</a:t>
            </a:r>
          </a:p>
          <a:p>
            <a:endParaRPr lang="fr-CA" sz="2800" noProof="0" dirty="0" smtClean="0"/>
          </a:p>
          <a:p>
            <a:r>
              <a:rPr lang="fr-CA" sz="2800" noProof="0" dirty="0" smtClean="0"/>
              <a:t>Commencer </a:t>
            </a:r>
            <a:r>
              <a:rPr lang="fr-CA" sz="2800" noProof="0" dirty="0" smtClean="0"/>
              <a:t>tôt vous donne plus de temps pour la consultation, incluant </a:t>
            </a:r>
            <a:r>
              <a:rPr lang="fr-CA" sz="2800" dirty="0" smtClean="0"/>
              <a:t>ceux et celles </a:t>
            </a:r>
            <a:r>
              <a:rPr lang="fr-CA" sz="2800" dirty="0" smtClean="0"/>
              <a:t>ayant de l’expérience vécue.</a:t>
            </a:r>
            <a:r>
              <a:rPr lang="fr-CA" sz="2800" noProof="0" dirty="0" smtClean="0"/>
              <a:t> Ceci peut </a:t>
            </a:r>
            <a:r>
              <a:rPr lang="fr-CA" sz="2800" dirty="0" smtClean="0"/>
              <a:t>contribuer à la qualité </a:t>
            </a:r>
            <a:r>
              <a:rPr lang="fr-CA" sz="2800" dirty="0" smtClean="0"/>
              <a:t>du dénombrement et </a:t>
            </a:r>
            <a:r>
              <a:rPr lang="fr-CA" sz="2800" dirty="0" smtClean="0"/>
              <a:t>au soutien </a:t>
            </a:r>
            <a:r>
              <a:rPr lang="fr-CA" sz="2800" dirty="0" smtClean="0"/>
              <a:t>de la communauté</a:t>
            </a:r>
            <a:r>
              <a:rPr lang="fr-CA" sz="2800" noProof="0" dirty="0" smtClean="0"/>
              <a:t>. </a:t>
            </a:r>
          </a:p>
          <a:p>
            <a:endParaRPr lang="fr-CA" sz="2000" noProof="0" dirty="0" smtClean="0"/>
          </a:p>
          <a:p>
            <a:r>
              <a:rPr lang="fr-CA" sz="2800" dirty="0"/>
              <a:t>Les </a:t>
            </a:r>
            <a:r>
              <a:rPr lang="fr-CA" sz="2800" dirty="0" smtClean="0"/>
              <a:t>assistant(e)s </a:t>
            </a:r>
            <a:r>
              <a:rPr lang="fr-CA" sz="2800" dirty="0"/>
              <a:t>au coordonnateur </a:t>
            </a:r>
            <a:r>
              <a:rPr lang="fr-CA" sz="2800" dirty="0" smtClean="0"/>
              <a:t>sont </a:t>
            </a:r>
            <a:r>
              <a:rPr lang="fr-CA" sz="2800" dirty="0" smtClean="0"/>
              <a:t>nécessaires pour la plupart des dénombrements communautaires et peuvent gérer </a:t>
            </a:r>
            <a:r>
              <a:rPr lang="fr-CA" sz="2800" dirty="0" smtClean="0"/>
              <a:t>les bénévoles proche </a:t>
            </a:r>
            <a:r>
              <a:rPr lang="fr-CA" sz="2800" dirty="0" smtClean="0"/>
              <a:t>de la </a:t>
            </a:r>
            <a:r>
              <a:rPr lang="fr-CA" sz="2800" dirty="0" smtClean="0"/>
              <a:t>date du dénombrement. </a:t>
            </a:r>
          </a:p>
          <a:p>
            <a:endParaRPr lang="fr-CA" sz="2000" noProof="0" dirty="0" smtClean="0"/>
          </a:p>
          <a:p>
            <a:r>
              <a:rPr lang="fr-CA" sz="2800" noProof="0" dirty="0" smtClean="0"/>
              <a:t>Les </a:t>
            </a:r>
            <a:r>
              <a:rPr lang="fr-CA" sz="2800" noProof="0" dirty="0" smtClean="0"/>
              <a:t>enquêteurs devraient </a:t>
            </a:r>
            <a:r>
              <a:rPr lang="fr-CA" sz="2800" noProof="0" dirty="0" smtClean="0"/>
              <a:t>comprendre </a:t>
            </a:r>
            <a:r>
              <a:rPr lang="fr-CA" sz="2800" noProof="0" dirty="0" smtClean="0"/>
              <a:t>quelles populations doivent être </a:t>
            </a:r>
            <a:r>
              <a:rPr lang="fr-CA" sz="2800" dirty="0" smtClean="0"/>
              <a:t>sélectionnées </a:t>
            </a:r>
            <a:r>
              <a:rPr lang="fr-CA" sz="2800" dirty="0" smtClean="0"/>
              <a:t>pour </a:t>
            </a:r>
            <a:r>
              <a:rPr lang="fr-CA" sz="2800" dirty="0" smtClean="0"/>
              <a:t>le sondage ainsi que le type de renseignements que chacune des questions visent à fournir</a:t>
            </a:r>
            <a:r>
              <a:rPr lang="fr-CA" sz="2800" dirty="0" smtClean="0"/>
              <a:t>. </a:t>
            </a:r>
          </a:p>
          <a:p>
            <a:endParaRPr lang="fr-CA" sz="2000" noProof="0" dirty="0" smtClean="0"/>
          </a:p>
          <a:p>
            <a:r>
              <a:rPr lang="fr-CA" sz="2800" dirty="0"/>
              <a:t>Les </a:t>
            </a:r>
            <a:r>
              <a:rPr lang="fr-CA" sz="2800" dirty="0" smtClean="0"/>
              <a:t>enquêteurs </a:t>
            </a:r>
            <a:r>
              <a:rPr lang="fr-CA" sz="2800" dirty="0" smtClean="0"/>
              <a:t>devraient </a:t>
            </a:r>
            <a:r>
              <a:rPr lang="fr-CA" sz="2800" dirty="0" smtClean="0"/>
              <a:t>réviser leurs formulaires de </a:t>
            </a:r>
            <a:r>
              <a:rPr lang="fr-CA" sz="2800" dirty="0" smtClean="0"/>
              <a:t>sondage sur place </a:t>
            </a:r>
            <a:r>
              <a:rPr lang="fr-CA" sz="2800" dirty="0" smtClean="0"/>
              <a:t>avec les bénévoles </a:t>
            </a:r>
            <a:r>
              <a:rPr lang="fr-FR" sz="2800" dirty="0"/>
              <a:t>afin de </a:t>
            </a:r>
            <a:r>
              <a:rPr lang="fr-FR" sz="2800" dirty="0" smtClean="0"/>
              <a:t>clarifier les réponses ambiguës.</a:t>
            </a:r>
            <a:endParaRPr lang="fr-CA" sz="2800" noProof="0" dirty="0" smtClean="0"/>
          </a:p>
          <a:p>
            <a:endParaRPr lang="fr-CA" sz="2000" noProof="0" dirty="0" smtClean="0"/>
          </a:p>
          <a:p>
            <a:r>
              <a:rPr lang="fr-CA" sz="2800" noProof="0" dirty="0" smtClean="0"/>
              <a:t>Préparer un budget de dépenses pour l’analyse </a:t>
            </a:r>
            <a:r>
              <a:rPr lang="fr-CA" sz="2800" noProof="0" dirty="0" smtClean="0"/>
              <a:t>des données et la préparation de </a:t>
            </a:r>
            <a:r>
              <a:rPr lang="fr-CA" sz="2800" noProof="0" dirty="0" smtClean="0"/>
              <a:t>rapports. </a:t>
            </a:r>
            <a:r>
              <a:rPr lang="fr-CA" sz="2800" noProof="0" dirty="0" smtClean="0"/>
              <a:t>Vous pouvez considérer </a:t>
            </a:r>
            <a:r>
              <a:rPr lang="fr-CA" sz="2800" noProof="0" dirty="0" smtClean="0"/>
              <a:t>créer un </a:t>
            </a:r>
            <a:r>
              <a:rPr lang="fr-CA" sz="2800" noProof="0" dirty="0" smtClean="0"/>
              <a:t>partenariat avec </a:t>
            </a:r>
            <a:r>
              <a:rPr lang="fr-CA" sz="2800" noProof="0" dirty="0" smtClean="0"/>
              <a:t>des universités </a:t>
            </a:r>
            <a:r>
              <a:rPr lang="fr-CA" sz="2800" noProof="0" dirty="0" smtClean="0"/>
              <a:t>ou </a:t>
            </a:r>
            <a:r>
              <a:rPr lang="fr-CA" sz="2800" noProof="0" dirty="0" smtClean="0"/>
              <a:t>des collèges. </a:t>
            </a:r>
            <a:endParaRPr lang="fr-CA" sz="2400" noProof="0" dirty="0" smtClean="0"/>
          </a:p>
        </p:txBody>
      </p:sp>
      <p:sp>
        <p:nvSpPr>
          <p:cNvPr id="5"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Introduction aux </a:t>
            </a:r>
            <a:r>
              <a:rPr lang="en-US" sz="2800" dirty="0" err="1" smtClean="0">
                <a:solidFill>
                  <a:srgbClr val="C3D941"/>
                </a:solidFill>
              </a:rPr>
              <a:t>dénombrements</a:t>
            </a:r>
            <a:r>
              <a:rPr lang="en-US" sz="2800" dirty="0" smtClean="0">
                <a:solidFill>
                  <a:srgbClr val="C3D941"/>
                </a:solidFill>
              </a:rPr>
              <a:t> </a:t>
            </a:r>
            <a:r>
              <a:rPr lang="en-US" sz="2800" dirty="0" err="1" smtClean="0">
                <a:solidFill>
                  <a:srgbClr val="C3D941"/>
                </a:solidFill>
              </a:rPr>
              <a:t>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312672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69620"/>
            <a:ext cx="8229600" cy="703580"/>
          </a:xfrm>
        </p:spPr>
        <p:txBody>
          <a:bodyPr/>
          <a:lstStyle/>
          <a:p>
            <a:r>
              <a:rPr lang="fr-CA" noProof="0" dirty="0" smtClean="0"/>
              <a:t>(Quelques) décisions clés</a:t>
            </a:r>
            <a:endParaRPr lang="fr-CA" noProof="0" dirty="0"/>
          </a:p>
        </p:txBody>
      </p:sp>
      <p:sp>
        <p:nvSpPr>
          <p:cNvPr id="3" name="Content Placeholder 2"/>
          <p:cNvSpPr>
            <a:spLocks noGrp="1"/>
          </p:cNvSpPr>
          <p:nvPr>
            <p:ph idx="1"/>
          </p:nvPr>
        </p:nvSpPr>
        <p:spPr>
          <a:xfrm>
            <a:off x="457200" y="1625600"/>
            <a:ext cx="8521700" cy="4229100"/>
          </a:xfrm>
        </p:spPr>
        <p:txBody>
          <a:bodyPr>
            <a:normAutofit fontScale="47500" lnSpcReduction="20000"/>
          </a:bodyPr>
          <a:lstStyle/>
          <a:p>
            <a:r>
              <a:rPr lang="fr-CA" sz="3500" dirty="0"/>
              <a:t>C</a:t>
            </a:r>
            <a:r>
              <a:rPr lang="fr-CA" sz="3500" noProof="0" dirty="0" err="1" smtClean="0"/>
              <a:t>omité</a:t>
            </a:r>
            <a:r>
              <a:rPr lang="fr-CA" sz="3500" noProof="0" dirty="0" smtClean="0"/>
              <a:t>  sur le dénombrement ponctuel? Structure</a:t>
            </a:r>
            <a:r>
              <a:rPr lang="fr-CA" sz="3500" noProof="0" dirty="0" smtClean="0"/>
              <a:t>?</a:t>
            </a:r>
          </a:p>
          <a:p>
            <a:endParaRPr lang="fr-CA" sz="3500" noProof="0" dirty="0" smtClean="0"/>
          </a:p>
          <a:p>
            <a:r>
              <a:rPr lang="fr-CA" sz="3500" noProof="0" dirty="0" smtClean="0"/>
              <a:t>Dénombrement au cours de la nuit ou dénombrement dans des lieux extérieurs le jour suivant</a:t>
            </a:r>
          </a:p>
          <a:p>
            <a:endParaRPr lang="fr-CA" sz="3500" noProof="0" dirty="0" smtClean="0"/>
          </a:p>
          <a:p>
            <a:r>
              <a:rPr lang="fr-CA" sz="3500" noProof="0" dirty="0" smtClean="0"/>
              <a:t>Endroits connus ou approche par échantillonnage?</a:t>
            </a:r>
          </a:p>
          <a:p>
            <a:endParaRPr lang="fr-CA" sz="3500" noProof="0" dirty="0" smtClean="0"/>
          </a:p>
          <a:p>
            <a:r>
              <a:rPr lang="fr-CA" sz="3500" noProof="0" dirty="0" smtClean="0"/>
              <a:t>Qu’est-ce qui est approprié à donner en guise d’honoraire?</a:t>
            </a:r>
          </a:p>
          <a:p>
            <a:endParaRPr lang="fr-CA" sz="3500" noProof="0" dirty="0" smtClean="0"/>
          </a:p>
          <a:p>
            <a:r>
              <a:rPr lang="fr-CA" sz="3500" noProof="0" dirty="0" smtClean="0"/>
              <a:t>Populations de base seulement? Systèmes? Itinérance cachée? </a:t>
            </a:r>
          </a:p>
          <a:p>
            <a:endParaRPr lang="fr-CA" sz="3500" noProof="0" dirty="0" smtClean="0"/>
          </a:p>
          <a:p>
            <a:r>
              <a:rPr lang="fr-CA" sz="3500" noProof="0" dirty="0" smtClean="0"/>
              <a:t>Quelles questions ajouter? </a:t>
            </a:r>
          </a:p>
          <a:p>
            <a:endParaRPr lang="fr-CA" sz="3500" noProof="0" dirty="0" smtClean="0"/>
          </a:p>
          <a:p>
            <a:r>
              <a:rPr lang="fr-CA" sz="3500" noProof="0" dirty="0" smtClean="0"/>
              <a:t>Approches améliorées – Semaine d’enregistrement? Dénombrement chez les jeunes? </a:t>
            </a:r>
            <a:endParaRPr lang="fr-CA" sz="3500" noProof="0" dirty="0"/>
          </a:p>
        </p:txBody>
      </p:sp>
      <p:sp>
        <p:nvSpPr>
          <p:cNvPr id="6"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Introduction aux </a:t>
            </a:r>
            <a:r>
              <a:rPr lang="en-US" sz="2800" dirty="0" err="1" smtClean="0">
                <a:solidFill>
                  <a:srgbClr val="C3D941"/>
                </a:solidFill>
              </a:rPr>
              <a:t>dénombrements</a:t>
            </a:r>
            <a:r>
              <a:rPr lang="en-US" sz="2800" dirty="0" smtClean="0">
                <a:solidFill>
                  <a:srgbClr val="C3D941"/>
                </a:solidFill>
              </a:rPr>
              <a:t> </a:t>
            </a:r>
            <a:r>
              <a:rPr lang="en-US" sz="2800" dirty="0" err="1" smtClean="0">
                <a:solidFill>
                  <a:srgbClr val="C3D941"/>
                </a:solidFill>
              </a:rPr>
              <a:t>ponctuels</a:t>
            </a:r>
            <a:endParaRPr lang="en-US" sz="3200" dirty="0"/>
          </a:p>
        </p:txBody>
      </p:sp>
    </p:spTree>
    <p:extLst>
      <p:ext uri="{BB962C8B-B14F-4D97-AF65-F5344CB8AC3E}">
        <p14:creationId xmlns:p14="http://schemas.microsoft.com/office/powerpoint/2010/main" val="8087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77240"/>
            <a:ext cx="8229600" cy="564198"/>
          </a:xfrm>
        </p:spPr>
        <p:txBody>
          <a:bodyPr anchor="t">
            <a:noAutofit/>
          </a:bodyPr>
          <a:lstStyle/>
          <a:p>
            <a:pPr>
              <a:lnSpc>
                <a:spcPts val="4320"/>
              </a:lnSpc>
            </a:pPr>
            <a:r>
              <a:rPr lang="fr-CA" sz="2400" noProof="0" dirty="0" smtClean="0"/>
              <a:t>Dénombrement ponctuel + semaine d’enregistrement </a:t>
            </a:r>
            <a:endParaRPr lang="fr-CA" sz="2400" noProof="0" dirty="0"/>
          </a:p>
        </p:txBody>
      </p:sp>
      <p:sp>
        <p:nvSpPr>
          <p:cNvPr id="6" name="Content Placeholder 2"/>
          <p:cNvSpPr>
            <a:spLocks noGrp="1"/>
          </p:cNvSpPr>
          <p:nvPr>
            <p:ph idx="1"/>
          </p:nvPr>
        </p:nvSpPr>
        <p:spPr>
          <a:xfrm>
            <a:off x="457200" y="1791093"/>
            <a:ext cx="8229600" cy="3959258"/>
          </a:xfrm>
        </p:spPr>
        <p:txBody>
          <a:bodyPr>
            <a:normAutofit fontScale="70000" lnSpcReduction="20000"/>
          </a:bodyPr>
          <a:lstStyle/>
          <a:p>
            <a:r>
              <a:rPr lang="fr-CA" sz="2800" noProof="0" dirty="0" smtClean="0"/>
              <a:t>Semaine d’enregistrement : Plusieurs journées pour collecter des données par l’utilisation de VI-SPDAT ainsi que des questions démographiques. </a:t>
            </a:r>
          </a:p>
          <a:p>
            <a:endParaRPr lang="fr-CA" sz="1800" noProof="0" dirty="0" smtClean="0"/>
          </a:p>
          <a:p>
            <a:r>
              <a:rPr lang="fr-CA" sz="2800" noProof="0" dirty="0" smtClean="0"/>
              <a:t>En 2016, huit collectivités on mené un dénombrement ponctuel et une semaine d’enregistrement combinés</a:t>
            </a:r>
          </a:p>
          <a:p>
            <a:endParaRPr lang="fr-CA" sz="2800" noProof="0" dirty="0" smtClean="0"/>
          </a:p>
          <a:p>
            <a:r>
              <a:rPr lang="fr-CA" sz="2800" noProof="0" dirty="0" smtClean="0"/>
              <a:t>La première journée est consacrée au dénombrement ponctuel toutefois, les sondages se poursuivent  au cours des journées subséquentes afin de construire le registre. </a:t>
            </a:r>
          </a:p>
          <a:p>
            <a:endParaRPr lang="fr-CA" sz="1800" noProof="0" dirty="0" smtClean="0"/>
          </a:p>
          <a:p>
            <a:r>
              <a:rPr lang="fr-CA" sz="2800" noProof="0" dirty="0" smtClean="0"/>
              <a:t>Des outils de sondage combinés </a:t>
            </a:r>
            <a:r>
              <a:rPr lang="fr-CA" sz="2800" dirty="0" smtClean="0"/>
              <a:t>sont développés en collaboration avec la SPLI et l’Alliance canadienne pour mettre à l’itinérance. </a:t>
            </a:r>
            <a:endParaRPr lang="fr-CA" sz="2800" noProof="0" dirty="0" smtClean="0"/>
          </a:p>
        </p:txBody>
      </p:sp>
      <p:sp>
        <p:nvSpPr>
          <p:cNvPr id="5"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Introduction aux </a:t>
            </a:r>
            <a:r>
              <a:rPr lang="en-US" sz="2800" dirty="0" err="1" smtClean="0">
                <a:solidFill>
                  <a:srgbClr val="C3D941"/>
                </a:solidFill>
              </a:rPr>
              <a:t>dénombrements</a:t>
            </a:r>
            <a:r>
              <a:rPr lang="en-US" sz="2800" dirty="0" smtClean="0">
                <a:solidFill>
                  <a:srgbClr val="C3D941"/>
                </a:solidFill>
              </a:rPr>
              <a:t> </a:t>
            </a:r>
            <a:r>
              <a:rPr lang="en-US" sz="2800" dirty="0" err="1" smtClean="0">
                <a:solidFill>
                  <a:srgbClr val="C3D941"/>
                </a:solidFill>
              </a:rPr>
              <a:t>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3658635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Title 1"/>
          <p:cNvSpPr txBox="1"/>
          <p:nvPr>
            <p:custDataLst>
              <p:tags r:id="rId1"/>
            </p:custDataLst>
          </p:nvPr>
        </p:nvSpPr>
        <p:spPr>
          <a:xfrm>
            <a:off x="665561" y="189507"/>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400" dirty="0" smtClean="0">
                <a:solidFill>
                  <a:srgbClr val="C3D941"/>
                </a:solidFill>
              </a:rPr>
              <a:t>Dénombrement </a:t>
            </a:r>
            <a:r>
              <a:rPr lang="fr-CA" sz="2400" dirty="0" smtClean="0">
                <a:solidFill>
                  <a:srgbClr val="C3D941"/>
                </a:solidFill>
              </a:rPr>
              <a:t>ponctuel coordonné </a:t>
            </a:r>
            <a:r>
              <a:rPr lang="fr-CA" sz="2400" dirty="0" smtClean="0">
                <a:solidFill>
                  <a:srgbClr val="C3D941"/>
                </a:solidFill>
              </a:rPr>
              <a:t>de la </a:t>
            </a:r>
            <a:r>
              <a:rPr lang="fr-CA" sz="2400" dirty="0" smtClean="0">
                <a:solidFill>
                  <a:srgbClr val="C3D941"/>
                </a:solidFill>
              </a:rPr>
              <a:t>SPLI</a:t>
            </a:r>
            <a:endParaRPr lang="fr-CA" sz="2400" dirty="0" smtClean="0">
              <a:solidFill>
                <a:srgbClr val="C3D941"/>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73303"/>
            <a:ext cx="8229600" cy="362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38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1"/>
            </p:custDataLst>
          </p:nvPr>
        </p:nvGrpSpPr>
        <p:grpSpPr>
          <a:xfrm>
            <a:off x="-16444" y="802736"/>
            <a:ext cx="7961869" cy="5107746"/>
            <a:chOff x="138042" y="881311"/>
            <a:chExt cx="6923364" cy="4441518"/>
          </a:xfrm>
        </p:grpSpPr>
        <p:grpSp>
          <p:nvGrpSpPr>
            <p:cNvPr id="4" name="Group 3"/>
            <p:cNvGrpSpPr/>
            <p:nvPr/>
          </p:nvGrpSpPr>
          <p:grpSpPr>
            <a:xfrm>
              <a:off x="138042" y="881311"/>
              <a:ext cx="6923364" cy="4441518"/>
              <a:chOff x="456979" y="1454136"/>
              <a:chExt cx="6923364" cy="4441518"/>
            </a:xfrm>
          </p:grpSpPr>
          <p:grpSp>
            <p:nvGrpSpPr>
              <p:cNvPr id="42" name="Group 41"/>
              <p:cNvGrpSpPr/>
              <p:nvPr/>
            </p:nvGrpSpPr>
            <p:grpSpPr>
              <a:xfrm>
                <a:off x="456979" y="1454136"/>
                <a:ext cx="4832281" cy="3634308"/>
                <a:chOff x="179512" y="1340768"/>
                <a:chExt cx="6903258" cy="5191868"/>
              </a:xfrm>
              <a:effectLst>
                <a:glow rad="127000">
                  <a:schemeClr val="accent1">
                    <a:alpha val="0"/>
                  </a:schemeClr>
                </a:glow>
              </a:effectLst>
            </p:grpSpPr>
            <p:pic>
              <p:nvPicPr>
                <p:cNvPr id="43"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a:xfrm>
                  <a:off x="179512" y="1340768"/>
                  <a:ext cx="6903258" cy="519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Flowchart: Connector 43"/>
                <p:cNvSpPr/>
                <p:nvPr/>
              </p:nvSpPr>
              <p:spPr>
                <a:xfrm>
                  <a:off x="1113632" y="3429000"/>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45" name="Flowchart: Connector 44"/>
                <p:cNvSpPr/>
                <p:nvPr/>
              </p:nvSpPr>
              <p:spPr>
                <a:xfrm>
                  <a:off x="1187624" y="609329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46" name="Flowchart: Connector 45"/>
                <p:cNvSpPr/>
                <p:nvPr/>
              </p:nvSpPr>
              <p:spPr>
                <a:xfrm>
                  <a:off x="1115616" y="587727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47" name="Flowchart: Connector 46"/>
                <p:cNvSpPr/>
                <p:nvPr/>
              </p:nvSpPr>
              <p:spPr>
                <a:xfrm>
                  <a:off x="1979712" y="5949280"/>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48" name="Flowchart: Connector 47"/>
                <p:cNvSpPr/>
                <p:nvPr/>
              </p:nvSpPr>
              <p:spPr>
                <a:xfrm>
                  <a:off x="1691680" y="587727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49" name="Flowchart: Connector 48"/>
                <p:cNvSpPr/>
                <p:nvPr/>
              </p:nvSpPr>
              <p:spPr>
                <a:xfrm>
                  <a:off x="3559133" y="6021288"/>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50" name="Flowchart: Connector 49"/>
                <p:cNvSpPr/>
                <p:nvPr/>
              </p:nvSpPr>
              <p:spPr>
                <a:xfrm>
                  <a:off x="3419872" y="551723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51" name="Flowchart: Connector 50"/>
                <p:cNvSpPr/>
                <p:nvPr/>
              </p:nvSpPr>
              <p:spPr>
                <a:xfrm>
                  <a:off x="1544693" y="501317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52" name="Flowchart: Connector 51"/>
                <p:cNvSpPr/>
                <p:nvPr/>
              </p:nvSpPr>
              <p:spPr>
                <a:xfrm>
                  <a:off x="4283968" y="5021560"/>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53" name="Flowchart: Connector 52"/>
                <p:cNvSpPr/>
                <p:nvPr/>
              </p:nvSpPr>
              <p:spPr>
                <a:xfrm>
                  <a:off x="4067944" y="6173688"/>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grpSp>
          <p:grpSp>
            <p:nvGrpSpPr>
              <p:cNvPr id="77" name="Group 76"/>
              <p:cNvGrpSpPr/>
              <p:nvPr/>
            </p:nvGrpSpPr>
            <p:grpSpPr>
              <a:xfrm>
                <a:off x="3370073" y="2822245"/>
                <a:ext cx="4010270" cy="3073409"/>
                <a:chOff x="135905" y="1388491"/>
                <a:chExt cx="6552728" cy="5021910"/>
              </a:xfrm>
            </p:grpSpPr>
            <p:pic>
              <p:nvPicPr>
                <p:cNvPr id="78" name="Picture 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a:xfrm>
                  <a:off x="135905" y="1388491"/>
                  <a:ext cx="6552728" cy="502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Flowchart: Connector 78"/>
                <p:cNvSpPr/>
                <p:nvPr/>
              </p:nvSpPr>
              <p:spPr>
                <a:xfrm>
                  <a:off x="1270472" y="479715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0" name="Flowchart: Connector 79"/>
                <p:cNvSpPr/>
                <p:nvPr/>
              </p:nvSpPr>
              <p:spPr>
                <a:xfrm>
                  <a:off x="2339752" y="609329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1" name="Flowchart: Connector 80"/>
                <p:cNvSpPr/>
                <p:nvPr/>
              </p:nvSpPr>
              <p:spPr>
                <a:xfrm>
                  <a:off x="5076056" y="407707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2" name="Flowchart: Connector 81"/>
                <p:cNvSpPr/>
                <p:nvPr/>
              </p:nvSpPr>
              <p:spPr>
                <a:xfrm>
                  <a:off x="5527154" y="389944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3" name="Flowchart: Connector 82"/>
                <p:cNvSpPr/>
                <p:nvPr/>
              </p:nvSpPr>
              <p:spPr>
                <a:xfrm>
                  <a:off x="5204246" y="4437112"/>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4" name="Flowchart: Connector 83"/>
                <p:cNvSpPr/>
                <p:nvPr/>
              </p:nvSpPr>
              <p:spPr>
                <a:xfrm>
                  <a:off x="4788024" y="4499124"/>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5" name="Flowchart: Connector 84"/>
                <p:cNvSpPr/>
                <p:nvPr/>
              </p:nvSpPr>
              <p:spPr>
                <a:xfrm>
                  <a:off x="4644008" y="4365104"/>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6" name="Flowchart: Connector 85"/>
                <p:cNvSpPr/>
                <p:nvPr/>
              </p:nvSpPr>
              <p:spPr>
                <a:xfrm>
                  <a:off x="4860032" y="4283670"/>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7" name="Flowchart: Connector 86"/>
                <p:cNvSpPr/>
                <p:nvPr/>
              </p:nvSpPr>
              <p:spPr>
                <a:xfrm>
                  <a:off x="4508748" y="3999334"/>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8" name="Flowchart: Connector 87"/>
                <p:cNvSpPr/>
                <p:nvPr/>
              </p:nvSpPr>
              <p:spPr>
                <a:xfrm>
                  <a:off x="2915816" y="5805264"/>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89" name="Flowchart: Connector 88"/>
                <p:cNvSpPr/>
                <p:nvPr/>
              </p:nvSpPr>
              <p:spPr>
                <a:xfrm>
                  <a:off x="1979712" y="5167064"/>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0" name="Flowchart: Connector 89"/>
                <p:cNvSpPr/>
                <p:nvPr/>
              </p:nvSpPr>
              <p:spPr>
                <a:xfrm>
                  <a:off x="3068216" y="537321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1" name="Flowchart: Connector 90"/>
                <p:cNvSpPr/>
                <p:nvPr/>
              </p:nvSpPr>
              <p:spPr>
                <a:xfrm>
                  <a:off x="2699792" y="5029150"/>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2" name="Flowchart: Connector 91"/>
                <p:cNvSpPr/>
                <p:nvPr/>
              </p:nvSpPr>
              <p:spPr>
                <a:xfrm>
                  <a:off x="2579068" y="5813745"/>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3" name="Flowchart: Connector 92"/>
                <p:cNvSpPr/>
                <p:nvPr/>
              </p:nvSpPr>
              <p:spPr>
                <a:xfrm>
                  <a:off x="3268253" y="5366019"/>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4" name="Flowchart: Connector 93"/>
                <p:cNvSpPr/>
                <p:nvPr/>
              </p:nvSpPr>
              <p:spPr>
                <a:xfrm>
                  <a:off x="2843808" y="5733256"/>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5" name="Flowchart: Connector 94"/>
                <p:cNvSpPr/>
                <p:nvPr/>
              </p:nvSpPr>
              <p:spPr>
                <a:xfrm>
                  <a:off x="2777183" y="5659883"/>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6" name="Flowchart: Connector 95"/>
                <p:cNvSpPr/>
                <p:nvPr/>
              </p:nvSpPr>
              <p:spPr>
                <a:xfrm>
                  <a:off x="2768253" y="5731891"/>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7" name="Flowchart: Connector 96"/>
                <p:cNvSpPr/>
                <p:nvPr/>
              </p:nvSpPr>
              <p:spPr>
                <a:xfrm>
                  <a:off x="2705175" y="5669729"/>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8" name="Flowchart: Connector 97"/>
                <p:cNvSpPr/>
                <p:nvPr/>
              </p:nvSpPr>
              <p:spPr>
                <a:xfrm>
                  <a:off x="2777183" y="5792857"/>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99" name="Flowchart: Connector 98"/>
                <p:cNvSpPr/>
                <p:nvPr/>
              </p:nvSpPr>
              <p:spPr>
                <a:xfrm>
                  <a:off x="5080620" y="4193188"/>
                  <a:ext cx="144016" cy="144016"/>
                </a:xfrm>
                <a:prstGeom prst="flowChartConnector">
                  <a:avLst/>
                </a:prstGeom>
                <a:ln w="25400" cap="flat" algn="ctr">
                  <a:prstDash val="soli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grpSp>
        </p:grpSp>
        <p:sp>
          <p:nvSpPr>
            <p:cNvPr id="100" name="Flowchart: Connector 99"/>
            <p:cNvSpPr/>
            <p:nvPr/>
          </p:nvSpPr>
          <p:spPr>
            <a:xfrm>
              <a:off x="728525" y="3923933"/>
              <a:ext cx="100811" cy="100811"/>
            </a:xfrm>
            <a:prstGeom prst="flowChartConnector">
              <a:avLst/>
            </a:prstGeom>
            <a:solidFill>
              <a:schemeClr val="accent5"/>
            </a:solidFill>
            <a:ln w="25400" cap="flat" algn="ctr">
              <a:solidFill>
                <a:schemeClr val="accent5">
                  <a:lumMod val="75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grpSp>
      <p:sp>
        <p:nvSpPr>
          <p:cNvPr id="2048" name="TextBox 2047"/>
          <p:cNvSpPr txBox="1"/>
          <p:nvPr>
            <p:custDataLst>
              <p:tags r:id="rId2"/>
            </p:custDataLst>
          </p:nvPr>
        </p:nvSpPr>
        <p:spPr>
          <a:xfrm>
            <a:off x="1490683" y="1753310"/>
            <a:ext cx="6809255" cy="1692771"/>
          </a:xfrm>
          <a:prstGeom prst="rect">
            <a:avLst/>
          </a:prstGeom>
          <a:solidFill>
            <a:schemeClr val="bg1"/>
          </a:solidFill>
          <a:ln w="25400" cap="flat" algn="ctr">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CA" sz="3200" b="1" dirty="0" smtClean="0">
                <a:solidFill>
                  <a:srgbClr val="8E2B3F"/>
                </a:solidFill>
              </a:rPr>
              <a:t>32 collectivités participantes</a:t>
            </a:r>
          </a:p>
          <a:p>
            <a:pPr lvl="1"/>
            <a:r>
              <a:rPr lang="fr-CA" sz="2400" b="1" dirty="0" smtClean="0">
                <a:solidFill>
                  <a:srgbClr val="8E2B3F"/>
                </a:solidFill>
              </a:rPr>
              <a:t>Plus de 2 000 bénévoles</a:t>
            </a:r>
          </a:p>
          <a:p>
            <a:pPr lvl="1"/>
            <a:r>
              <a:rPr lang="fr-CA" sz="2400" b="1" dirty="0" smtClean="0">
                <a:solidFill>
                  <a:srgbClr val="8E2B3F"/>
                </a:solidFill>
              </a:rPr>
              <a:t>Plus de 250 refuges et logements de transition</a:t>
            </a:r>
          </a:p>
          <a:p>
            <a:pPr lvl="1"/>
            <a:r>
              <a:rPr lang="fr-CA" sz="2400" b="1" dirty="0" smtClean="0">
                <a:solidFill>
                  <a:srgbClr val="8E2B3F"/>
                </a:solidFill>
              </a:rPr>
              <a:t>Plus de 350 partenaires communautaires</a:t>
            </a:r>
          </a:p>
        </p:txBody>
      </p:sp>
      <p:sp>
        <p:nvSpPr>
          <p:cNvPr id="2049" name="TextBox 2048"/>
          <p:cNvSpPr txBox="1"/>
          <p:nvPr>
            <p:custDataLst>
              <p:tags r:id="rId3"/>
            </p:custDataLst>
          </p:nvPr>
        </p:nvSpPr>
        <p:spPr>
          <a:xfrm>
            <a:off x="6884180" y="4999798"/>
            <a:ext cx="1947400" cy="707886"/>
          </a:xfrm>
          <a:prstGeom prst="rect">
            <a:avLst/>
          </a:prstGeom>
          <a:ln w="25400" cap="flat" algn="ctr">
            <a:solidFill>
              <a:srgbClr val="73B632"/>
            </a:solidFill>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CA" sz="2000" b="1" dirty="0" smtClean="0">
                <a:solidFill>
                  <a:schemeClr val="accent5">
                    <a:lumMod val="75000"/>
                  </a:schemeClr>
                </a:solidFill>
              </a:rPr>
              <a:t>Est</a:t>
            </a:r>
            <a:endParaRPr lang="fr-CA" sz="2000" b="1" dirty="0">
              <a:solidFill>
                <a:schemeClr val="accent5">
                  <a:lumMod val="75000"/>
                </a:schemeClr>
              </a:solidFill>
            </a:endParaRPr>
          </a:p>
          <a:p>
            <a:pPr algn="ctr"/>
            <a:r>
              <a:rPr lang="fr-CA" sz="2000" b="1" dirty="0">
                <a:solidFill>
                  <a:schemeClr val="accent5">
                    <a:lumMod val="75000"/>
                  </a:schemeClr>
                </a:solidFill>
              </a:rPr>
              <a:t>8 collectivités</a:t>
            </a:r>
            <a:endParaRPr lang="fr-CA" sz="2000" b="1" dirty="0" smtClean="0">
              <a:solidFill>
                <a:schemeClr val="accent5">
                  <a:lumMod val="75000"/>
                </a:schemeClr>
              </a:solidFill>
            </a:endParaRPr>
          </a:p>
        </p:txBody>
      </p:sp>
      <p:sp>
        <p:nvSpPr>
          <p:cNvPr id="104" name="TextBox 103"/>
          <p:cNvSpPr txBox="1"/>
          <p:nvPr>
            <p:custDataLst>
              <p:tags r:id="rId4"/>
            </p:custDataLst>
          </p:nvPr>
        </p:nvSpPr>
        <p:spPr>
          <a:xfrm>
            <a:off x="407744" y="4989087"/>
            <a:ext cx="2184301" cy="707886"/>
          </a:xfrm>
          <a:prstGeom prst="rect">
            <a:avLst/>
          </a:prstGeom>
          <a:ln w="25400" cap="flat" algn="ctr">
            <a:solidFill>
              <a:srgbClr val="73B632"/>
            </a:solidFill>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CA" sz="2000" b="1" dirty="0" smtClean="0">
                <a:solidFill>
                  <a:schemeClr val="accent5">
                    <a:lumMod val="75000"/>
                  </a:schemeClr>
                </a:solidFill>
              </a:rPr>
              <a:t>Ouest</a:t>
            </a:r>
            <a:endParaRPr lang="fr-CA" sz="2000" b="1" dirty="0">
              <a:solidFill>
                <a:schemeClr val="accent5">
                  <a:lumMod val="75000"/>
                </a:schemeClr>
              </a:solidFill>
            </a:endParaRPr>
          </a:p>
          <a:p>
            <a:pPr algn="ctr"/>
            <a:r>
              <a:rPr lang="fr-CA" sz="2000" b="1" dirty="0" smtClean="0">
                <a:solidFill>
                  <a:schemeClr val="accent5">
                    <a:lumMod val="75000"/>
                  </a:schemeClr>
                </a:solidFill>
              </a:rPr>
              <a:t>11 collectivit</a:t>
            </a:r>
            <a:r>
              <a:rPr lang="fr-CA" sz="2000" b="1" dirty="0" smtClean="0">
                <a:solidFill>
                  <a:schemeClr val="accent5">
                    <a:lumMod val="75000"/>
                  </a:schemeClr>
                </a:solidFill>
              </a:rPr>
              <a:t>és</a:t>
            </a:r>
            <a:endParaRPr lang="fr-CA" sz="2000" b="1" dirty="0" smtClean="0">
              <a:solidFill>
                <a:schemeClr val="accent5">
                  <a:lumMod val="75000"/>
                </a:schemeClr>
              </a:solidFill>
            </a:endParaRPr>
          </a:p>
        </p:txBody>
      </p:sp>
      <p:sp>
        <p:nvSpPr>
          <p:cNvPr id="105" name="TextBox 104"/>
          <p:cNvSpPr txBox="1"/>
          <p:nvPr>
            <p:custDataLst>
              <p:tags r:id="rId5"/>
            </p:custDataLst>
          </p:nvPr>
        </p:nvSpPr>
        <p:spPr>
          <a:xfrm>
            <a:off x="2762117" y="5198116"/>
            <a:ext cx="1970527" cy="707886"/>
          </a:xfrm>
          <a:prstGeom prst="rect">
            <a:avLst/>
          </a:prstGeom>
          <a:ln w="25400" cap="flat" algn="ctr">
            <a:solidFill>
              <a:srgbClr val="73B632"/>
            </a:solidFill>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CA" sz="2000" b="1" dirty="0" smtClean="0">
                <a:solidFill>
                  <a:schemeClr val="accent5">
                    <a:lumMod val="75000"/>
                  </a:schemeClr>
                </a:solidFill>
              </a:rPr>
              <a:t>Ontario</a:t>
            </a:r>
            <a:endParaRPr lang="fr-CA" sz="2000" b="1" dirty="0">
              <a:solidFill>
                <a:schemeClr val="accent5">
                  <a:lumMod val="75000"/>
                </a:schemeClr>
              </a:solidFill>
            </a:endParaRPr>
          </a:p>
          <a:p>
            <a:pPr algn="ctr"/>
            <a:r>
              <a:rPr lang="fr-CA" sz="2000" b="1" dirty="0">
                <a:solidFill>
                  <a:schemeClr val="accent5">
                    <a:lumMod val="75000"/>
                  </a:schemeClr>
                </a:solidFill>
              </a:rPr>
              <a:t>13 collectivités</a:t>
            </a:r>
            <a:endParaRPr lang="fr-CA" sz="2000" b="1" dirty="0" smtClean="0">
              <a:solidFill>
                <a:schemeClr val="accent5">
                  <a:lumMod val="75000"/>
                </a:schemeClr>
              </a:solidFill>
            </a:endParaRPr>
          </a:p>
        </p:txBody>
      </p:sp>
      <p:sp>
        <p:nvSpPr>
          <p:cNvPr id="57" name="Title 1"/>
          <p:cNvSpPr txBox="1"/>
          <p:nvPr>
            <p:custDataLst>
              <p:tags r:id="rId6"/>
            </p:custDataLst>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400" dirty="0" smtClean="0">
                <a:solidFill>
                  <a:srgbClr val="C3D941"/>
                </a:solidFill>
              </a:rPr>
              <a:t>Dénombrement ponctuel de la SPLI de 2016</a:t>
            </a:r>
          </a:p>
        </p:txBody>
      </p:sp>
      <p:sp>
        <p:nvSpPr>
          <p:cNvPr id="54" name="TextBox 53"/>
          <p:cNvSpPr txBox="1"/>
          <p:nvPr/>
        </p:nvSpPr>
        <p:spPr>
          <a:xfrm>
            <a:off x="5192545" y="905318"/>
            <a:ext cx="3639035" cy="646331"/>
          </a:xfrm>
          <a:prstGeom prst="rect">
            <a:avLst/>
          </a:prstGeom>
          <a:ln>
            <a:solidFill>
              <a:srgbClr val="73B63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CA" b="1" dirty="0" smtClean="0">
                <a:solidFill>
                  <a:schemeClr val="accent5">
                    <a:lumMod val="75000"/>
                  </a:schemeClr>
                </a:solidFill>
              </a:rPr>
              <a:t>1er </a:t>
            </a:r>
            <a:r>
              <a:rPr lang="en-CA" b="1" dirty="0" err="1" smtClean="0">
                <a:solidFill>
                  <a:schemeClr val="accent5">
                    <a:lumMod val="75000"/>
                  </a:schemeClr>
                </a:solidFill>
              </a:rPr>
              <a:t>dénombrement</a:t>
            </a:r>
            <a:r>
              <a:rPr lang="en-CA" b="1" dirty="0" smtClean="0">
                <a:solidFill>
                  <a:schemeClr val="accent5">
                    <a:lumMod val="75000"/>
                  </a:schemeClr>
                </a:solidFill>
              </a:rPr>
              <a:t> : </a:t>
            </a:r>
            <a:r>
              <a:rPr lang="en-CA" b="1" dirty="0" smtClean="0">
                <a:solidFill>
                  <a:schemeClr val="accent5">
                    <a:lumMod val="75000"/>
                  </a:schemeClr>
                </a:solidFill>
              </a:rPr>
              <a:t>le 16 </a:t>
            </a:r>
            <a:r>
              <a:rPr lang="en-CA" b="1" dirty="0" err="1" smtClean="0">
                <a:solidFill>
                  <a:schemeClr val="accent5">
                    <a:lumMod val="75000"/>
                  </a:schemeClr>
                </a:solidFill>
              </a:rPr>
              <a:t>janvier</a:t>
            </a:r>
            <a:endParaRPr lang="en-CA" b="1" dirty="0" smtClean="0">
              <a:solidFill>
                <a:schemeClr val="accent5">
                  <a:lumMod val="75000"/>
                </a:schemeClr>
              </a:solidFill>
            </a:endParaRPr>
          </a:p>
          <a:p>
            <a:r>
              <a:rPr lang="en-CA" b="1" dirty="0" err="1" smtClean="0">
                <a:solidFill>
                  <a:schemeClr val="accent5">
                    <a:lumMod val="75000"/>
                  </a:schemeClr>
                </a:solidFill>
              </a:rPr>
              <a:t>Dernier</a:t>
            </a:r>
            <a:r>
              <a:rPr lang="en-CA" b="1" dirty="0" smtClean="0">
                <a:solidFill>
                  <a:schemeClr val="accent5">
                    <a:lumMod val="75000"/>
                  </a:schemeClr>
                </a:solidFill>
              </a:rPr>
              <a:t> </a:t>
            </a:r>
            <a:r>
              <a:rPr lang="en-CA" b="1" dirty="0" err="1">
                <a:solidFill>
                  <a:schemeClr val="accent5">
                    <a:lumMod val="75000"/>
                  </a:schemeClr>
                </a:solidFill>
              </a:rPr>
              <a:t>dénombrement</a:t>
            </a:r>
            <a:r>
              <a:rPr lang="en-CA" b="1" dirty="0">
                <a:solidFill>
                  <a:schemeClr val="accent5">
                    <a:lumMod val="75000"/>
                  </a:schemeClr>
                </a:solidFill>
              </a:rPr>
              <a:t> : </a:t>
            </a:r>
            <a:r>
              <a:rPr lang="en-CA" b="1" dirty="0" smtClean="0">
                <a:solidFill>
                  <a:schemeClr val="accent5">
                    <a:lumMod val="75000"/>
                  </a:schemeClr>
                </a:solidFill>
              </a:rPr>
              <a:t>le 25 </a:t>
            </a:r>
            <a:r>
              <a:rPr lang="en-CA" b="1" dirty="0" err="1" smtClean="0">
                <a:solidFill>
                  <a:schemeClr val="accent5">
                    <a:lumMod val="75000"/>
                  </a:schemeClr>
                </a:solidFill>
              </a:rPr>
              <a:t>avril</a:t>
            </a:r>
            <a:endParaRPr lang="en-CA" b="1" dirty="0">
              <a:solidFill>
                <a:schemeClr val="accent5">
                  <a:lumMod val="75000"/>
                </a:schemeClr>
              </a:solidFill>
            </a:endParaRPr>
          </a:p>
        </p:txBody>
      </p:sp>
    </p:spTree>
    <p:extLst>
      <p:ext uri="{BB962C8B-B14F-4D97-AF65-F5344CB8AC3E}">
        <p14:creationId xmlns:p14="http://schemas.microsoft.com/office/powerpoint/2010/main" val="1607201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497840" y="777240"/>
            <a:ext cx="8229600" cy="564198"/>
          </a:xfrm>
        </p:spPr>
        <p:txBody>
          <a:bodyPr anchor="t">
            <a:noAutofit/>
          </a:bodyPr>
          <a:lstStyle/>
          <a:p>
            <a:pPr>
              <a:lnSpc>
                <a:spcPts val="4320"/>
              </a:lnSpc>
            </a:pPr>
            <a:r>
              <a:rPr lang="fr-CA" sz="3200" noProof="0" dirty="0" smtClean="0"/>
              <a:t>Quelques </a:t>
            </a:r>
            <a:r>
              <a:rPr lang="fr-CA" sz="3200" dirty="0" smtClean="0"/>
              <a:t>constatations principales </a:t>
            </a:r>
            <a:endParaRPr lang="fr-CA" sz="3200" noProof="0" dirty="0" smtClean="0"/>
          </a:p>
        </p:txBody>
      </p:sp>
      <p:sp>
        <p:nvSpPr>
          <p:cNvPr id="5" name="Content Placeholder 2"/>
          <p:cNvSpPr txBox="1"/>
          <p:nvPr>
            <p:custDataLst>
              <p:tags r:id="rId2"/>
            </p:custDataLst>
          </p:nvPr>
        </p:nvSpPr>
        <p:spPr>
          <a:xfrm>
            <a:off x="233680" y="1529862"/>
            <a:ext cx="8788400" cy="4360984"/>
          </a:xfrm>
          <a:prstGeom prst="rect">
            <a:avLst/>
          </a:prstGeom>
        </p:spPr>
        <p:txBody>
          <a:bodyPr vert="horz" lIns="91440" tIns="45720" rIns="91440" bIns="45720" rtlCol="0">
            <a:normAutofit fontScale="75000" lnSpcReduction="2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fr-CA" sz="1800" dirty="0">
                <a:hlinkClick r:id="rId6"/>
              </a:rPr>
              <a:t>https://</a:t>
            </a:r>
            <a:r>
              <a:rPr lang="fr-CA" sz="1800" dirty="0" smtClean="0">
                <a:hlinkClick r:id="rId6"/>
              </a:rPr>
              <a:t>www.canada.ca/fr/emploi-developpement-social/programmes/communautes/sans-abri/rapports/faits-saillants-denombrement-2016.html</a:t>
            </a:r>
            <a:r>
              <a:rPr lang="fr-CA" sz="1800" dirty="0" smtClean="0"/>
              <a:t> </a:t>
            </a:r>
            <a:endParaRPr lang="fr-CA" sz="1800" dirty="0"/>
          </a:p>
          <a:p>
            <a:pPr>
              <a:spcBef>
                <a:spcPts val="1200"/>
              </a:spcBef>
            </a:pPr>
            <a:r>
              <a:rPr lang="fr-CA" sz="1800" dirty="0" smtClean="0"/>
              <a:t>Un </a:t>
            </a:r>
            <a:r>
              <a:rPr lang="fr-CA" sz="1800" dirty="0" smtClean="0"/>
              <a:t>jour donné, plus de 50 % de la population </a:t>
            </a:r>
            <a:r>
              <a:rPr lang="fr-CA" sz="1800" dirty="0" smtClean="0"/>
              <a:t>des personnes sans abri </a:t>
            </a:r>
            <a:r>
              <a:rPr lang="fr-CA" sz="1800" dirty="0" smtClean="0"/>
              <a:t>a vécu une situation d’</a:t>
            </a:r>
            <a:r>
              <a:rPr lang="fr-CA" sz="1800" b="1" dirty="0" smtClean="0"/>
              <a:t>itinérance chronique</a:t>
            </a:r>
            <a:r>
              <a:rPr lang="fr-CA" sz="1800" dirty="0" smtClean="0"/>
              <a:t>. </a:t>
            </a:r>
          </a:p>
          <a:p>
            <a:pPr>
              <a:spcBef>
                <a:spcPts val="1200"/>
              </a:spcBef>
            </a:pPr>
            <a:r>
              <a:rPr lang="fr-CA" sz="1800" dirty="0" smtClean="0"/>
              <a:t>25</a:t>
            </a:r>
            <a:r>
              <a:rPr lang="fr-CA" sz="1800" dirty="0" smtClean="0"/>
              <a:t> % des répondants </a:t>
            </a:r>
            <a:r>
              <a:rPr lang="fr-CA" sz="1800" dirty="0" smtClean="0"/>
              <a:t>n’ont pas eu recours à un refuge au cours de la dernière année. </a:t>
            </a:r>
          </a:p>
          <a:p>
            <a:pPr>
              <a:spcBef>
                <a:spcPts val="1200"/>
              </a:spcBef>
            </a:pPr>
            <a:r>
              <a:rPr lang="fr-CA" sz="1800" dirty="0" smtClean="0"/>
              <a:t>Les </a:t>
            </a:r>
            <a:r>
              <a:rPr lang="fr-CA" sz="1800" dirty="0" smtClean="0"/>
              <a:t>taux d’itinérance augmentent drastiquement parmi les jeunes </a:t>
            </a:r>
            <a:r>
              <a:rPr lang="fr-CA" sz="1800" dirty="0" smtClean="0"/>
              <a:t>du milieu à la fin de </a:t>
            </a:r>
            <a:r>
              <a:rPr lang="fr-CA" sz="1800" dirty="0" smtClean="0"/>
              <a:t>l’adolescence. Les taux commencent à diminuer pour les femmes au milieu de la vingtaine, tandis que ceux des hommes ne diminuent pas avant la cinquantaine.</a:t>
            </a:r>
          </a:p>
          <a:p>
            <a:pPr>
              <a:spcBef>
                <a:spcPts val="1200"/>
              </a:spcBef>
            </a:pPr>
            <a:r>
              <a:rPr lang="fr-CA" sz="1800" dirty="0" smtClean="0"/>
              <a:t>Près de 1 jeune sur 3 cite un conflit avec un parent ou gardien comme raison menant à une récente situation d’itinérance.</a:t>
            </a:r>
          </a:p>
          <a:p>
            <a:pPr>
              <a:spcBef>
                <a:spcPts val="1200"/>
              </a:spcBef>
            </a:pPr>
            <a:r>
              <a:rPr lang="fr-CA" sz="1800" dirty="0" smtClean="0"/>
              <a:t>Les </a:t>
            </a:r>
            <a:r>
              <a:rPr lang="fr-CA" sz="1800" dirty="0"/>
              <a:t>répondants </a:t>
            </a:r>
            <a:r>
              <a:rPr lang="fr-CA" sz="1800" b="1" dirty="0"/>
              <a:t>autochtones</a:t>
            </a:r>
            <a:r>
              <a:rPr lang="fr-CA" sz="1800" dirty="0"/>
              <a:t> sont près de neuf fois </a:t>
            </a:r>
            <a:r>
              <a:rPr lang="fr-CA" sz="1800" dirty="0" smtClean="0"/>
              <a:t>surreprésentés </a:t>
            </a:r>
            <a:r>
              <a:rPr lang="fr-CA" sz="1800" dirty="0"/>
              <a:t>dans la population des sans-abri. </a:t>
            </a:r>
            <a:endParaRPr lang="fr-CA" sz="1800" dirty="0" smtClean="0"/>
          </a:p>
          <a:p>
            <a:pPr>
              <a:spcBef>
                <a:spcPts val="1200"/>
              </a:spcBef>
            </a:pPr>
            <a:r>
              <a:rPr lang="fr-CA" sz="1800" dirty="0" smtClean="0"/>
              <a:t>Les aînés et les personnes plus âgées sont plus susceptibles d’identifier des facteurs financiers comme raison menant à la perte récente de leur logement. </a:t>
            </a:r>
            <a:endParaRPr lang="fr-CA" sz="1800" dirty="0" smtClean="0"/>
          </a:p>
          <a:p>
            <a:pPr>
              <a:spcBef>
                <a:spcPts val="1200"/>
              </a:spcBef>
            </a:pPr>
            <a:r>
              <a:rPr lang="fr-CA" sz="1800" dirty="0" smtClean="0"/>
              <a:t>Les </a:t>
            </a:r>
            <a:r>
              <a:rPr lang="fr-CA" sz="1800" b="1" dirty="0"/>
              <a:t>anciens </a:t>
            </a:r>
            <a:r>
              <a:rPr lang="fr-CA" sz="1800" b="1" dirty="0" smtClean="0"/>
              <a:t>combattants et les Autochtones </a:t>
            </a:r>
            <a:r>
              <a:rPr lang="fr-CA" sz="1800" dirty="0" smtClean="0"/>
              <a:t>sont</a:t>
            </a:r>
            <a:r>
              <a:rPr lang="fr-CA" sz="1800" b="1" dirty="0" smtClean="0"/>
              <a:t> </a:t>
            </a:r>
            <a:r>
              <a:rPr lang="fr-CA" sz="1800" dirty="0" smtClean="0"/>
              <a:t>surreprésentés da</a:t>
            </a:r>
            <a:r>
              <a:rPr lang="fr-CA" sz="1800" dirty="0"/>
              <a:t>ns la population des </a:t>
            </a:r>
            <a:r>
              <a:rPr lang="fr-CA" sz="1800" dirty="0" smtClean="0"/>
              <a:t>personnes sans abri respectivement par </a:t>
            </a:r>
            <a:r>
              <a:rPr lang="fr-CA" sz="1800" dirty="0" smtClean="0"/>
              <a:t>un facteur de </a:t>
            </a:r>
            <a:r>
              <a:rPr lang="fr-CA" sz="1800" dirty="0" smtClean="0"/>
              <a:t>2 et par un facteur de 9. </a:t>
            </a:r>
            <a:endParaRPr lang="fr-CA" sz="1800" dirty="0"/>
          </a:p>
          <a:p>
            <a:pPr>
              <a:spcBef>
                <a:spcPts val="1200"/>
              </a:spcBef>
            </a:pPr>
            <a:r>
              <a:rPr lang="fr-CA" sz="1800" dirty="0" smtClean="0"/>
              <a:t>Les </a:t>
            </a:r>
            <a:r>
              <a:rPr lang="fr-CA" sz="1800" b="1" dirty="0" smtClean="0"/>
              <a:t>nouveaux arrivants </a:t>
            </a:r>
            <a:r>
              <a:rPr lang="fr-CA" sz="1800" dirty="0" smtClean="0"/>
              <a:t>sont </a:t>
            </a:r>
            <a:r>
              <a:rPr lang="fr-CA" sz="1800" dirty="0"/>
              <a:t>plus susceptibles d’être en situation d’itinérance familiale. </a:t>
            </a:r>
          </a:p>
          <a:p>
            <a:pPr marL="0" indent="0">
              <a:spcBef>
                <a:spcPts val="1200"/>
              </a:spcBef>
              <a:buNone/>
            </a:pPr>
            <a:endParaRPr lang="fr-CA" sz="1800" dirty="0" smtClean="0"/>
          </a:p>
        </p:txBody>
      </p:sp>
      <p:sp>
        <p:nvSpPr>
          <p:cNvPr id="10" name="Title 1"/>
          <p:cNvSpPr txBox="1"/>
          <p:nvPr>
            <p:custDataLst>
              <p:tags r:id="rId3"/>
            </p:custDataLst>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400" dirty="0" smtClean="0">
                <a:solidFill>
                  <a:srgbClr val="C3D941"/>
                </a:solidFill>
              </a:rPr>
              <a:t>Dénombrement ponctuel de la SPLI de 2016</a:t>
            </a:r>
          </a:p>
        </p:txBody>
      </p:sp>
    </p:spTree>
    <p:extLst>
      <p:ext uri="{BB962C8B-B14F-4D97-AF65-F5344CB8AC3E}">
        <p14:creationId xmlns:p14="http://schemas.microsoft.com/office/powerpoint/2010/main" val="267770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69620"/>
            <a:ext cx="8229600" cy="703580"/>
          </a:xfrm>
        </p:spPr>
        <p:txBody>
          <a:bodyPr>
            <a:normAutofit fontScale="90000"/>
          </a:bodyPr>
          <a:lstStyle/>
          <a:p>
            <a:r>
              <a:rPr lang="fr-CA" noProof="0" dirty="0" smtClean="0"/>
              <a:t>Le prochain dénombrement coordonné</a:t>
            </a:r>
            <a:endParaRPr lang="fr-CA" noProof="0" dirty="0"/>
          </a:p>
        </p:txBody>
      </p:sp>
      <p:sp>
        <p:nvSpPr>
          <p:cNvPr id="3" name="Content Placeholder 2"/>
          <p:cNvSpPr>
            <a:spLocks noGrp="1"/>
          </p:cNvSpPr>
          <p:nvPr>
            <p:ph idx="1"/>
          </p:nvPr>
        </p:nvSpPr>
        <p:spPr>
          <a:xfrm>
            <a:off x="457200" y="1752600"/>
            <a:ext cx="8229600" cy="4051300"/>
          </a:xfrm>
        </p:spPr>
        <p:txBody>
          <a:bodyPr>
            <a:normAutofit fontScale="92500"/>
          </a:bodyPr>
          <a:lstStyle/>
          <a:p>
            <a:pPr marL="0" indent="0">
              <a:buNone/>
            </a:pPr>
            <a:r>
              <a:rPr lang="fr-CA" b="1" noProof="0" dirty="0" smtClean="0"/>
              <a:t>Quand? </a:t>
            </a:r>
            <a:endParaRPr lang="fr-CA" b="1" noProof="0" dirty="0" smtClean="0"/>
          </a:p>
          <a:p>
            <a:pPr indent="0">
              <a:buNone/>
            </a:pPr>
            <a:r>
              <a:rPr lang="fr-CA" dirty="0" smtClean="0"/>
              <a:t>M</a:t>
            </a:r>
            <a:r>
              <a:rPr lang="fr-CA" noProof="0" dirty="0" smtClean="0"/>
              <a:t>ars et </a:t>
            </a:r>
            <a:r>
              <a:rPr lang="fr-CA" dirty="0" smtClean="0"/>
              <a:t>a</a:t>
            </a:r>
            <a:r>
              <a:rPr lang="fr-CA" dirty="0"/>
              <a:t>v</a:t>
            </a:r>
            <a:r>
              <a:rPr lang="fr-CA" noProof="0" dirty="0" err="1" smtClean="0"/>
              <a:t>ril</a:t>
            </a:r>
            <a:r>
              <a:rPr lang="fr-CA" noProof="0" dirty="0" smtClean="0"/>
              <a:t> </a:t>
            </a:r>
            <a:r>
              <a:rPr lang="fr-CA" noProof="0" dirty="0" smtClean="0"/>
              <a:t>2018</a:t>
            </a:r>
          </a:p>
          <a:p>
            <a:endParaRPr lang="fr-CA" sz="1200" noProof="0" dirty="0" smtClean="0"/>
          </a:p>
          <a:p>
            <a:pPr marL="0" indent="0">
              <a:buNone/>
            </a:pPr>
            <a:r>
              <a:rPr lang="fr-CA" b="1" noProof="0" dirty="0" smtClean="0"/>
              <a:t>Qui peut participer?</a:t>
            </a:r>
            <a:endParaRPr lang="fr-CA" b="1" noProof="0" dirty="0" smtClean="0"/>
          </a:p>
          <a:p>
            <a:pPr indent="0">
              <a:buNone/>
            </a:pPr>
            <a:r>
              <a:rPr lang="fr-CA" noProof="0" dirty="0" smtClean="0"/>
              <a:t>Les collectivités désignées de la SPLI seront admissibles pour obtenir</a:t>
            </a:r>
            <a:r>
              <a:rPr lang="fr-CA" dirty="0" smtClean="0"/>
              <a:t> du soutien toutefois, n’importe quelle collectivité peut participer et contribuer à dresser un portrait national.</a:t>
            </a:r>
            <a:endParaRPr lang="fr-CA" noProof="0" dirty="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Tout le monde </a:t>
            </a:r>
            <a:r>
              <a:rPr lang="en-US" sz="2800" dirty="0" err="1" smtClean="0">
                <a:solidFill>
                  <a:srgbClr val="C3D941"/>
                </a:solidFill>
              </a:rPr>
              <a:t>compte</a:t>
            </a:r>
            <a:r>
              <a:rPr lang="en-US" sz="2800" dirty="0" smtClean="0">
                <a:solidFill>
                  <a:srgbClr val="C3D941"/>
                </a:solidFill>
              </a:rPr>
              <a:t>! 2018</a:t>
            </a:r>
            <a:r>
              <a:rPr lang="en-US" sz="2800" dirty="0" smtClean="0">
                <a:solidFill>
                  <a:srgbClr val="C3D941"/>
                </a:solidFill>
              </a:rPr>
              <a:t>	</a:t>
            </a:r>
            <a:endParaRPr lang="en-US" sz="3200" dirty="0"/>
          </a:p>
        </p:txBody>
      </p:sp>
      <p:pic>
        <p:nvPicPr>
          <p:cNvPr id="1026" name="Picture 2" descr="C:\Users\patrick.hunter\AppData\Local\Microsoft\Windows\Temporary Internet Files\Content.IE5\JO0UENIN\calend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73200"/>
            <a:ext cx="26924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47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77240"/>
            <a:ext cx="8229600" cy="564198"/>
          </a:xfrm>
        </p:spPr>
        <p:txBody>
          <a:bodyPr anchor="t">
            <a:noAutofit/>
          </a:bodyPr>
          <a:lstStyle/>
          <a:p>
            <a:pPr>
              <a:lnSpc>
                <a:spcPts val="4320"/>
              </a:lnSpc>
            </a:pPr>
            <a:r>
              <a:rPr lang="fr-CA" noProof="0" dirty="0" smtClean="0"/>
              <a:t>Avantages à participer au dénombrement ponctuel coordonné</a:t>
            </a:r>
            <a:endParaRPr lang="fr-CA" noProof="0" dirty="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Combiner des </a:t>
            </a:r>
            <a:r>
              <a:rPr lang="en-US" sz="2800" dirty="0" err="1" smtClean="0">
                <a:solidFill>
                  <a:srgbClr val="C3D941"/>
                </a:solidFill>
              </a:rPr>
              <a:t>approches</a:t>
            </a:r>
            <a:r>
              <a:rPr lang="en-US" sz="2800" dirty="0" smtClean="0">
                <a:solidFill>
                  <a:srgbClr val="C3D941"/>
                </a:solidFill>
              </a:rPr>
              <a:t>	</a:t>
            </a:r>
            <a:endParaRPr lang="en-US" sz="3200" dirty="0"/>
          </a:p>
        </p:txBody>
      </p:sp>
      <p:sp>
        <p:nvSpPr>
          <p:cNvPr id="6" name="Content Placeholder 2"/>
          <p:cNvSpPr>
            <a:spLocks noGrp="1"/>
          </p:cNvSpPr>
          <p:nvPr>
            <p:ph idx="1"/>
          </p:nvPr>
        </p:nvSpPr>
        <p:spPr>
          <a:xfrm>
            <a:off x="246528" y="2166151"/>
            <a:ext cx="8374380" cy="3657600"/>
          </a:xfrm>
        </p:spPr>
        <p:txBody>
          <a:bodyPr>
            <a:normAutofit fontScale="85000" lnSpcReduction="20000"/>
          </a:bodyPr>
          <a:lstStyle/>
          <a:p>
            <a:r>
              <a:rPr lang="fr-CA" sz="3500" noProof="0" dirty="0" smtClean="0"/>
              <a:t>Contribue à dresser un portrait national </a:t>
            </a:r>
            <a:r>
              <a:rPr lang="fr-CA" sz="3500" dirty="0" smtClean="0"/>
              <a:t>pour comprendre l’itinérance. </a:t>
            </a:r>
            <a:endParaRPr lang="fr-CA" sz="1800" noProof="0" dirty="0" smtClean="0"/>
          </a:p>
          <a:p>
            <a:r>
              <a:rPr lang="fr-CA" sz="3500" dirty="0" smtClean="0"/>
              <a:t>Davantage de données est important afin de comprendre les expériences des groupes provenant de plus petites collectivités (p. ex., nouveaux arrivants, LGTBQ2S).</a:t>
            </a:r>
            <a:endParaRPr lang="fr-CA" sz="1800" noProof="0" dirty="0" smtClean="0"/>
          </a:p>
          <a:p>
            <a:r>
              <a:rPr lang="fr-CA" sz="3500" noProof="0" dirty="0" smtClean="0"/>
              <a:t>Du soutien et des outils sont disponibles et facilement accessibles.</a:t>
            </a:r>
            <a:endParaRPr lang="fr-CA" sz="1800" noProof="0" dirty="0" smtClean="0"/>
          </a:p>
          <a:p>
            <a:r>
              <a:rPr lang="fr-CA" sz="3500" noProof="0" dirty="0" smtClean="0"/>
              <a:t>SISA 3 et 4</a:t>
            </a:r>
            <a:r>
              <a:rPr lang="fr-CA" sz="3500" noProof="0" dirty="0" smtClean="0"/>
              <a:t>!</a:t>
            </a:r>
            <a:endParaRPr lang="fr-CA" sz="3500" noProof="0" dirty="0"/>
          </a:p>
        </p:txBody>
      </p:sp>
    </p:spTree>
    <p:extLst>
      <p:ext uri="{BB962C8B-B14F-4D97-AF65-F5344CB8AC3E}">
        <p14:creationId xmlns:p14="http://schemas.microsoft.com/office/powerpoint/2010/main" val="212602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69620"/>
            <a:ext cx="8229600" cy="703580"/>
          </a:xfrm>
        </p:spPr>
        <p:txBody>
          <a:bodyPr>
            <a:normAutofit/>
          </a:bodyPr>
          <a:lstStyle/>
          <a:p>
            <a:r>
              <a:rPr lang="fr-CA" sz="2800" noProof="0" dirty="0" smtClean="0"/>
              <a:t>Les </a:t>
            </a:r>
            <a:r>
              <a:rPr lang="fr-CA" sz="2800" noProof="0" dirty="0" smtClean="0"/>
              <a:t>objectifs d’un dénombrement ponctuel</a:t>
            </a:r>
            <a:endParaRPr lang="fr-CA" sz="2800" noProof="0" dirty="0"/>
          </a:p>
        </p:txBody>
      </p:sp>
      <p:graphicFrame>
        <p:nvGraphicFramePr>
          <p:cNvPr id="4" name="Diagram 3"/>
          <p:cNvGraphicFramePr/>
          <p:nvPr>
            <p:extLst>
              <p:ext uri="{D42A27DB-BD31-4B8C-83A1-F6EECF244321}">
                <p14:modId xmlns:p14="http://schemas.microsoft.com/office/powerpoint/2010/main" val="1228908919"/>
              </p:ext>
            </p:extLst>
          </p:nvPr>
        </p:nvGraphicFramePr>
        <p:xfrm>
          <a:off x="3835153" y="1562471"/>
          <a:ext cx="4996427" cy="402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p:cNvSpPr txBox="1">
            <a:spLocks/>
          </p:cNvSpPr>
          <p:nvPr/>
        </p:nvSpPr>
        <p:spPr>
          <a:xfrm>
            <a:off x="165100" y="1748408"/>
            <a:ext cx="3492500" cy="298289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sz="3300" dirty="0" smtClean="0"/>
              <a:t>Pendant </a:t>
            </a:r>
            <a:r>
              <a:rPr lang="en-CA" sz="3300" dirty="0" err="1" smtClean="0"/>
              <a:t>une</a:t>
            </a:r>
            <a:r>
              <a:rPr lang="en-CA" sz="3300" dirty="0" smtClean="0"/>
              <a:t> </a:t>
            </a:r>
            <a:r>
              <a:rPr lang="en-CA" sz="3300" dirty="0" err="1" smtClean="0"/>
              <a:t>nuit</a:t>
            </a:r>
            <a:r>
              <a:rPr lang="en-CA" sz="3300" dirty="0" smtClean="0"/>
              <a:t> </a:t>
            </a:r>
            <a:r>
              <a:rPr lang="en-CA" sz="3300" dirty="0" err="1" smtClean="0"/>
              <a:t>typique</a:t>
            </a:r>
            <a:r>
              <a:rPr lang="en-CA" sz="3300" dirty="0" smtClean="0"/>
              <a:t> :</a:t>
            </a:r>
          </a:p>
          <a:p>
            <a:pPr marL="514350" indent="-514350">
              <a:buFont typeface="+mj-lt"/>
              <a:buAutoNum type="arabicPeriod"/>
            </a:pPr>
            <a:r>
              <a:rPr lang="en-CA" sz="3000" b="1" dirty="0" err="1" smtClean="0"/>
              <a:t>Combien</a:t>
            </a:r>
            <a:r>
              <a:rPr lang="en-CA" sz="3000" b="1" dirty="0" smtClean="0"/>
              <a:t> </a:t>
            </a:r>
            <a:r>
              <a:rPr lang="en-CA" sz="3000" dirty="0" smtClean="0"/>
              <a:t>de </a:t>
            </a:r>
            <a:r>
              <a:rPr lang="en-CA" sz="3000" dirty="0" err="1" smtClean="0"/>
              <a:t>personnes</a:t>
            </a:r>
            <a:r>
              <a:rPr lang="en-CA" sz="3000" dirty="0" smtClean="0"/>
              <a:t> </a:t>
            </a:r>
            <a:r>
              <a:rPr lang="en-CA" sz="3000" dirty="0" err="1" smtClean="0"/>
              <a:t>sont</a:t>
            </a:r>
            <a:r>
              <a:rPr lang="en-CA" sz="3000" dirty="0" smtClean="0"/>
              <a:t> </a:t>
            </a:r>
            <a:r>
              <a:rPr lang="en-CA" sz="3000" dirty="0" err="1" smtClean="0"/>
              <a:t>en</a:t>
            </a:r>
            <a:r>
              <a:rPr lang="en-CA" sz="3000" dirty="0" smtClean="0"/>
              <a:t> situation </a:t>
            </a:r>
            <a:r>
              <a:rPr lang="en-CA" sz="3000" dirty="0" err="1" smtClean="0"/>
              <a:t>d’itinérance</a:t>
            </a:r>
            <a:r>
              <a:rPr lang="en-CA" sz="3000" dirty="0" smtClean="0"/>
              <a:t>? </a:t>
            </a:r>
            <a:endParaRPr lang="en-CA" sz="3000" dirty="0" smtClean="0"/>
          </a:p>
          <a:p>
            <a:pPr marL="514350" indent="-514350">
              <a:buFont typeface="+mj-lt"/>
              <a:buAutoNum type="arabicPeriod"/>
            </a:pPr>
            <a:r>
              <a:rPr lang="en-CA" sz="3000" b="1" dirty="0" smtClean="0"/>
              <a:t>Qui </a:t>
            </a:r>
            <a:r>
              <a:rPr lang="en-CA" sz="3000" dirty="0" err="1" smtClean="0"/>
              <a:t>est</a:t>
            </a:r>
            <a:r>
              <a:rPr lang="en-CA" sz="3000" dirty="0" smtClean="0"/>
              <a:t> </a:t>
            </a:r>
            <a:r>
              <a:rPr lang="en-CA" sz="3000" dirty="0" err="1" smtClean="0"/>
              <a:t>en</a:t>
            </a:r>
            <a:r>
              <a:rPr lang="en-CA" sz="3000" dirty="0" smtClean="0"/>
              <a:t> situation </a:t>
            </a:r>
            <a:r>
              <a:rPr lang="en-CA" sz="3000" dirty="0" err="1" smtClean="0"/>
              <a:t>d’itinérance</a:t>
            </a:r>
            <a:r>
              <a:rPr lang="en-CA" sz="3000" dirty="0" smtClean="0"/>
              <a:t>?</a:t>
            </a:r>
            <a:endParaRPr lang="en-CA" sz="3000" dirty="0" smtClean="0"/>
          </a:p>
        </p:txBody>
      </p:sp>
      <p:sp>
        <p:nvSpPr>
          <p:cNvPr id="7" name="Title 1"/>
          <p:cNvSpPr txBox="1">
            <a:spLocks/>
          </p:cNvSpPr>
          <p:nvPr/>
        </p:nvSpPr>
        <p:spPr>
          <a:xfrm>
            <a:off x="563880" y="193675"/>
            <a:ext cx="858012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smtClean="0">
                <a:solidFill>
                  <a:srgbClr val="C3D941"/>
                </a:solidFill>
              </a:rPr>
              <a:t>Introduction aux </a:t>
            </a:r>
            <a:r>
              <a:rPr lang="fr-FR" sz="2800" dirty="0">
                <a:solidFill>
                  <a:srgbClr val="C3D941"/>
                </a:solidFill>
              </a:rPr>
              <a:t>dénombrements 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510234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77240"/>
            <a:ext cx="8506460" cy="564198"/>
          </a:xfrm>
        </p:spPr>
        <p:txBody>
          <a:bodyPr anchor="t">
            <a:noAutofit/>
          </a:bodyPr>
          <a:lstStyle/>
          <a:p>
            <a:pPr>
              <a:lnSpc>
                <a:spcPts val="4320"/>
              </a:lnSpc>
            </a:pPr>
            <a:r>
              <a:rPr lang="fr-CA" noProof="0" dirty="0" smtClean="0"/>
              <a:t>Prochaines étapes</a:t>
            </a:r>
            <a:endParaRPr lang="fr-CA" noProof="0" dirty="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Tout le monde </a:t>
            </a:r>
            <a:r>
              <a:rPr lang="en-US" sz="2800" dirty="0" err="1" smtClean="0">
                <a:solidFill>
                  <a:srgbClr val="C3D941"/>
                </a:solidFill>
              </a:rPr>
              <a:t>compte</a:t>
            </a:r>
            <a:r>
              <a:rPr lang="en-US" sz="2800" dirty="0" smtClean="0">
                <a:solidFill>
                  <a:srgbClr val="C3D941"/>
                </a:solidFill>
              </a:rPr>
              <a:t>! </a:t>
            </a:r>
            <a:r>
              <a:rPr lang="en-US" sz="2800" dirty="0" smtClean="0">
                <a:solidFill>
                  <a:srgbClr val="C3D941"/>
                </a:solidFill>
              </a:rPr>
              <a:t>2018	</a:t>
            </a:r>
            <a:endParaRPr lang="en-US" sz="3200" dirty="0"/>
          </a:p>
        </p:txBody>
      </p:sp>
      <p:sp>
        <p:nvSpPr>
          <p:cNvPr id="6" name="Content Placeholder 2"/>
          <p:cNvSpPr>
            <a:spLocks noGrp="1"/>
          </p:cNvSpPr>
          <p:nvPr>
            <p:ph idx="1"/>
          </p:nvPr>
        </p:nvSpPr>
        <p:spPr>
          <a:xfrm>
            <a:off x="457200" y="1624615"/>
            <a:ext cx="8229600" cy="4190260"/>
          </a:xfrm>
        </p:spPr>
        <p:txBody>
          <a:bodyPr>
            <a:normAutofit/>
          </a:bodyPr>
          <a:lstStyle/>
          <a:p>
            <a:pPr marL="0" indent="0">
              <a:buNone/>
            </a:pPr>
            <a:r>
              <a:rPr lang="fr-CA" sz="2400" b="1" noProof="0" dirty="0" smtClean="0">
                <a:solidFill>
                  <a:srgbClr val="8E2B3F"/>
                </a:solidFill>
              </a:rPr>
              <a:t>Mai 2017</a:t>
            </a:r>
            <a:endParaRPr lang="fr-CA" sz="2400" b="1" noProof="0" dirty="0" smtClean="0">
              <a:solidFill>
                <a:srgbClr val="8E2B3F"/>
              </a:solidFill>
            </a:endParaRPr>
          </a:p>
          <a:p>
            <a:r>
              <a:rPr lang="fr-CA" sz="2400" noProof="0" dirty="0" smtClean="0"/>
              <a:t>Séance «Demandez-moi n’importe </a:t>
            </a:r>
            <a:r>
              <a:rPr lang="fr-CA" sz="2400" dirty="0"/>
              <a:t>quoi</a:t>
            </a:r>
            <a:r>
              <a:rPr lang="fr-CA" sz="2400" dirty="0" smtClean="0"/>
              <a:t>!» sur l’Espace de travail communautaire sur l’itinérance. </a:t>
            </a:r>
            <a:endParaRPr lang="fr-CA" sz="1400" noProof="0" dirty="0" smtClean="0"/>
          </a:p>
          <a:p>
            <a:pPr marL="0" indent="0">
              <a:buNone/>
            </a:pPr>
            <a:r>
              <a:rPr lang="fr-CA" sz="2400" b="1" noProof="0" dirty="0" smtClean="0">
                <a:solidFill>
                  <a:srgbClr val="8E2B3F"/>
                </a:solidFill>
              </a:rPr>
              <a:t>Printemps – automne 2017</a:t>
            </a:r>
            <a:endParaRPr lang="fr-CA" sz="2400" b="1" noProof="0" dirty="0" smtClean="0">
              <a:solidFill>
                <a:srgbClr val="8E2B3F"/>
              </a:solidFill>
            </a:endParaRPr>
          </a:p>
          <a:p>
            <a:r>
              <a:rPr lang="fr-CA" sz="2400" noProof="0" dirty="0" smtClean="0"/>
              <a:t>Davantage de matériel de formation pour les bénévoles </a:t>
            </a:r>
          </a:p>
          <a:p>
            <a:r>
              <a:rPr lang="fr-CA" sz="2400" dirty="0" smtClean="0"/>
              <a:t>Davantage de webinaires, discussions publiques et </a:t>
            </a:r>
            <a:r>
              <a:rPr lang="fr-CA" sz="2400" dirty="0"/>
              <a:t>Séance «Demandez-moi n’importe quoi!» </a:t>
            </a:r>
            <a:endParaRPr lang="fr-CA" sz="2400" dirty="0" smtClean="0"/>
          </a:p>
          <a:p>
            <a:r>
              <a:rPr lang="fr-CA" sz="2400" noProof="0" dirty="0" smtClean="0"/>
              <a:t>Formation pour les </a:t>
            </a:r>
            <a:r>
              <a:rPr lang="fr-CA" sz="2400" noProof="0" dirty="0" err="1" smtClean="0"/>
              <a:t>coordonateurs</a:t>
            </a:r>
            <a:endParaRPr lang="fr-CA" sz="2200" noProof="0" dirty="0">
              <a:solidFill>
                <a:srgbClr val="8E2B3F"/>
              </a:solidFill>
            </a:endParaRPr>
          </a:p>
        </p:txBody>
      </p:sp>
    </p:spTree>
    <p:extLst>
      <p:ext uri="{BB962C8B-B14F-4D97-AF65-F5344CB8AC3E}">
        <p14:creationId xmlns:p14="http://schemas.microsoft.com/office/powerpoint/2010/main" val="4240492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77240"/>
            <a:ext cx="8229600" cy="564198"/>
          </a:xfrm>
        </p:spPr>
        <p:txBody>
          <a:bodyPr anchor="t">
            <a:noAutofit/>
          </a:bodyPr>
          <a:lstStyle/>
          <a:p>
            <a:pPr>
              <a:lnSpc>
                <a:spcPts val="4320"/>
              </a:lnSpc>
            </a:pPr>
            <a:r>
              <a:rPr lang="fr-CA" noProof="0" dirty="0" smtClean="0"/>
              <a:t>Merci! </a:t>
            </a:r>
            <a:r>
              <a:rPr lang="fr-CA" b="0" noProof="0" dirty="0" smtClean="0">
                <a:solidFill>
                  <a:srgbClr val="8E2B3F"/>
                </a:solidFill>
              </a:rPr>
              <a:t>Questions? </a:t>
            </a:r>
            <a:r>
              <a:rPr lang="fr-CA" b="0" noProof="0" dirty="0" smtClean="0">
                <a:solidFill>
                  <a:srgbClr val="8E2B3F"/>
                </a:solidFill>
              </a:rPr>
              <a:t>Commentaires?</a:t>
            </a:r>
            <a:r>
              <a:rPr lang="fr-CA" b="0" noProof="0" dirty="0" smtClean="0">
                <a:solidFill>
                  <a:srgbClr val="8E2B3F"/>
                </a:solidFill>
              </a:rPr>
              <a:t/>
            </a:r>
            <a:br>
              <a:rPr lang="fr-CA" b="0" noProof="0" dirty="0" smtClean="0">
                <a:solidFill>
                  <a:srgbClr val="8E2B3F"/>
                </a:solidFill>
              </a:rPr>
            </a:br>
            <a:endParaRPr lang="fr-CA" b="0" noProof="0" dirty="0"/>
          </a:p>
        </p:txBody>
      </p:sp>
      <p:sp>
        <p:nvSpPr>
          <p:cNvPr id="5" name="Content Placeholder 2"/>
          <p:cNvSpPr txBox="1">
            <a:spLocks/>
          </p:cNvSpPr>
          <p:nvPr/>
        </p:nvSpPr>
        <p:spPr>
          <a:xfrm>
            <a:off x="363984" y="1651247"/>
            <a:ext cx="8620218" cy="405709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CA" sz="2400" b="1" dirty="0" smtClean="0">
                <a:solidFill>
                  <a:srgbClr val="8E2B3F"/>
                </a:solidFill>
              </a:rPr>
              <a:t>Patrick Hunter</a:t>
            </a:r>
          </a:p>
          <a:p>
            <a:pPr marL="0" indent="0" algn="ctr">
              <a:spcBef>
                <a:spcPts val="1200"/>
              </a:spcBef>
              <a:buNone/>
            </a:pPr>
            <a:r>
              <a:rPr lang="en-CA" sz="2400" dirty="0" smtClean="0">
                <a:solidFill>
                  <a:srgbClr val="8E2B3F"/>
                </a:solidFill>
              </a:rPr>
              <a:t>patrick.hunter@hrsdc-rhdcc.gc.ca</a:t>
            </a:r>
          </a:p>
          <a:p>
            <a:pPr marL="0" indent="0" algn="ctr">
              <a:spcBef>
                <a:spcPts val="1200"/>
              </a:spcBef>
              <a:buNone/>
            </a:pPr>
            <a:r>
              <a:rPr lang="en-CA" sz="2400" dirty="0" smtClean="0">
                <a:solidFill>
                  <a:srgbClr val="8E2B3F"/>
                </a:solidFill>
              </a:rPr>
              <a:t>819-654-2247</a:t>
            </a:r>
          </a:p>
          <a:p>
            <a:pPr marL="0" indent="0">
              <a:spcBef>
                <a:spcPts val="1200"/>
              </a:spcBef>
              <a:buNone/>
            </a:pPr>
            <a:r>
              <a:rPr lang="en-CA" sz="2400" b="1" dirty="0" err="1" smtClean="0">
                <a:solidFill>
                  <a:srgbClr val="B63850"/>
                </a:solidFill>
              </a:rPr>
              <a:t>Ressources</a:t>
            </a:r>
            <a:r>
              <a:rPr lang="en-CA" sz="2400" b="1" dirty="0" smtClean="0">
                <a:solidFill>
                  <a:srgbClr val="B63850"/>
                </a:solidFill>
              </a:rPr>
              <a:t> </a:t>
            </a:r>
            <a:endParaRPr lang="en-CA" sz="2400" b="1" dirty="0" smtClean="0">
              <a:solidFill>
                <a:srgbClr val="B63850"/>
              </a:solidFill>
            </a:endParaRPr>
          </a:p>
          <a:p>
            <a:pPr marL="0" indent="0">
              <a:spcBef>
                <a:spcPts val="1200"/>
              </a:spcBef>
              <a:buNone/>
            </a:pPr>
            <a:r>
              <a:rPr lang="en-CA" sz="1800" b="1" dirty="0" smtClean="0">
                <a:solidFill>
                  <a:srgbClr val="B63850"/>
                </a:solidFill>
              </a:rPr>
              <a:t>Guide</a:t>
            </a:r>
            <a:r>
              <a:rPr lang="en-CA" sz="1800" dirty="0" smtClean="0">
                <a:solidFill>
                  <a:srgbClr val="B63850"/>
                </a:solidFill>
              </a:rPr>
              <a:t> </a:t>
            </a:r>
          </a:p>
          <a:p>
            <a:pPr marL="0" indent="0">
              <a:lnSpc>
                <a:spcPct val="110000"/>
              </a:lnSpc>
              <a:spcBef>
                <a:spcPts val="0"/>
              </a:spcBef>
              <a:buNone/>
            </a:pPr>
            <a:r>
              <a:rPr lang="en-CA" sz="1700" dirty="0">
                <a:solidFill>
                  <a:srgbClr val="7A82AA"/>
                </a:solidFill>
                <a:hlinkClick r:id="rId2"/>
              </a:rPr>
              <a:t>https://</a:t>
            </a:r>
            <a:r>
              <a:rPr lang="en-CA" sz="1700" dirty="0" smtClean="0">
                <a:solidFill>
                  <a:srgbClr val="7A82AA"/>
                </a:solidFill>
                <a:hlinkClick r:id="rId2"/>
              </a:rPr>
              <a:t>www.canada.ca/fr/emploi-developpement-social/programmes/communautes/sans-abri/rapports/guide-denombrements-ponctuels.html</a:t>
            </a:r>
            <a:r>
              <a:rPr lang="en-CA" sz="1700" dirty="0" smtClean="0">
                <a:solidFill>
                  <a:srgbClr val="7A82AA"/>
                </a:solidFill>
              </a:rPr>
              <a:t>  </a:t>
            </a:r>
            <a:endParaRPr lang="en-CA" sz="1700" dirty="0" smtClean="0">
              <a:solidFill>
                <a:srgbClr val="7A82AA"/>
              </a:solidFill>
            </a:endParaRPr>
          </a:p>
          <a:p>
            <a:pPr marL="0" indent="0">
              <a:spcBef>
                <a:spcPts val="1200"/>
              </a:spcBef>
              <a:buNone/>
            </a:pPr>
            <a:r>
              <a:rPr lang="en-CA" sz="1800" b="1" dirty="0" err="1" smtClean="0">
                <a:solidFill>
                  <a:srgbClr val="B63850"/>
                </a:solidFill>
              </a:rPr>
              <a:t>Trousse</a:t>
            </a:r>
            <a:r>
              <a:rPr lang="en-CA" sz="1800" b="1" dirty="0" smtClean="0">
                <a:solidFill>
                  <a:srgbClr val="B63850"/>
                </a:solidFill>
              </a:rPr>
              <a:t> </a:t>
            </a:r>
            <a:r>
              <a:rPr lang="en-CA" sz="1800" b="1" dirty="0" err="1" smtClean="0">
                <a:solidFill>
                  <a:srgbClr val="B63850"/>
                </a:solidFill>
              </a:rPr>
              <a:t>d’outils</a:t>
            </a:r>
            <a:endParaRPr lang="en-CA" sz="1800" dirty="0" smtClean="0">
              <a:solidFill>
                <a:srgbClr val="B63850"/>
              </a:solidFill>
            </a:endParaRPr>
          </a:p>
          <a:p>
            <a:pPr marL="0" indent="0">
              <a:lnSpc>
                <a:spcPct val="120000"/>
              </a:lnSpc>
              <a:spcBef>
                <a:spcPts val="0"/>
              </a:spcBef>
              <a:buNone/>
            </a:pPr>
            <a:r>
              <a:rPr lang="en-CA" sz="1700" dirty="0" smtClean="0">
                <a:solidFill>
                  <a:srgbClr val="7A82AA"/>
                </a:solidFill>
                <a:hlinkClick r:id="rId3"/>
              </a:rPr>
              <a:t>www.rondpoint</a:t>
            </a:r>
            <a:r>
              <a:rPr lang="en-CA" sz="1700" dirty="0" smtClean="0">
                <a:solidFill>
                  <a:srgbClr val="7A82AA"/>
                </a:solidFill>
                <a:hlinkClick r:id="rId3"/>
              </a:rPr>
              <a:t>delitinerance.ca/trousse-outils-denombrement-ponctuel</a:t>
            </a:r>
            <a:r>
              <a:rPr lang="en-CA" sz="1700" dirty="0" smtClean="0">
                <a:solidFill>
                  <a:srgbClr val="7A82AA"/>
                </a:solidFill>
              </a:rPr>
              <a:t> </a:t>
            </a:r>
            <a:endParaRPr lang="en-CA" sz="1700" dirty="0" smtClean="0">
              <a:solidFill>
                <a:srgbClr val="7A82AA"/>
              </a:solidFill>
            </a:endParaRPr>
          </a:p>
          <a:p>
            <a:pPr marL="0" indent="0">
              <a:spcBef>
                <a:spcPts val="1200"/>
              </a:spcBef>
              <a:buNone/>
            </a:pPr>
            <a:r>
              <a:rPr lang="en-CA" sz="1800" b="1" dirty="0" err="1" smtClean="0">
                <a:solidFill>
                  <a:srgbClr val="B63850"/>
                </a:solidFill>
              </a:rPr>
              <a:t>Espace</a:t>
            </a:r>
            <a:r>
              <a:rPr lang="en-CA" sz="1800" b="1" dirty="0" smtClean="0">
                <a:solidFill>
                  <a:srgbClr val="B63850"/>
                </a:solidFill>
              </a:rPr>
              <a:t> de travail</a:t>
            </a:r>
            <a:endParaRPr lang="en-CA" sz="1800" b="1" dirty="0" smtClean="0">
              <a:solidFill>
                <a:srgbClr val="B63850"/>
              </a:solidFill>
            </a:endParaRPr>
          </a:p>
          <a:p>
            <a:pPr marL="0" indent="0">
              <a:lnSpc>
                <a:spcPct val="110000"/>
              </a:lnSpc>
              <a:spcBef>
                <a:spcPts val="0"/>
              </a:spcBef>
              <a:buNone/>
            </a:pPr>
            <a:r>
              <a:rPr lang="en-CA" sz="1800" dirty="0" smtClean="0">
                <a:solidFill>
                  <a:srgbClr val="7A82AA"/>
                </a:solidFill>
                <a:hlinkClick r:id="rId4"/>
              </a:rPr>
              <a:t>www.espaceitinerance.ca</a:t>
            </a:r>
            <a:r>
              <a:rPr lang="en-CA" sz="1800" dirty="0" smtClean="0">
                <a:solidFill>
                  <a:srgbClr val="7A82AA"/>
                </a:solidFill>
              </a:rPr>
              <a:t> </a:t>
            </a:r>
            <a:endParaRPr lang="en-CA" sz="1800" dirty="0">
              <a:solidFill>
                <a:srgbClr val="7A82AA"/>
              </a:solidFill>
            </a:endParaRPr>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2800" dirty="0" smtClean="0">
                <a:solidFill>
                  <a:srgbClr val="C3D941"/>
                </a:solidFill>
              </a:rPr>
              <a:t>Tout le monde </a:t>
            </a:r>
            <a:r>
              <a:rPr lang="en-US" sz="2800" dirty="0" err="1" smtClean="0">
                <a:solidFill>
                  <a:srgbClr val="C3D941"/>
                </a:solidFill>
              </a:rPr>
              <a:t>compte</a:t>
            </a:r>
            <a:r>
              <a:rPr lang="en-US" sz="2800" dirty="0" smtClean="0">
                <a:solidFill>
                  <a:srgbClr val="C3D941"/>
                </a:solidFill>
              </a:rPr>
              <a:t>! </a:t>
            </a:r>
            <a:r>
              <a:rPr lang="en-US" sz="2800" dirty="0" smtClean="0">
                <a:solidFill>
                  <a:srgbClr val="C3D941"/>
                </a:solidFill>
              </a:rPr>
              <a:t>2018	</a:t>
            </a:r>
            <a:endParaRPr lang="en-US" sz="3200" dirty="0"/>
          </a:p>
        </p:txBody>
      </p:sp>
    </p:spTree>
    <p:extLst>
      <p:ext uri="{BB962C8B-B14F-4D97-AF65-F5344CB8AC3E}">
        <p14:creationId xmlns:p14="http://schemas.microsoft.com/office/powerpoint/2010/main" val="1957695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7070" y="1773273"/>
            <a:ext cx="5104510" cy="340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208279" y="1773273"/>
            <a:ext cx="3369421" cy="37307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dirty="0" smtClean="0"/>
              <a:t>Lorsqu'ils sont menés </a:t>
            </a:r>
            <a:r>
              <a:rPr lang="fr-FR" sz="2400" dirty="0"/>
              <a:t>plusieurs années de suite, </a:t>
            </a:r>
            <a:r>
              <a:rPr lang="fr-FR" sz="2400" dirty="0" smtClean="0"/>
              <a:t>les dénombrements peuvent </a:t>
            </a:r>
            <a:r>
              <a:rPr lang="fr-FR" sz="2400" dirty="0" smtClean="0"/>
              <a:t>servir </a:t>
            </a:r>
            <a:r>
              <a:rPr lang="fr-FR" sz="2400" dirty="0"/>
              <a:t>à </a:t>
            </a:r>
            <a:r>
              <a:rPr lang="fr-FR" sz="2400" b="1" dirty="0" smtClean="0"/>
              <a:t>mesurer les </a:t>
            </a:r>
            <a:r>
              <a:rPr lang="fr-FR" sz="2400" b="1" dirty="0"/>
              <a:t>changements </a:t>
            </a:r>
            <a:r>
              <a:rPr lang="fr-FR" sz="2400" dirty="0" smtClean="0"/>
              <a:t>de la nature et la taille de la population.</a:t>
            </a:r>
            <a:endParaRPr lang="en-CA" sz="2400" dirty="0"/>
          </a:p>
        </p:txBody>
      </p:sp>
      <p:sp>
        <p:nvSpPr>
          <p:cNvPr id="8" name="Title 1"/>
          <p:cNvSpPr>
            <a:spLocks noGrp="1"/>
          </p:cNvSpPr>
          <p:nvPr>
            <p:ph type="title"/>
          </p:nvPr>
        </p:nvSpPr>
        <p:spPr>
          <a:xfrm>
            <a:off x="457200" y="769620"/>
            <a:ext cx="8229600" cy="703580"/>
          </a:xfrm>
        </p:spPr>
        <p:txBody>
          <a:bodyPr>
            <a:normAutofit/>
          </a:bodyPr>
          <a:lstStyle/>
          <a:p>
            <a:r>
              <a:rPr lang="fr-CA" sz="2800" noProof="0" dirty="0" smtClean="0"/>
              <a:t>Les </a:t>
            </a:r>
            <a:r>
              <a:rPr lang="fr-CA" sz="2800" noProof="0" dirty="0" smtClean="0"/>
              <a:t>objectifs d’un dénombrement ponctuel</a:t>
            </a:r>
            <a:endParaRPr lang="fr-CA" sz="2800" noProof="0" dirty="0"/>
          </a:p>
        </p:txBody>
      </p:sp>
      <p:sp>
        <p:nvSpPr>
          <p:cNvPr id="9" name="Title 1"/>
          <p:cNvSpPr txBox="1">
            <a:spLocks/>
          </p:cNvSpPr>
          <p:nvPr/>
        </p:nvSpPr>
        <p:spPr>
          <a:xfrm>
            <a:off x="563880" y="193675"/>
            <a:ext cx="858012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smtClean="0">
                <a:solidFill>
                  <a:srgbClr val="C3D941"/>
                </a:solidFill>
              </a:rPr>
              <a:t>Introduction aux </a:t>
            </a:r>
            <a:r>
              <a:rPr lang="fr-FR" sz="2800" dirty="0">
                <a:solidFill>
                  <a:srgbClr val="C3D941"/>
                </a:solidFill>
              </a:rPr>
              <a:t>dénombrements 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124708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97840" y="769620"/>
            <a:ext cx="8503920" cy="571818"/>
          </a:xfrm>
        </p:spPr>
        <p:txBody>
          <a:bodyPr anchor="t">
            <a:noAutofit/>
          </a:bodyPr>
          <a:lstStyle/>
          <a:p>
            <a:pPr>
              <a:lnSpc>
                <a:spcPts val="4320"/>
              </a:lnSpc>
            </a:pPr>
            <a:r>
              <a:rPr lang="fr-CA" noProof="0" dirty="0" smtClean="0"/>
              <a:t>Mise </a:t>
            </a:r>
            <a:r>
              <a:rPr lang="fr-CA" noProof="0" dirty="0" smtClean="0"/>
              <a:t>en œuvre</a:t>
            </a:r>
            <a:endParaRPr lang="fr-CA" noProof="0" dirty="0"/>
          </a:p>
        </p:txBody>
      </p:sp>
      <p:graphicFrame>
        <p:nvGraphicFramePr>
          <p:cNvPr id="3" name="Diagram 2"/>
          <p:cNvGraphicFramePr/>
          <p:nvPr>
            <p:extLst>
              <p:ext uri="{D42A27DB-BD31-4B8C-83A1-F6EECF244321}">
                <p14:modId xmlns:p14="http://schemas.microsoft.com/office/powerpoint/2010/main" val="969398838"/>
              </p:ext>
            </p:extLst>
          </p:nvPr>
        </p:nvGraphicFramePr>
        <p:xfrm>
          <a:off x="2693579" y="1835334"/>
          <a:ext cx="7886700" cy="379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idx="1"/>
          </p:nvPr>
        </p:nvSpPr>
        <p:spPr>
          <a:xfrm>
            <a:off x="241300" y="1571348"/>
            <a:ext cx="3558343" cy="4196406"/>
          </a:xfrm>
        </p:spPr>
        <p:txBody>
          <a:bodyPr>
            <a:normAutofit fontScale="92500" lnSpcReduction="10000"/>
          </a:bodyPr>
          <a:lstStyle/>
          <a:p>
            <a:r>
              <a:rPr lang="fr-CA" sz="2400" noProof="0" dirty="0" smtClean="0"/>
              <a:t>Les équipes de sondage mènent le dénombrement et le sondage </a:t>
            </a:r>
            <a:r>
              <a:rPr lang="fr-CA" sz="2400" dirty="0" smtClean="0"/>
              <a:t>au cours d'une période de 24 heures </a:t>
            </a:r>
            <a:r>
              <a:rPr lang="fr-CA" sz="2400" noProof="0" dirty="0" smtClean="0"/>
              <a:t>(typiquement). </a:t>
            </a:r>
          </a:p>
          <a:p>
            <a:r>
              <a:rPr lang="fr-CA" sz="2400" dirty="0" smtClean="0"/>
              <a:t>Au </a:t>
            </a:r>
            <a:r>
              <a:rPr lang="fr-CA" sz="2400" noProof="0" dirty="0" smtClean="0"/>
              <a:t>minimum, le dénombrement </a:t>
            </a:r>
            <a:r>
              <a:rPr lang="fr-CA" sz="2400" noProof="0" dirty="0" smtClean="0"/>
              <a:t>inclut </a:t>
            </a:r>
            <a:r>
              <a:rPr lang="fr-CA" sz="2400" noProof="0" dirty="0" smtClean="0"/>
              <a:t>les refuges et les lieux </a:t>
            </a:r>
            <a:r>
              <a:rPr lang="fr-CA" sz="2400" dirty="0" smtClean="0"/>
              <a:t>extérieurs </a:t>
            </a:r>
            <a:r>
              <a:rPr lang="fr-CA" sz="2400" dirty="0" smtClean="0"/>
              <a:t>connus, </a:t>
            </a:r>
            <a:r>
              <a:rPr lang="fr-CA" sz="2400" noProof="0" dirty="0" smtClean="0"/>
              <a:t>mais </a:t>
            </a:r>
            <a:r>
              <a:rPr lang="fr-CA" sz="2400" noProof="0" dirty="0" smtClean="0"/>
              <a:t>d’autres </a:t>
            </a:r>
            <a:r>
              <a:rPr lang="fr-CA" sz="2400" noProof="0" dirty="0" smtClean="0"/>
              <a:t>endroits peuvent aussi </a:t>
            </a:r>
            <a:r>
              <a:rPr lang="fr-CA" sz="2400" dirty="0" smtClean="0"/>
              <a:t>être </a:t>
            </a:r>
            <a:r>
              <a:rPr lang="fr-CA" sz="2400" noProof="0" dirty="0" smtClean="0"/>
              <a:t>incluent.</a:t>
            </a:r>
            <a:endParaRPr lang="fr-CA" sz="2400" noProof="0" dirty="0"/>
          </a:p>
        </p:txBody>
      </p:sp>
      <p:sp>
        <p:nvSpPr>
          <p:cNvPr id="8" name="Title 1"/>
          <p:cNvSpPr txBox="1">
            <a:spLocks/>
          </p:cNvSpPr>
          <p:nvPr/>
        </p:nvSpPr>
        <p:spPr>
          <a:xfrm>
            <a:off x="563880" y="193675"/>
            <a:ext cx="858012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FR" sz="2800" dirty="0" smtClean="0">
                <a:solidFill>
                  <a:srgbClr val="C3D941"/>
                </a:solidFill>
              </a:rPr>
              <a:t>Introduction aux </a:t>
            </a:r>
            <a:r>
              <a:rPr lang="fr-FR" sz="2800" dirty="0">
                <a:solidFill>
                  <a:srgbClr val="C3D941"/>
                </a:solidFill>
              </a:rPr>
              <a:t>dénombrements ponctuels</a:t>
            </a:r>
            <a:r>
              <a:rPr lang="en-US" sz="2800" dirty="0" smtClean="0">
                <a:solidFill>
                  <a:srgbClr val="C3D941"/>
                </a:solidFill>
              </a:rPr>
              <a:t>	</a:t>
            </a:r>
            <a:endParaRPr lang="en-US" sz="3200" dirty="0"/>
          </a:p>
        </p:txBody>
      </p:sp>
    </p:spTree>
    <p:extLst>
      <p:ext uri="{BB962C8B-B14F-4D97-AF65-F5344CB8AC3E}">
        <p14:creationId xmlns:p14="http://schemas.microsoft.com/office/powerpoint/2010/main" val="245913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44500" y="1485899"/>
            <a:ext cx="8345488" cy="4137025"/>
          </a:xfrm>
        </p:spPr>
        <p:txBody>
          <a:bodyPr>
            <a:normAutofit fontScale="92500" lnSpcReduction="10000"/>
          </a:bodyPr>
          <a:lstStyle/>
          <a:p>
            <a:pPr>
              <a:defRPr/>
            </a:pPr>
            <a:r>
              <a:rPr lang="fr-CA" altLang="en-US" sz="2400" b="1" noProof="0" dirty="0" smtClean="0">
                <a:solidFill>
                  <a:schemeClr val="bg2"/>
                </a:solidFill>
                <a:ea typeface="ＭＳ Ｐゴシック" pitchFamily="34" charset="-128"/>
              </a:rPr>
              <a:t>Populations de base </a:t>
            </a:r>
            <a:r>
              <a:rPr lang="fr-CA" altLang="en-US" sz="2400" noProof="0" dirty="0" smtClean="0">
                <a:ea typeface="ＭＳ Ｐゴシック" pitchFamily="34" charset="-128"/>
              </a:rPr>
              <a:t>à inclure dans le dénombrement dans l</a:t>
            </a:r>
            <a:r>
              <a:rPr lang="fr-CA" altLang="fr-FR" sz="2400" noProof="0" dirty="0" smtClean="0">
                <a:ea typeface="ＭＳ Ｐゴシック" pitchFamily="34" charset="-128"/>
              </a:rPr>
              <a:t>’</a:t>
            </a:r>
            <a:r>
              <a:rPr lang="fr-CA" altLang="en-US" sz="2400" noProof="0" dirty="0" smtClean="0">
                <a:ea typeface="ＭＳ Ｐゴシック" pitchFamily="34" charset="-128"/>
              </a:rPr>
              <a:t>ensemble des collectivités.</a:t>
            </a:r>
          </a:p>
          <a:p>
            <a:pPr>
              <a:defRPr/>
            </a:pPr>
            <a:endParaRPr lang="fr-CA" altLang="en-US" sz="2400" noProof="0" dirty="0" smtClean="0">
              <a:ea typeface="ＭＳ Ｐゴシック" pitchFamily="34" charset="-128"/>
            </a:endParaRPr>
          </a:p>
          <a:p>
            <a:pPr>
              <a:defRPr/>
            </a:pPr>
            <a:r>
              <a:rPr lang="fr-CA" altLang="en-US" sz="2400" noProof="0" dirty="0" smtClean="0">
                <a:ea typeface="ＭＳ Ｐゴシック" pitchFamily="34" charset="-128"/>
              </a:rPr>
              <a:t>Un ensemble de </a:t>
            </a:r>
            <a:r>
              <a:rPr lang="fr-CA" altLang="en-US" sz="2400" b="1" noProof="0" dirty="0" smtClean="0">
                <a:solidFill>
                  <a:schemeClr val="bg2"/>
                </a:solidFill>
                <a:ea typeface="ＭＳ Ｐゴシック" pitchFamily="34" charset="-128"/>
              </a:rPr>
              <a:t>questions de base </a:t>
            </a:r>
            <a:r>
              <a:rPr lang="fr-CA" altLang="en-US" sz="2400" noProof="0" dirty="0" smtClean="0">
                <a:solidFill>
                  <a:schemeClr val="bg2"/>
                </a:solidFill>
                <a:ea typeface="ＭＳ Ｐゴシック" pitchFamily="34" charset="-128"/>
              </a:rPr>
              <a:t>pour la </a:t>
            </a:r>
            <a:r>
              <a:rPr lang="fr-CA" altLang="en-US" sz="2400" b="1" noProof="0" dirty="0" smtClean="0">
                <a:solidFill>
                  <a:schemeClr val="bg2"/>
                </a:solidFill>
                <a:ea typeface="ＭＳ Ｐゴシック" pitchFamily="34" charset="-128"/>
              </a:rPr>
              <a:t>sélection</a:t>
            </a:r>
            <a:r>
              <a:rPr lang="fr-CA" altLang="en-US" sz="2400" noProof="0" dirty="0" smtClean="0">
                <a:solidFill>
                  <a:schemeClr val="bg2"/>
                </a:solidFill>
                <a:ea typeface="ＭＳ Ｐゴシック" pitchFamily="34" charset="-128"/>
              </a:rPr>
              <a:t> et le </a:t>
            </a:r>
            <a:r>
              <a:rPr lang="fr-CA" altLang="en-US" sz="2400" b="1" noProof="0" dirty="0" smtClean="0">
                <a:solidFill>
                  <a:schemeClr val="bg2"/>
                </a:solidFill>
                <a:ea typeface="ＭＳ Ｐゴシック" pitchFamily="34" charset="-128"/>
              </a:rPr>
              <a:t>sondage</a:t>
            </a:r>
            <a:r>
              <a:rPr lang="fr-CA" altLang="en-US" sz="2400" noProof="0" dirty="0" smtClean="0">
                <a:solidFill>
                  <a:srgbClr val="0070C0"/>
                </a:solidFill>
                <a:ea typeface="ＭＳ Ｐゴシック" pitchFamily="34" charset="-128"/>
              </a:rPr>
              <a:t> </a:t>
            </a:r>
            <a:r>
              <a:rPr lang="fr-CA" altLang="en-US" sz="2400" noProof="0" dirty="0" smtClean="0">
                <a:ea typeface="ＭＳ Ｐゴシック" pitchFamily="34" charset="-128"/>
              </a:rPr>
              <a:t>qui seront communes à toutes les collectivités. Les collectivités peuvent inclure des </a:t>
            </a:r>
            <a:r>
              <a:rPr lang="fr-CA" altLang="en-US" sz="2400" b="1" noProof="0" dirty="0" smtClean="0">
                <a:solidFill>
                  <a:schemeClr val="bg2"/>
                </a:solidFill>
                <a:ea typeface="ＭＳ Ｐゴシック" pitchFamily="34" charset="-128"/>
              </a:rPr>
              <a:t>questions de sondage </a:t>
            </a:r>
            <a:r>
              <a:rPr lang="fr-CA" altLang="en-US" sz="2400" b="1" noProof="0" dirty="0" smtClean="0">
                <a:solidFill>
                  <a:schemeClr val="bg2"/>
                </a:solidFill>
                <a:ea typeface="ＭＳ Ｐゴシック" pitchFamily="34" charset="-128"/>
              </a:rPr>
              <a:t>additionnelles </a:t>
            </a:r>
            <a:r>
              <a:rPr lang="fr-CA" altLang="en-US" sz="2400" noProof="0" dirty="0" smtClean="0">
                <a:ea typeface="ＭＳ Ｐゴシック" pitchFamily="34" charset="-128"/>
              </a:rPr>
              <a:t>pour </a:t>
            </a:r>
            <a:r>
              <a:rPr lang="fr-CA" altLang="en-US" sz="2400" noProof="0" dirty="0" smtClean="0">
                <a:ea typeface="ＭＳ Ｐゴシック" pitchFamily="34" charset="-128"/>
              </a:rPr>
              <a:t>répondre aux besoins d</a:t>
            </a:r>
            <a:r>
              <a:rPr lang="fr-CA" altLang="fr-FR" sz="2400" noProof="0" dirty="0" smtClean="0">
                <a:ea typeface="ＭＳ Ｐゴシック" pitchFamily="34" charset="-128"/>
              </a:rPr>
              <a:t>’</a:t>
            </a:r>
            <a:r>
              <a:rPr lang="fr-CA" altLang="en-US" sz="2400" noProof="0" dirty="0" smtClean="0">
                <a:ea typeface="ＭＳ Ｐゴシック" pitchFamily="34" charset="-128"/>
              </a:rPr>
              <a:t>information locaux.</a:t>
            </a:r>
          </a:p>
          <a:p>
            <a:pPr>
              <a:buFont typeface="Wingdings" pitchFamily="2" charset="2"/>
              <a:buNone/>
              <a:defRPr/>
            </a:pPr>
            <a:endParaRPr lang="fr-CA" altLang="en-US" sz="2400" noProof="0" dirty="0" smtClean="0">
              <a:ea typeface="ＭＳ Ｐゴシック" pitchFamily="34" charset="-128"/>
            </a:endParaRPr>
          </a:p>
          <a:p>
            <a:pPr>
              <a:defRPr/>
            </a:pPr>
            <a:r>
              <a:rPr lang="fr-CA" altLang="en-US" sz="2400" noProof="0" dirty="0" smtClean="0">
                <a:ea typeface="ＭＳ Ｐゴシック" pitchFamily="34" charset="-128"/>
              </a:rPr>
              <a:t>Un ensemble de </a:t>
            </a:r>
            <a:r>
              <a:rPr lang="fr-CA" altLang="en-US" sz="2400" b="1" noProof="0" dirty="0" smtClean="0">
                <a:solidFill>
                  <a:schemeClr val="bg2"/>
                </a:solidFill>
                <a:ea typeface="ＭＳ Ｐゴシック" pitchFamily="34" charset="-128"/>
              </a:rPr>
              <a:t>normes de base </a:t>
            </a:r>
            <a:r>
              <a:rPr lang="fr-CA" altLang="en-US" sz="2400" noProof="0" dirty="0" smtClean="0">
                <a:ea typeface="ＭＳ Ｐゴシック" pitchFamily="34" charset="-128"/>
              </a:rPr>
              <a:t>relatives à la participation au dénombrement, et des </a:t>
            </a:r>
            <a:r>
              <a:rPr lang="fr-CA" altLang="en-US" sz="2400" b="1" noProof="0" dirty="0" smtClean="0">
                <a:solidFill>
                  <a:schemeClr val="bg2"/>
                </a:solidFill>
                <a:ea typeface="ＭＳ Ｐゴシック" pitchFamily="34" charset="-128"/>
              </a:rPr>
              <a:t>normes recommandées </a:t>
            </a:r>
            <a:r>
              <a:rPr lang="fr-CA" altLang="en-US" sz="2400" noProof="0" dirty="0" smtClean="0">
                <a:ea typeface="ＭＳ Ｐゴシック" pitchFamily="34" charset="-128"/>
              </a:rPr>
              <a:t>qui sont de bonnes pratiques mais qui ne sont pas obligatoires.</a:t>
            </a:r>
          </a:p>
          <a:p>
            <a:pPr>
              <a:defRPr/>
            </a:pPr>
            <a:endParaRPr lang="fr-CA" altLang="en-US" sz="2400" noProof="0" dirty="0" smtClean="0">
              <a:ea typeface="ＭＳ Ｐゴシック" pitchFamily="34" charset="-128"/>
            </a:endParaRPr>
          </a:p>
        </p:txBody>
      </p:sp>
      <p:sp>
        <p:nvSpPr>
          <p:cNvPr id="4"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800" dirty="0" smtClean="0">
                <a:solidFill>
                  <a:srgbClr val="C3D941"/>
                </a:solidFill>
              </a:rPr>
              <a:t>L’approche de la SPLI pour le dénombrement</a:t>
            </a:r>
            <a:endParaRPr lang="fr-CA" sz="3200" dirty="0"/>
          </a:p>
        </p:txBody>
      </p:sp>
      <p:sp>
        <p:nvSpPr>
          <p:cNvPr id="6" name="Title 1"/>
          <p:cNvSpPr>
            <a:spLocks noGrp="1"/>
          </p:cNvSpPr>
          <p:nvPr>
            <p:ph type="title"/>
          </p:nvPr>
        </p:nvSpPr>
        <p:spPr>
          <a:xfrm>
            <a:off x="497840" y="769620"/>
            <a:ext cx="8503920" cy="571818"/>
          </a:xfrm>
        </p:spPr>
        <p:txBody>
          <a:bodyPr anchor="t">
            <a:noAutofit/>
          </a:bodyPr>
          <a:lstStyle/>
          <a:p>
            <a:pPr>
              <a:lnSpc>
                <a:spcPts val="4320"/>
              </a:lnSpc>
            </a:pPr>
            <a:r>
              <a:rPr lang="fr-CA" noProof="0" dirty="0" smtClean="0"/>
              <a:t>Aperçu</a:t>
            </a:r>
            <a:endParaRPr lang="fr-CA" noProof="0" dirty="0"/>
          </a:p>
        </p:txBody>
      </p:sp>
    </p:spTree>
    <p:extLst>
      <p:ext uri="{BB962C8B-B14F-4D97-AF65-F5344CB8AC3E}">
        <p14:creationId xmlns:p14="http://schemas.microsoft.com/office/powerpoint/2010/main" val="116007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p:nvPr>
            <p:custDataLst>
              <p:tags r:id="rId1"/>
            </p:custDataLst>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400" dirty="0" smtClean="0">
                <a:solidFill>
                  <a:srgbClr val="C3D941"/>
                </a:solidFill>
              </a:rPr>
              <a:t>Approche du dénombrement </a:t>
            </a:r>
            <a:r>
              <a:rPr lang="fr-CA" sz="2400" dirty="0" smtClean="0">
                <a:solidFill>
                  <a:srgbClr val="C3D941"/>
                </a:solidFill>
              </a:rPr>
              <a:t>ponctuel de la </a:t>
            </a:r>
            <a:r>
              <a:rPr lang="fr-CA" sz="2400" dirty="0" smtClean="0">
                <a:solidFill>
                  <a:srgbClr val="C3D941"/>
                </a:solidFill>
              </a:rPr>
              <a:t>SPLI</a:t>
            </a:r>
            <a:endParaRPr lang="fr-CA" sz="2400" dirty="0" smtClean="0">
              <a:solidFill>
                <a:srgbClr val="C3D941"/>
              </a:solidFill>
            </a:endParaRPr>
          </a:p>
        </p:txBody>
      </p:sp>
      <p:graphicFrame>
        <p:nvGraphicFramePr>
          <p:cNvPr id="2" name="Diagram 1"/>
          <p:cNvGraphicFramePr/>
          <p:nvPr>
            <p:custDataLst>
              <p:tags r:id="rId2"/>
            </p:custDataLst>
            <p:extLst>
              <p:ext uri="{D42A27DB-BD31-4B8C-83A1-F6EECF244321}">
                <p14:modId xmlns:p14="http://schemas.microsoft.com/office/powerpoint/2010/main" val="3305585808"/>
              </p:ext>
            </p:extLst>
          </p:nvPr>
        </p:nvGraphicFramePr>
        <p:xfrm>
          <a:off x="95250" y="1556238"/>
          <a:ext cx="8977630" cy="42603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itle 1"/>
          <p:cNvSpPr>
            <a:spLocks noGrp="1"/>
          </p:cNvSpPr>
          <p:nvPr>
            <p:ph type="title"/>
          </p:nvPr>
        </p:nvSpPr>
        <p:spPr>
          <a:xfrm>
            <a:off x="497840" y="769620"/>
            <a:ext cx="8503920" cy="571818"/>
          </a:xfrm>
        </p:spPr>
        <p:txBody>
          <a:bodyPr anchor="t">
            <a:noAutofit/>
          </a:bodyPr>
          <a:lstStyle/>
          <a:p>
            <a:pPr>
              <a:lnSpc>
                <a:spcPts val="4320"/>
              </a:lnSpc>
            </a:pPr>
            <a:r>
              <a:rPr lang="fr-CA" noProof="0" dirty="0" smtClean="0"/>
              <a:t>Méthodologie: </a:t>
            </a:r>
            <a:r>
              <a:rPr lang="fr-CA" noProof="0" dirty="0" smtClean="0"/>
              <a:t>populations </a:t>
            </a:r>
            <a:r>
              <a:rPr lang="fr-CA" noProof="0" dirty="0" smtClean="0"/>
              <a:t>de base</a:t>
            </a:r>
            <a:endParaRPr lang="fr-CA" noProof="0" dirty="0"/>
          </a:p>
        </p:txBody>
      </p:sp>
    </p:spTree>
    <p:extLst>
      <p:ext uri="{BB962C8B-B14F-4D97-AF65-F5344CB8AC3E}">
        <p14:creationId xmlns:p14="http://schemas.microsoft.com/office/powerpoint/2010/main" val="120392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22960" y="1846385"/>
            <a:ext cx="7757160" cy="3525715"/>
          </a:xfrm>
          <a:ln w="25400" cap="flat" algn="ctr">
            <a:prstDash val="solid"/>
          </a:ln>
          <a:effectLst>
            <a:innerShdw blurRad="63500" dist="50800" dir="27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numCol="2" anchor="ctr">
            <a:normAutofit fontScale="97500"/>
          </a:bodyPr>
          <a:lstStyle/>
          <a:p>
            <a:pPr>
              <a:buFont typeface="Wingdings" panose="05000000000000000000" pitchFamily="2" charset="2"/>
              <a:buChar char="Ø"/>
            </a:pPr>
            <a:r>
              <a:rPr lang="fr-CA" sz="1600" noProof="0" dirty="0" smtClean="0"/>
              <a:t>Endroit pour la nuit</a:t>
            </a:r>
          </a:p>
          <a:p>
            <a:pPr>
              <a:buFont typeface="Wingdings" panose="05000000000000000000" pitchFamily="2" charset="2"/>
              <a:buChar char="Ø"/>
            </a:pPr>
            <a:r>
              <a:rPr lang="fr-CA" sz="1600" noProof="0" dirty="0" smtClean="0"/>
              <a:t>Membres de la famille</a:t>
            </a:r>
          </a:p>
          <a:p>
            <a:pPr>
              <a:buFont typeface="Wingdings" panose="05000000000000000000" pitchFamily="2" charset="2"/>
              <a:buChar char="Ø"/>
            </a:pPr>
            <a:r>
              <a:rPr lang="fr-CA" sz="1600" b="1" noProof="0" dirty="0" smtClean="0">
                <a:solidFill>
                  <a:srgbClr val="8E2B3F"/>
                </a:solidFill>
              </a:rPr>
              <a:t>Âge </a:t>
            </a:r>
            <a:r>
              <a:rPr lang="fr-CA" sz="1600" b="1" noProof="0" dirty="0" smtClean="0">
                <a:solidFill>
                  <a:srgbClr val="8E2B3F"/>
                </a:solidFill>
              </a:rPr>
              <a:t>lors de </a:t>
            </a:r>
            <a:r>
              <a:rPr lang="fr-CA" sz="1600" b="1" noProof="0" dirty="0" smtClean="0">
                <a:solidFill>
                  <a:srgbClr val="8E2B3F"/>
                </a:solidFill>
              </a:rPr>
              <a:t>la première expérience d’itinérance</a:t>
            </a:r>
          </a:p>
          <a:p>
            <a:pPr>
              <a:buFont typeface="Wingdings" panose="05000000000000000000" pitchFamily="2" charset="2"/>
              <a:buChar char="Ø"/>
            </a:pPr>
            <a:r>
              <a:rPr lang="fr-CA" sz="1600" noProof="0" dirty="0" smtClean="0"/>
              <a:t>Durée de la période d’itinérance au cours de la dernière année</a:t>
            </a:r>
            <a:endParaRPr lang="fr-CA" sz="1600" noProof="0" dirty="0"/>
          </a:p>
          <a:p>
            <a:pPr>
              <a:buFont typeface="Wingdings" panose="05000000000000000000" pitchFamily="2" charset="2"/>
              <a:buChar char="Ø"/>
            </a:pPr>
            <a:r>
              <a:rPr lang="fr-CA" sz="1600" noProof="0" dirty="0"/>
              <a:t>Nombre </a:t>
            </a:r>
            <a:r>
              <a:rPr lang="fr-CA" sz="1600" noProof="0" dirty="0" smtClean="0"/>
              <a:t>d'épisodes au cours de la dernière année</a:t>
            </a:r>
            <a:endParaRPr lang="fr-CA" sz="1600" noProof="0" dirty="0"/>
          </a:p>
          <a:p>
            <a:pPr>
              <a:buFont typeface="Wingdings" panose="05000000000000000000" pitchFamily="2" charset="2"/>
              <a:buChar char="Ø"/>
            </a:pPr>
            <a:r>
              <a:rPr lang="fr-CA" sz="1600" noProof="0" dirty="0"/>
              <a:t>Utilisation de </a:t>
            </a:r>
            <a:r>
              <a:rPr lang="fr-CA" sz="1600" noProof="0" dirty="0" smtClean="0"/>
              <a:t>refuges au cours de la dernière année</a:t>
            </a:r>
            <a:endParaRPr lang="fr-CA" sz="1600" noProof="0" dirty="0"/>
          </a:p>
          <a:p>
            <a:pPr>
              <a:buFont typeface="Wingdings" panose="05000000000000000000" pitchFamily="2" charset="2"/>
              <a:buChar char="Ø"/>
            </a:pPr>
            <a:r>
              <a:rPr lang="fr-CA" sz="1600" noProof="0" dirty="0" smtClean="0"/>
              <a:t>Durée dans la </a:t>
            </a:r>
            <a:r>
              <a:rPr lang="fr-CA" sz="1600" noProof="0" dirty="0" smtClean="0"/>
              <a:t>collectivité</a:t>
            </a:r>
          </a:p>
          <a:p>
            <a:pPr lvl="1">
              <a:buFont typeface="Wingdings" panose="05000000000000000000" pitchFamily="2" charset="2"/>
              <a:buChar char="Ø"/>
            </a:pPr>
            <a:r>
              <a:rPr lang="fr-CA" sz="1200" b="1" noProof="0" dirty="0" smtClean="0">
                <a:solidFill>
                  <a:srgbClr val="8E2B3F"/>
                </a:solidFill>
              </a:rPr>
              <a:t>Migration de…</a:t>
            </a:r>
          </a:p>
          <a:p>
            <a:pPr>
              <a:buFont typeface="Wingdings" panose="05000000000000000000" pitchFamily="2" charset="2"/>
              <a:buChar char="Ø"/>
            </a:pPr>
            <a:r>
              <a:rPr lang="fr-CA" sz="1600" noProof="0" dirty="0" smtClean="0"/>
              <a:t>Identité autochtone</a:t>
            </a:r>
          </a:p>
          <a:p>
            <a:pPr>
              <a:buFont typeface="Wingdings" panose="05000000000000000000" pitchFamily="2" charset="2"/>
              <a:buChar char="Ø"/>
            </a:pPr>
            <a:r>
              <a:rPr lang="fr-CA" sz="1600" noProof="0" dirty="0"/>
              <a:t>Statut de nouvel </a:t>
            </a:r>
            <a:r>
              <a:rPr lang="fr-CA" sz="1600" noProof="0" dirty="0" smtClean="0"/>
              <a:t>arrivant</a:t>
            </a:r>
          </a:p>
          <a:p>
            <a:pPr lvl="1">
              <a:buFont typeface="Wingdings" panose="05000000000000000000" pitchFamily="2" charset="2"/>
              <a:buChar char="Ø"/>
            </a:pPr>
            <a:r>
              <a:rPr lang="fr-CA" sz="1200" b="1" noProof="0" dirty="0" smtClean="0">
                <a:solidFill>
                  <a:srgbClr val="8E2B3F"/>
                </a:solidFill>
              </a:rPr>
              <a:t>Durée au </a:t>
            </a:r>
            <a:r>
              <a:rPr lang="fr-CA" sz="1200" b="1" noProof="0" dirty="0" smtClean="0">
                <a:solidFill>
                  <a:srgbClr val="8E2B3F"/>
                </a:solidFill>
              </a:rPr>
              <a:t>Canada</a:t>
            </a:r>
            <a:endParaRPr lang="fr-CA" sz="1200" b="1" noProof="0" dirty="0">
              <a:solidFill>
                <a:srgbClr val="8E2B3F"/>
              </a:solidFill>
            </a:endParaRPr>
          </a:p>
          <a:p>
            <a:pPr>
              <a:buFont typeface="Wingdings" panose="05000000000000000000" pitchFamily="2" charset="2"/>
              <a:buChar char="Ø"/>
            </a:pPr>
            <a:r>
              <a:rPr lang="fr-CA" sz="1600" noProof="0" dirty="0" smtClean="0"/>
              <a:t>Statut d’ancien combattant</a:t>
            </a:r>
          </a:p>
          <a:p>
            <a:pPr>
              <a:buFont typeface="Wingdings" panose="05000000000000000000" pitchFamily="2" charset="2"/>
              <a:buChar char="Ø"/>
            </a:pPr>
            <a:r>
              <a:rPr lang="fr-CA" sz="1600" noProof="0" dirty="0" smtClean="0"/>
              <a:t>Âge </a:t>
            </a:r>
            <a:endParaRPr lang="fr-CA" sz="1600" noProof="0" dirty="0"/>
          </a:p>
          <a:p>
            <a:pPr>
              <a:buFont typeface="Wingdings" panose="05000000000000000000" pitchFamily="2" charset="2"/>
              <a:buChar char="Ø"/>
            </a:pPr>
            <a:r>
              <a:rPr lang="fr-CA" sz="1600" noProof="0" dirty="0" smtClean="0"/>
              <a:t>Identité sexuel</a:t>
            </a:r>
          </a:p>
          <a:p>
            <a:pPr>
              <a:buFont typeface="Wingdings" panose="05000000000000000000" pitchFamily="2" charset="2"/>
              <a:buChar char="Ø"/>
            </a:pPr>
            <a:r>
              <a:rPr lang="fr-CA" sz="1600" b="1" noProof="0" dirty="0" smtClean="0">
                <a:solidFill>
                  <a:srgbClr val="8E2B3F"/>
                </a:solidFill>
              </a:rPr>
              <a:t>Orientation </a:t>
            </a:r>
            <a:r>
              <a:rPr lang="fr-CA" sz="1600" b="1" noProof="0" dirty="0" smtClean="0">
                <a:solidFill>
                  <a:srgbClr val="8E2B3F"/>
                </a:solidFill>
              </a:rPr>
              <a:t>sexuelle (identité)</a:t>
            </a:r>
            <a:endParaRPr lang="fr-CA" sz="1600" b="1" noProof="0" dirty="0">
              <a:solidFill>
                <a:srgbClr val="8E2B3F"/>
              </a:solidFill>
            </a:endParaRPr>
          </a:p>
          <a:p>
            <a:pPr>
              <a:buFont typeface="Wingdings" panose="05000000000000000000" pitchFamily="2" charset="2"/>
              <a:buChar char="Ø"/>
            </a:pPr>
            <a:r>
              <a:rPr lang="fr-CA" sz="1600" noProof="0" dirty="0" smtClean="0"/>
              <a:t>Raisons de la perte du logement</a:t>
            </a:r>
          </a:p>
          <a:p>
            <a:pPr>
              <a:buFont typeface="Wingdings" panose="05000000000000000000" pitchFamily="2" charset="2"/>
              <a:buChar char="Ø"/>
            </a:pPr>
            <a:r>
              <a:rPr lang="fr-CA" sz="1600" noProof="0" dirty="0" smtClean="0"/>
              <a:t>Sources de revenu</a:t>
            </a:r>
          </a:p>
        </p:txBody>
      </p:sp>
      <p:sp>
        <p:nvSpPr>
          <p:cNvPr id="10" name="Title 1"/>
          <p:cNvSpPr txBox="1"/>
          <p:nvPr>
            <p:custDataLst>
              <p:tags r:id="rId2"/>
            </p:custDataLst>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fr-CA" sz="2400" dirty="0" smtClean="0">
                <a:solidFill>
                  <a:srgbClr val="C3D941"/>
                </a:solidFill>
              </a:rPr>
              <a:t>Dénombrement ponctuel de la SPLI de 2016</a:t>
            </a:r>
          </a:p>
        </p:txBody>
      </p:sp>
      <p:sp>
        <p:nvSpPr>
          <p:cNvPr id="9" name="Title 1"/>
          <p:cNvSpPr>
            <a:spLocks noGrp="1"/>
          </p:cNvSpPr>
          <p:nvPr>
            <p:ph type="title"/>
          </p:nvPr>
        </p:nvSpPr>
        <p:spPr>
          <a:xfrm>
            <a:off x="497840" y="769620"/>
            <a:ext cx="8503920" cy="571818"/>
          </a:xfrm>
        </p:spPr>
        <p:txBody>
          <a:bodyPr anchor="t">
            <a:noAutofit/>
          </a:bodyPr>
          <a:lstStyle/>
          <a:p>
            <a:pPr>
              <a:lnSpc>
                <a:spcPts val="4320"/>
              </a:lnSpc>
            </a:pPr>
            <a:r>
              <a:rPr lang="fr-CA" noProof="0" dirty="0" smtClean="0"/>
              <a:t>Méthodologie: </a:t>
            </a:r>
            <a:r>
              <a:rPr lang="fr-CA" noProof="0" dirty="0" smtClean="0"/>
              <a:t>questions </a:t>
            </a:r>
            <a:r>
              <a:rPr lang="fr-CA" noProof="0" dirty="0" smtClean="0"/>
              <a:t>de base</a:t>
            </a:r>
            <a:endParaRPr lang="fr-CA" noProof="0" dirty="0"/>
          </a:p>
        </p:txBody>
      </p:sp>
    </p:spTree>
    <p:extLst>
      <p:ext uri="{BB962C8B-B14F-4D97-AF65-F5344CB8AC3E}">
        <p14:creationId xmlns:p14="http://schemas.microsoft.com/office/powerpoint/2010/main" val="251515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341" y="1679144"/>
            <a:ext cx="4344891" cy="4054875"/>
          </a:xfrm>
        </p:spPr>
        <p:txBody>
          <a:bodyPr>
            <a:normAutofit/>
          </a:bodyPr>
          <a:lstStyle/>
          <a:p>
            <a:r>
              <a:rPr lang="fr-CA" sz="2400" noProof="0" dirty="0" smtClean="0"/>
              <a:t>Séance Demandez-moi n’importe quoi!/discussions publiques</a:t>
            </a:r>
            <a:endParaRPr lang="fr-CA" sz="2400" noProof="0" dirty="0" smtClean="0"/>
          </a:p>
          <a:p>
            <a:r>
              <a:rPr lang="fr-CA" sz="2400" noProof="0" dirty="0" smtClean="0"/>
              <a:t>Matériel de formation pour les </a:t>
            </a:r>
            <a:r>
              <a:rPr lang="fr-CA" sz="2400" dirty="0" smtClean="0"/>
              <a:t>bénévoles</a:t>
            </a:r>
            <a:endParaRPr lang="fr-CA" sz="2400" noProof="0" dirty="0" smtClean="0"/>
          </a:p>
          <a:p>
            <a:r>
              <a:rPr lang="fr-CA" sz="2400" noProof="0" dirty="0" smtClean="0"/>
              <a:t>Gabarits pour les formulaires, les ententes, etc. </a:t>
            </a:r>
          </a:p>
          <a:p>
            <a:r>
              <a:rPr lang="fr-CA" sz="2400" noProof="0" dirty="0" smtClean="0"/>
              <a:t>Rapports communautaires</a:t>
            </a:r>
            <a:endParaRPr lang="fr-CA" sz="2400" noProof="0" dirty="0" smtClean="0"/>
          </a:p>
          <a:p>
            <a:r>
              <a:rPr lang="fr-CA" sz="2400" noProof="0" dirty="0" smtClean="0"/>
              <a:t>Vidéos de formation</a:t>
            </a:r>
            <a:endParaRPr lang="fr-CA" sz="2400" noProof="0" dirty="0" smtClean="0"/>
          </a:p>
        </p:txBody>
      </p:sp>
      <p:sp>
        <p:nvSpPr>
          <p:cNvPr id="10" name="Title 1"/>
          <p:cNvSpPr txBox="1">
            <a:spLocks/>
          </p:cNvSpPr>
          <p:nvPr/>
        </p:nvSpPr>
        <p:spPr>
          <a:xfrm>
            <a:off x="563880" y="193675"/>
            <a:ext cx="8267700" cy="575945"/>
          </a:xfrm>
          <a:prstGeom prst="rect">
            <a:avLst/>
          </a:prstGeom>
          <a:solidFill>
            <a:srgbClr val="7A82AA"/>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9263" algn="r"/>
              </a:tabLst>
            </a:pPr>
            <a:r>
              <a:rPr lang="en-US" sz="1600" dirty="0" err="1" smtClean="0">
                <a:solidFill>
                  <a:srgbClr val="C3D941"/>
                </a:solidFill>
              </a:rPr>
              <a:t>Ressources</a:t>
            </a:r>
            <a:r>
              <a:rPr lang="en-US" sz="1600" dirty="0" smtClean="0">
                <a:solidFill>
                  <a:srgbClr val="C3D941"/>
                </a:solidFill>
              </a:rPr>
              <a:t> </a:t>
            </a:r>
            <a:r>
              <a:rPr lang="en-US" sz="1600" dirty="0" err="1" smtClean="0">
                <a:solidFill>
                  <a:srgbClr val="C3D941"/>
                </a:solidFill>
              </a:rPr>
              <a:t>disponibles</a:t>
            </a:r>
            <a:r>
              <a:rPr lang="en-US" sz="1600" dirty="0" smtClean="0">
                <a:solidFill>
                  <a:srgbClr val="C3D941"/>
                </a:solidFill>
              </a:rPr>
              <a:t>: </a:t>
            </a:r>
            <a:r>
              <a:rPr lang="en-US" sz="1600" dirty="0" err="1" smtClean="0">
                <a:solidFill>
                  <a:srgbClr val="C3D941"/>
                </a:solidFill>
              </a:rPr>
              <a:t>Espace</a:t>
            </a:r>
            <a:r>
              <a:rPr lang="en-US" sz="1600" dirty="0" smtClean="0">
                <a:solidFill>
                  <a:srgbClr val="C3D941"/>
                </a:solidFill>
              </a:rPr>
              <a:t> de travail </a:t>
            </a:r>
            <a:r>
              <a:rPr lang="en-US" sz="1600" dirty="0" err="1" smtClean="0">
                <a:solidFill>
                  <a:srgbClr val="C3D941"/>
                </a:solidFill>
              </a:rPr>
              <a:t>communautaire</a:t>
            </a:r>
            <a:r>
              <a:rPr lang="en-US" sz="1600" dirty="0" smtClean="0">
                <a:solidFill>
                  <a:srgbClr val="C3D941"/>
                </a:solidFill>
              </a:rPr>
              <a:t> </a:t>
            </a:r>
            <a:r>
              <a:rPr lang="en-US" sz="1600" dirty="0" err="1" smtClean="0">
                <a:solidFill>
                  <a:srgbClr val="C3D941"/>
                </a:solidFill>
              </a:rPr>
              <a:t>sur</a:t>
            </a:r>
            <a:r>
              <a:rPr lang="en-US" sz="1600" dirty="0" smtClean="0">
                <a:solidFill>
                  <a:srgbClr val="C3D941"/>
                </a:solidFill>
              </a:rPr>
              <a:t> </a:t>
            </a:r>
            <a:r>
              <a:rPr lang="en-US" sz="1600" dirty="0" err="1" smtClean="0">
                <a:solidFill>
                  <a:srgbClr val="C3D941"/>
                </a:solidFill>
              </a:rPr>
              <a:t>l‘itinérance</a:t>
            </a:r>
            <a:r>
              <a:rPr lang="en-US" sz="2800" dirty="0" smtClean="0">
                <a:solidFill>
                  <a:srgbClr val="C3D941"/>
                </a:solidFill>
              </a:rPr>
              <a:t>	</a:t>
            </a:r>
            <a:endParaRPr lang="en-US" sz="3200" dirty="0"/>
          </a:p>
        </p:txBody>
      </p:sp>
      <p:sp>
        <p:nvSpPr>
          <p:cNvPr id="7" name="Content Placeholder 2"/>
          <p:cNvSpPr txBox="1">
            <a:spLocks/>
          </p:cNvSpPr>
          <p:nvPr/>
        </p:nvSpPr>
        <p:spPr>
          <a:xfrm>
            <a:off x="1790324" y="769620"/>
            <a:ext cx="5326913" cy="5231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400" dirty="0" smtClean="0">
                <a:hlinkClick r:id="rId2"/>
              </a:rPr>
              <a:t>www.espaceitinerance.ca</a:t>
            </a:r>
            <a:r>
              <a:rPr lang="en-CA" sz="2400" dirty="0" smtClean="0"/>
              <a:t> </a:t>
            </a:r>
            <a:endParaRPr lang="en-CA" sz="2400" dirty="0"/>
          </a:p>
          <a:p>
            <a:pPr marL="0" indent="0">
              <a:buNone/>
            </a:pPr>
            <a:endParaRPr lang="en-CA"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232" y="1292809"/>
            <a:ext cx="4431914" cy="441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60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3.10.24"/>
  <p:tag name="AS_TITLE" val="Aspose.Slides for .NET 3.5"/>
  <p:tag name="AS_VERSION" val="8.0.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emplate PowerPoint ESDC English">
  <a:themeElements>
    <a:clrScheme name="ESDC-EDSC">
      <a:dk1>
        <a:sysClr val="windowText" lastClr="000000"/>
      </a:dk1>
      <a:lt1>
        <a:sysClr val="window" lastClr="FFFFFF"/>
      </a:lt1>
      <a:dk2>
        <a:srgbClr val="1F497D"/>
      </a:dk2>
      <a:lt2>
        <a:srgbClr val="9EB8C1"/>
      </a:lt2>
      <a:accent1>
        <a:srgbClr val="1C5F5F"/>
      </a:accent1>
      <a:accent2>
        <a:srgbClr val="CB415F"/>
      </a:accent2>
      <a:accent3>
        <a:srgbClr val="C3BF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barit PowerPoint">
  <a:themeElements>
    <a:clrScheme name="ESDC-EDSC">
      <a:dk1>
        <a:sysClr val="windowText" lastClr="000000"/>
      </a:dk1>
      <a:lt1>
        <a:sysClr val="window" lastClr="FFFFFF"/>
      </a:lt1>
      <a:dk2>
        <a:srgbClr val="1F497D"/>
      </a:dk2>
      <a:lt2>
        <a:srgbClr val="9EB8C1"/>
      </a:lt2>
      <a:accent1>
        <a:srgbClr val="1C5F5F"/>
      </a:accent1>
      <a:accent2>
        <a:srgbClr val="CB415F"/>
      </a:accent2>
      <a:accent3>
        <a:srgbClr val="C3BF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
    <NbVersion xmlns="4f810ac0-7940-4b47-8510-ccc18747f341" xsi:nil="true"/>
    <ClpServices xmlns="4f810ac0-7940-4b47-8510-ccc18747f341"/>
    <IconOverlay xmlns="http://schemas.microsoft.com/sharepoint/v4" xsi:nil="true"/>
    <ChkNouveauEmp xmlns="4f810ac0-7940-4b47-8510-ccc18747f341" xsi:nil="true"/>
    <ChkTraitementInitial xmlns="4f810ac0-7940-4b47-8510-ccc18747f341" xsi:nil="true"/>
    <TxtResumeE xmlns="4f810ac0-7940-4b47-8510-ccc18747f341"/>
    <ChLocationEmplacement xmlns="4f810ac0-7940-4b47-8510-ccc18747f341"/>
    <TxtResumeF xmlns="4f810ac0-7940-4b47-8510-ccc18747f341"/>
    <PgResponsibleResponsable xmlns="aeabe285-28c2-4b4a-a8cd-631679229c94">
      <UserInfo>
        <DisplayName/>
        <AccountId xsi:nil="true"/>
        <AccountType/>
      </UserInfo>
    </PgResponsibleResponsable>
    <C_ClpServices xmlns="4f810ac0-7940-4b47-8510-ccc18747f341" xsi:nil="true"/>
  </documentManagement>
</p:properties>
</file>

<file path=customXml/itemProps1.xml><?xml version="1.0" encoding="utf-8"?>
<ds:datastoreItem xmlns:ds="http://schemas.openxmlformats.org/officeDocument/2006/customXml" ds:itemID="{1A577D44-EFC9-45A0-A838-FEC625C64848}">
  <ds:schemaRefs>
    <ds:schemaRef ds:uri="http://schemas.microsoft.com/sharepoint/v3/contenttype/forms"/>
  </ds:schemaRefs>
</ds:datastoreItem>
</file>

<file path=customXml/itemProps2.xml><?xml version="1.0" encoding="utf-8"?>
<ds:datastoreItem xmlns:ds="http://schemas.openxmlformats.org/officeDocument/2006/customXml" ds:itemID="{0AF25501-4ACD-489D-8EDF-79D286689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A069E-F52C-4612-8196-B4C5BE4C24DC}">
  <ds:schemaRefs>
    <ds:schemaRef ds:uri="http://purl.org/dc/terms/"/>
    <ds:schemaRef ds:uri="http://purl.org/dc/dcmitype/"/>
    <ds:schemaRef ds:uri="http://purl.org/dc/elements/1.1/"/>
    <ds:schemaRef ds:uri="http://schemas.microsoft.com/office/2006/documentManagement/types"/>
    <ds:schemaRef ds:uri="http://www.w3.org/XML/1998/namespace"/>
    <ds:schemaRef ds:uri="aeabe285-28c2-4b4a-a8cd-631679229c94"/>
    <ds:schemaRef ds:uri="http://schemas.microsoft.com/office/infopath/2007/PartnerControls"/>
    <ds:schemaRef ds:uri="4f810ac0-7940-4b47-8510-ccc18747f341"/>
    <ds:schemaRef ds:uri="http://schemas.microsoft.com/sharepoint/v4"/>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8974</TotalTime>
  <Words>2628</Words>
  <Application>Microsoft Office PowerPoint</Application>
  <PresentationFormat>On-screen Show (4:3)</PresentationFormat>
  <Paragraphs>315</Paragraphs>
  <Slides>31</Slides>
  <Notes>22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Template PowerPoint ESDC English</vt:lpstr>
      <vt:lpstr>Gabarit PowerPoint</vt:lpstr>
      <vt:lpstr>Tout le monde compte: Une introduction aux dénombrements ponctuels</vt:lpstr>
      <vt:lpstr>Survol</vt:lpstr>
      <vt:lpstr>Les objectifs d’un dénombrement ponctuel</vt:lpstr>
      <vt:lpstr>Les objectifs d’un dénombrement ponctuel</vt:lpstr>
      <vt:lpstr>Mise en œuvre</vt:lpstr>
      <vt:lpstr>Aperçu</vt:lpstr>
      <vt:lpstr>Méthodologie: populations de base</vt:lpstr>
      <vt:lpstr>Méthodologie: questions de base</vt:lpstr>
      <vt:lpstr>PowerPoint Presentation</vt:lpstr>
      <vt:lpstr>PowerPoint Presentation</vt:lpstr>
      <vt:lpstr>PowerPoint Presentation</vt:lpstr>
      <vt:lpstr>Calendrier de mise en œuvre</vt:lpstr>
      <vt:lpstr>Planification 4+ mois avant le dénombrement </vt:lpstr>
      <vt:lpstr>Planification (suite) 4+ mois avant le dénombrement </vt:lpstr>
      <vt:lpstr>Planification  1 à 4 mois avant le dénombrement </vt:lpstr>
      <vt:lpstr>Préparation (suite) 1 à 4 mois avant le dénombrement </vt:lpstr>
      <vt:lpstr>Mise en œuvre  Moins d'un mois avant le dénombrement </vt:lpstr>
      <vt:lpstr>Mise en œuvre (suite) Moins d'un mois avant le dénombrement </vt:lpstr>
      <vt:lpstr>Jour du dénombrement</vt:lpstr>
      <vt:lpstr>Après le dénombrement  1+ jours après </vt:lpstr>
      <vt:lpstr>Après le dénombrement (suite)  1+ jours après</vt:lpstr>
      <vt:lpstr>Quelques leçons apprises</vt:lpstr>
      <vt:lpstr>(Quelques) décisions clés</vt:lpstr>
      <vt:lpstr>Dénombrement ponctuel + semaine d’enregistrement </vt:lpstr>
      <vt:lpstr>PowerPoint Presentation</vt:lpstr>
      <vt:lpstr>PowerPoint Presentation</vt:lpstr>
      <vt:lpstr>Quelques constatations principales </vt:lpstr>
      <vt:lpstr>Le prochain dénombrement coordonné</vt:lpstr>
      <vt:lpstr>Avantages à participer au dénombrement ponctuel coordonné</vt:lpstr>
      <vt:lpstr>Prochaines étapes</vt:lpstr>
      <vt:lpstr>Merci! Questions? Commentaires? </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Hunter, Patrick [NC]</dc:creator>
  <cp:lastModifiedBy>Gravel, Émilie [NC]</cp:lastModifiedBy>
  <cp:revision>384</cp:revision>
  <cp:lastPrinted>2016-10-19T20:25:20Z</cp:lastPrinted>
  <dcterms:created xsi:type="dcterms:W3CDTF">2016-09-14T13:13:56Z</dcterms:created>
  <dcterms:modified xsi:type="dcterms:W3CDTF">2017-04-12T19:40:03Z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ContentTypeId">
    <vt:lpwstr>0x0101004B9DE00CD6BF494E8621095E7F111E35004F74A9B650681B41AF60680931644FF8</vt:lpwstr>
  </property>
  <property fmtid="{D5CDD505-2E9C-101B-9397-08002B2CF9AE}" pid="4" name="ItemRetentionFormula">
    <vt:lpwstr/>
  </property>
  <property fmtid="{D5CDD505-2E9C-101B-9397-08002B2CF9AE}" pid="5" name="WorkflowChangePath">
    <vt:lpwstr>7ab30019-3554-4919-b6f6-c90dc74a1bdf,4;</vt:lpwstr>
  </property>
</Properties>
</file>