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7" r:id="rId2"/>
    <p:sldId id="268" r:id="rId3"/>
    <p:sldId id="265" r:id="rId4"/>
    <p:sldId id="258" r:id="rId5"/>
    <p:sldId id="259" r:id="rId6"/>
    <p:sldId id="264" r:id="rId7"/>
    <p:sldId id="260" r:id="rId8"/>
    <p:sldId id="261" r:id="rId9"/>
    <p:sldId id="266" r:id="rId10"/>
  </p:sldIdLst>
  <p:sldSz cx="12192000" cy="6858000"/>
  <p:notesSz cx="7023100" cy="9309100"/>
  <p:custDataLst>
    <p:tags r:id="rId13"/>
  </p:custDataLst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uayum, Sajidul S [NC]" initials="QSS[" lastIdx="1" clrIdx="0">
    <p:extLst>
      <p:ext uri="{19B8F6BF-5375-455C-9EA6-DF929625EA0E}">
        <p15:presenceInfo xmlns:p15="http://schemas.microsoft.com/office/powerpoint/2012/main" userId="S-1-5-21-2836628367-1582996139-4062659285-4808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5787"/>
    <a:srgbClr val="75CED6"/>
    <a:srgbClr val="E63D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B0ED617-A5E4-47C2-8F70-3F9284D56F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00186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7AA6B-2C75-4E77-8438-8E1FC3E28B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339643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7842" y="2130429"/>
            <a:ext cx="6830895" cy="1470025"/>
          </a:xfrm>
        </p:spPr>
        <p:txBody>
          <a:bodyPr>
            <a:noAutofit/>
          </a:bodyPr>
          <a:lstStyle>
            <a:lvl1pPr algn="l">
              <a:defRPr sz="3600" b="1" i="0">
                <a:latin typeface="Arial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7845" y="3886200"/>
            <a:ext cx="6830895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167E-B790-4F89-A65D-F64CA20859AC}" type="datetime1">
              <a:rPr lang="en-US" smtClean="0"/>
              <a:t>12/16/2019</a:t>
            </a:fld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69" y="0"/>
            <a:ext cx="3511550" cy="480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59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89E3B-7CCF-4525-95FE-5322597644E7}" type="datetime1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1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2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5064-93C2-4E3A-A97E-73661D59771F}" type="datetime1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1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C721-BA39-452D-B03C-4528A49104CA}" type="datetime1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1E71-0BD9-4E8C-A7BC-34C4172E0118}" type="datetime1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3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A434-0120-4749-A7F3-E3E1DE0C234B}" type="datetime1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0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6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A9AD-F45B-469D-86B6-36B0FBCF80B0}" type="datetime1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9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C2B2-884D-44AC-97FA-BCC9D5CEF9D3}" type="datetime1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2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D2BA-8ADE-4677-8362-3845753C49CD}" type="datetime1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7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2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C777-B45E-42CD-AD49-985DF4CD706E}" type="datetime1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5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4F17-BF06-48A1-8DBE-FF3E31CCF5C5}" type="datetime1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3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60CC3-BCD9-4531-BF9B-884310A1E725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51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psr@hrsdc-rhdcc.gc.c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9080" y="1841180"/>
            <a:ext cx="6394957" cy="1835081"/>
          </a:xfrm>
        </p:spPr>
        <p:txBody>
          <a:bodyPr/>
          <a:lstStyle/>
          <a:p>
            <a:pPr algn="l" rtl="0"/>
            <a:r>
              <a:rPr lang="fr-ca" b="1" i="0" u="none" baseline="0" dirty="0"/>
              <a:t>Tout le monde </a:t>
            </a:r>
            <a:r>
              <a:rPr lang="fr-ca" b="1" i="0" u="none" baseline="0" dirty="0" smtClean="0"/>
              <a:t>compte 2020</a:t>
            </a:r>
            <a:r>
              <a:rPr lang="fr-ca" dirty="0"/>
              <a:t/>
            </a:r>
            <a:br>
              <a:rPr lang="fr-ca" dirty="0"/>
            </a:br>
            <a:r>
              <a:rPr lang="fr-ca" b="1" i="0" u="none" baseline="0" dirty="0">
                <a:solidFill>
                  <a:srgbClr val="E63D52"/>
                </a:solidFill>
              </a:rPr>
              <a:t>Saisie des données du dénombrement ponctuel au moyen d’appareils mobiles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13783" y="4461468"/>
            <a:ext cx="6394956" cy="11773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Verdana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Verdana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Verdana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Verdana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Verdana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ca" sz="24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</a:rPr>
              <a:t>Atelier des coordonnateurs du dénombrement ponctuel de Vers un chez-soi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ca" sz="24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</a:rPr>
              <a:t>Octobre 2019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fr-ca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3929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51529"/>
          </a:xfrm>
          <a:solidFill>
            <a:srgbClr val="75CED6"/>
          </a:solidFill>
        </p:spPr>
        <p:txBody>
          <a:bodyPr>
            <a:normAutofit/>
          </a:bodyPr>
          <a:lstStyle/>
          <a:p>
            <a:pPr algn="l" rtl="0"/>
            <a:r>
              <a:rPr lang="fr-ca" sz="2400" b="1" i="0" u="none" baseline="0" dirty="0"/>
              <a:t>Qu’est-ce que la saisie de données au moyen </a:t>
            </a:r>
            <a:r>
              <a:rPr lang="fr-ca" sz="2400" b="1" i="0" u="none" baseline="0" dirty="0" smtClean="0"/>
              <a:t>d’appareils mobiles?</a:t>
            </a:r>
            <a:endParaRPr lang="fr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52945"/>
            <a:ext cx="10972800" cy="4906211"/>
          </a:xfrm>
        </p:spPr>
        <p:txBody>
          <a:bodyPr>
            <a:normAutofit fontScale="92500"/>
          </a:bodyPr>
          <a:lstStyle/>
          <a:p>
            <a:pPr algn="l" rtl="0"/>
            <a:r>
              <a:rPr lang="fr-ca" sz="2800" b="0" i="0" u="none" baseline="0" dirty="0"/>
              <a:t>Les dénombrements ponctuels ont habituellement été effectués au moyen de formulaires papier qui doivent ensuite être entrés dans une base de données électronique après le dénombrement de nuit.</a:t>
            </a:r>
          </a:p>
          <a:p>
            <a:pPr lvl="1" algn="l" rtl="0"/>
            <a:r>
              <a:rPr lang="fr-ca" sz="2400" b="0" i="0" u="none" baseline="0" dirty="0"/>
              <a:t>Cette procédure peut être fastidieuse et onéreuse. Dans les grandes </a:t>
            </a:r>
            <a:r>
              <a:rPr lang="fr-ca" sz="2400" b="0" i="0" u="none" baseline="0" dirty="0" err="1" smtClean="0"/>
              <a:t>communaut</a:t>
            </a:r>
            <a:r>
              <a:rPr lang="en-CA" sz="2400" dirty="0" err="1" smtClean="0"/>
              <a:t>és</a:t>
            </a:r>
            <a:r>
              <a:rPr lang="fr-ca" sz="2400" b="0" i="0" u="none" baseline="0" dirty="0" smtClean="0"/>
              <a:t>, </a:t>
            </a:r>
            <a:r>
              <a:rPr lang="fr-ca" sz="2400" b="0" i="0" u="none" baseline="0" dirty="0"/>
              <a:t>plus de 1 000 enquêtes sont effectuées et doivent être saisies.</a:t>
            </a:r>
          </a:p>
          <a:p>
            <a:pPr lvl="1" algn="l" rtl="0"/>
            <a:r>
              <a:rPr lang="fr-ca" sz="2400" b="0" i="0" u="none" baseline="0" dirty="0"/>
              <a:t>Cela peut aussi donner lieu à des erreurs humaines découlant de l’interprétation d’entrées ambiguës ou de clics erronés.</a:t>
            </a:r>
          </a:p>
          <a:p>
            <a:pPr lvl="1" algn="l" rtl="0"/>
            <a:endParaRPr lang="fr-ca" sz="2400" dirty="0"/>
          </a:p>
          <a:p>
            <a:pPr algn="l" rtl="0"/>
            <a:r>
              <a:rPr lang="fr-ca" sz="2800" b="0" i="0" u="none" baseline="0" dirty="0"/>
              <a:t>Une solution de rechange consiste à demander aux intervieweurs d’entrer directement les réponses à l’enquête sur une plateforme mobile, au moyen d’un téléphone intelligent, d’une tablette ou d’un autre appareil mobile.</a:t>
            </a:r>
            <a:endParaRPr lang="fr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2E86C063-E22E-2E4C-A523-54089486E38F}" type="slidenum">
              <a:rPr sz="1100"/>
              <a:t>2</a:t>
            </a:fld>
            <a:endParaRPr lang="fr-ca" sz="1100"/>
          </a:p>
        </p:txBody>
      </p:sp>
    </p:spTree>
    <p:extLst>
      <p:ext uri="{BB962C8B-B14F-4D97-AF65-F5344CB8AC3E}">
        <p14:creationId xmlns:p14="http://schemas.microsoft.com/office/powerpoint/2010/main" val="396617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76000"/>
          </a:xfrm>
          <a:solidFill>
            <a:srgbClr val="75CED6"/>
          </a:solidFill>
        </p:spPr>
        <p:txBody>
          <a:bodyPr>
            <a:normAutofit/>
          </a:bodyPr>
          <a:lstStyle/>
          <a:p>
            <a:pPr algn="l" rtl="0"/>
            <a:r>
              <a:rPr lang="fr-ca" sz="2400" b="1" i="0" u="none" baseline="0"/>
              <a:t>Application Web du SISA 4</a:t>
            </a:r>
            <a:endParaRPr lang="fr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738" y="1282474"/>
            <a:ext cx="5976101" cy="4706344"/>
          </a:xfrm>
        </p:spPr>
        <p:txBody>
          <a:bodyPr>
            <a:normAutofit fontScale="92500"/>
          </a:bodyPr>
          <a:lstStyle/>
          <a:p>
            <a:pPr marL="0" indent="0" algn="l" rtl="0">
              <a:buNone/>
            </a:pPr>
            <a:r>
              <a:rPr lang="fr-ca" sz="2800" b="0" i="0" u="none" baseline="0"/>
              <a:t>Une version Web de l’application du SISA est accessible et a été optimisée pour les appareils mobiles.</a:t>
            </a:r>
          </a:p>
          <a:p>
            <a:pPr lvl="1" algn="l" rtl="0">
              <a:buFont typeface="Arial" panose="020B0604020202020204" pitchFamily="34" charset="0"/>
              <a:buChar char="•"/>
            </a:pPr>
            <a:r>
              <a:rPr lang="fr-ca" sz="2400" b="0" i="0" u="none" baseline="0"/>
              <a:t>Il est possible d’accéder à une interface du Module sur le dénombrement ponctuel par l’entremise d’un navigateur, ce qui permet aux intervieweurs de mener l’enquête sur un appareil mobile.</a:t>
            </a:r>
            <a:endParaRPr lang="fr-ca" sz="2400" dirty="0"/>
          </a:p>
          <a:p>
            <a:pPr lvl="1" algn="l" rtl="0">
              <a:buFont typeface="Arial" panose="020B0604020202020204" pitchFamily="34" charset="0"/>
              <a:buChar char="•"/>
            </a:pPr>
            <a:r>
              <a:rPr lang="fr-ca" sz="2400" b="0" i="0" u="none" baseline="0"/>
              <a:t>L’information recueillie serait conforme aux exigences d’EDSC en matière de données. </a:t>
            </a:r>
            <a:endParaRPr lang="fr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2E86C063-E22E-2E4C-A523-54089486E38F}" type="slidenum">
              <a:rPr sz="1100"/>
              <a:t>3</a:t>
            </a:fld>
            <a:endParaRPr lang="fr-ca" sz="11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81267"/>
            <a:ext cx="4746085" cy="41832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5029" y="5164557"/>
            <a:ext cx="3868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ca" sz="5400" b="1" i="0" u="none" baseline="0">
                <a:solidFill>
                  <a:srgbClr val="135787"/>
                </a:solidFill>
                <a:latin typeface="Tw Cen MT" panose="020B0602020104020603" pitchFamily="34" charset="0"/>
              </a:rPr>
              <a:t>SISA.CA</a:t>
            </a:r>
            <a:endParaRPr lang="fr-ca" sz="5400" b="1" dirty="0">
              <a:solidFill>
                <a:srgbClr val="135787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206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568"/>
            <a:ext cx="10972800" cy="583450"/>
          </a:xfrm>
          <a:solidFill>
            <a:srgbClr val="75CED6"/>
          </a:solidFill>
        </p:spPr>
        <p:txBody>
          <a:bodyPr>
            <a:normAutofit/>
          </a:bodyPr>
          <a:lstStyle/>
          <a:p>
            <a:pPr algn="l" rtl="0"/>
            <a:r>
              <a:rPr lang="fr-ca" sz="2400" b="1" i="0" u="none" baseline="0"/>
              <a:t>Avantages de la saisie de données au moyen d’appareils mobiles</a:t>
            </a:r>
            <a:endParaRPr lang="fr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6962"/>
            <a:ext cx="6794810" cy="2132289"/>
          </a:xfrm>
        </p:spPr>
        <p:txBody>
          <a:bodyPr>
            <a:normAutofit lnSpcReduction="10000"/>
          </a:bodyPr>
          <a:lstStyle/>
          <a:p>
            <a:pPr algn="l" rtl="0"/>
            <a:r>
              <a:rPr lang="fr-ca" sz="2000" b="0" i="0" u="none" baseline="0" dirty="0"/>
              <a:t>Qualité et confidentialité des données</a:t>
            </a:r>
            <a:endParaRPr lang="fr-ca" sz="2000" dirty="0"/>
          </a:p>
          <a:p>
            <a:pPr lvl="1" algn="l" rtl="0">
              <a:buFont typeface="Wingdings" panose="05000000000000000000" pitchFamily="2" charset="2"/>
              <a:buChar char="Ø"/>
            </a:pPr>
            <a:r>
              <a:rPr lang="fr-ca" sz="1800" b="0" i="0" u="none" baseline="0" dirty="0"/>
              <a:t>Réduction du risque d’interprétation erronée des réponses sélectionnées, puisque l’intervieweur cliquera sur une option de réponse </a:t>
            </a:r>
            <a:r>
              <a:rPr lang="fr-ca" sz="1800" b="0" i="0" u="none" baseline="0" dirty="0" smtClean="0"/>
              <a:t>précise.</a:t>
            </a:r>
            <a:endParaRPr lang="fr-ca" sz="1800" b="0" i="0" u="none" baseline="0" dirty="0"/>
          </a:p>
          <a:p>
            <a:pPr lvl="1" algn="l" rtl="0">
              <a:buFont typeface="Wingdings" panose="05000000000000000000" pitchFamily="2" charset="2"/>
              <a:buChar char="Ø"/>
            </a:pPr>
            <a:r>
              <a:rPr lang="fr-ca" sz="1800" b="0" i="0" u="none" baseline="0" dirty="0"/>
              <a:t>Les données peuvent être sauvegardées, de sorte qu’il est moins probable qu’une enquête puisse être </a:t>
            </a:r>
            <a:r>
              <a:rPr lang="fr-ca" sz="1800" b="0" i="0" u="none" baseline="0" dirty="0" smtClean="0"/>
              <a:t>perdue.</a:t>
            </a:r>
            <a:endParaRPr lang="fr-ca" sz="1800" b="0" i="0" u="none" baseline="0" dirty="0"/>
          </a:p>
          <a:p>
            <a:pPr lvl="1" algn="l" rtl="0">
              <a:buFont typeface="Wingdings" panose="05000000000000000000" pitchFamily="2" charset="2"/>
              <a:buChar char="Ø"/>
            </a:pPr>
            <a:r>
              <a:rPr lang="fr-ca" sz="1800" b="0" i="0" u="none" baseline="0" dirty="0"/>
              <a:t>Les données peuvent être chiffrées à des fins de </a:t>
            </a:r>
            <a:r>
              <a:rPr lang="fr-ca" sz="1800" b="0" i="0" u="none" baseline="0" dirty="0" smtClean="0"/>
              <a:t>sécurité.</a:t>
            </a:r>
            <a:endParaRPr lang="fr-c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2E86C063-E22E-2E4C-A523-54089486E38F}" type="slidenum">
              <a:rPr sz="1100"/>
              <a:t>4</a:t>
            </a:fld>
            <a:endParaRPr lang="fr-ca" sz="11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854" y="978532"/>
            <a:ext cx="3260491" cy="21714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328" y="3595147"/>
            <a:ext cx="3691015" cy="24434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94343" y="3500773"/>
            <a:ext cx="7142356" cy="2726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fr-ca" sz="2000" b="0" i="0" u="none" baseline="0" dirty="0"/>
              <a:t>Disponibilité et analyse des données</a:t>
            </a:r>
          </a:p>
          <a:p>
            <a:pPr marL="800100" lvl="1" indent="-342900" algn="l" rtl="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fr-ca" b="0" i="0" u="none" baseline="0" dirty="0"/>
              <a:t>On peut faire le suivi du dénombrement en temps réel et </a:t>
            </a:r>
            <a:r>
              <a:rPr lang="fr-ca" b="0" i="0" u="none" baseline="0" dirty="0" err="1"/>
              <a:t>géomarquer</a:t>
            </a:r>
            <a:r>
              <a:rPr lang="fr-ca" b="0" i="0" u="none" baseline="0" dirty="0"/>
              <a:t> les réponses pour déterminer les points </a:t>
            </a:r>
            <a:r>
              <a:rPr lang="fr-ca" b="0" i="0" u="none" baseline="0" dirty="0" smtClean="0"/>
              <a:t>névralgiques.</a:t>
            </a:r>
            <a:endParaRPr lang="fr-ca" b="0" i="0" u="none" baseline="0" dirty="0"/>
          </a:p>
          <a:p>
            <a:pPr marL="800100" lvl="1" indent="-342900" algn="l" rtl="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fr-ca" b="0" i="0" u="none" baseline="0" dirty="0"/>
              <a:t>On peut créer un tableau de bord des résultats à mesure qu’on les </a:t>
            </a:r>
            <a:r>
              <a:rPr lang="fr-ca" b="0" i="0" u="none" baseline="0" dirty="0" smtClean="0"/>
              <a:t>obtient.</a:t>
            </a:r>
            <a:endParaRPr lang="fr-ca" b="0" i="0" u="none" baseline="0" dirty="0"/>
          </a:p>
          <a:p>
            <a:pPr marL="800100" lvl="1" indent="-342900" algn="l" rtl="0">
              <a:buFont typeface="Wingdings" panose="05000000000000000000" pitchFamily="2" charset="2"/>
              <a:buChar char="Ø"/>
            </a:pPr>
            <a:r>
              <a:rPr lang="fr-ca" b="0" i="0" u="none" baseline="0" dirty="0"/>
              <a:t>Les données sont immédiatement disponibles aux fins de nettoyage et d’analyse, ce qui accélère la production de rapports et </a:t>
            </a:r>
            <a:r>
              <a:rPr lang="fr-ca" b="0" i="0" u="none" baseline="0" dirty="0" smtClean="0"/>
              <a:t>l’exportation.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89405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51529"/>
          </a:xfrm>
          <a:solidFill>
            <a:srgbClr val="75CED6"/>
          </a:solidFill>
        </p:spPr>
        <p:txBody>
          <a:bodyPr>
            <a:normAutofit/>
          </a:bodyPr>
          <a:lstStyle/>
          <a:p>
            <a:pPr algn="l" rtl="0"/>
            <a:r>
              <a:rPr lang="fr-ca" sz="2400" b="1" i="0" u="none" baseline="0"/>
              <a:t>Avantages de la saisie de données au moyen d’appareils mobiles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52945"/>
            <a:ext cx="10972800" cy="4906211"/>
          </a:xfrm>
        </p:spPr>
        <p:txBody>
          <a:bodyPr>
            <a:normAutofit/>
          </a:bodyPr>
          <a:lstStyle/>
          <a:p>
            <a:pPr algn="l" rtl="0"/>
            <a:r>
              <a:rPr lang="fr-ca" sz="2800" b="0" i="0" u="none" baseline="0" dirty="0"/>
              <a:t>Commodité et accessibilité</a:t>
            </a:r>
          </a:p>
          <a:p>
            <a:pPr lvl="1" algn="l" rtl="0">
              <a:buFont typeface="Wingdings" panose="05000000000000000000" pitchFamily="2" charset="2"/>
              <a:buChar char="Ø"/>
            </a:pPr>
            <a:r>
              <a:rPr lang="fr-ca" sz="2400" b="0" i="0" u="none" baseline="0" dirty="0"/>
              <a:t>La plupart des bénévoles auront un téléphone cellulaire avec </a:t>
            </a:r>
            <a:r>
              <a:rPr lang="fr-ca" sz="2400" b="0" i="0" u="none" baseline="0" dirty="0" smtClean="0"/>
              <a:t>eux.</a:t>
            </a:r>
            <a:endParaRPr lang="fr-ca" sz="2400" dirty="0"/>
          </a:p>
          <a:p>
            <a:pPr lvl="1" algn="l" rtl="0">
              <a:buFont typeface="Wingdings" panose="05000000000000000000" pitchFamily="2" charset="2"/>
              <a:buChar char="Ø"/>
            </a:pPr>
            <a:r>
              <a:rPr lang="fr-ca" sz="2400" b="0" i="0" u="none" baseline="0" dirty="0"/>
              <a:t>Les intervieweurs ne sont pas limités au nombre de formulaires d’enquête qu’ils ont en leur </a:t>
            </a:r>
            <a:r>
              <a:rPr lang="fr-ca" sz="2400" b="0" i="0" u="none" baseline="0" dirty="0" smtClean="0"/>
              <a:t>possession.</a:t>
            </a:r>
            <a:endParaRPr lang="fr-ca" sz="2400" b="0" i="0" u="none" baseline="0" dirty="0"/>
          </a:p>
          <a:p>
            <a:pPr lvl="1" algn="l" rtl="0">
              <a:buFont typeface="Wingdings" panose="05000000000000000000" pitchFamily="2" charset="2"/>
              <a:buChar char="Ø"/>
            </a:pPr>
            <a:endParaRPr lang="fr-ca" sz="2400" dirty="0"/>
          </a:p>
          <a:p>
            <a:pPr algn="l" rtl="0"/>
            <a:r>
              <a:rPr lang="fr-ca" sz="2800" b="0" i="0" u="none" baseline="0" dirty="0"/>
              <a:t>Efficacité</a:t>
            </a:r>
            <a:endParaRPr lang="fr-ca" sz="2800" dirty="0"/>
          </a:p>
          <a:p>
            <a:pPr lvl="1" algn="l" rtl="0">
              <a:buFont typeface="Wingdings" panose="05000000000000000000" pitchFamily="2" charset="2"/>
              <a:buChar char="Ø"/>
            </a:pPr>
            <a:r>
              <a:rPr lang="fr-ca" sz="2400" b="0" i="0" u="none" baseline="0" dirty="0"/>
              <a:t>Réduction du besoin de papier et </a:t>
            </a:r>
            <a:r>
              <a:rPr lang="fr-ca" sz="2400" b="0" i="0" u="none" baseline="0" dirty="0" smtClean="0"/>
              <a:t>d’impression.</a:t>
            </a:r>
            <a:endParaRPr lang="fr-ca" sz="2400" dirty="0"/>
          </a:p>
          <a:p>
            <a:pPr lvl="1" algn="l" rtl="0">
              <a:buFont typeface="Wingdings" panose="05000000000000000000" pitchFamily="2" charset="2"/>
              <a:buChar char="Ø"/>
            </a:pPr>
            <a:r>
              <a:rPr lang="fr-ca" sz="2400" b="0" i="0" u="none" baseline="0" dirty="0"/>
              <a:t>Réduction du temps de préparation pour le transport des formulaires d’enquête aux divers lieux où l’enquête est </a:t>
            </a:r>
            <a:r>
              <a:rPr lang="fr-ca" sz="2400" b="0" i="0" u="none" baseline="0" dirty="0" smtClean="0"/>
              <a:t>menée.</a:t>
            </a:r>
            <a:endParaRPr lang="fr-ca" sz="2400" dirty="0"/>
          </a:p>
          <a:p>
            <a:endParaRPr lang="fr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2E86C063-E22E-2E4C-A523-54089486E38F}" type="slidenum">
              <a:rPr sz="1100"/>
              <a:t>5</a:t>
            </a:fld>
            <a:endParaRPr lang="fr-ca" sz="1100"/>
          </a:p>
        </p:txBody>
      </p:sp>
    </p:spTree>
    <p:extLst>
      <p:ext uri="{BB962C8B-B14F-4D97-AF65-F5344CB8AC3E}">
        <p14:creationId xmlns:p14="http://schemas.microsoft.com/office/powerpoint/2010/main" val="2140818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650912"/>
          </a:xfrm>
          <a:solidFill>
            <a:srgbClr val="75CED6"/>
          </a:solidFill>
        </p:spPr>
        <p:txBody>
          <a:bodyPr>
            <a:noAutofit/>
          </a:bodyPr>
          <a:lstStyle/>
          <a:p>
            <a:pPr algn="l" rtl="0"/>
            <a:r>
              <a:rPr lang="fr-ca" sz="2400" b="1" i="0" u="none" baseline="0"/>
              <a:t>Exigences relatives à la saisie de données au moyen d’appareils mobiles</a:t>
            </a:r>
            <a:r>
              <a:rPr lang="fr-ca" sz="2400" b="0" i="0" u="none" baseline="0"/>
              <a:t>	</a:t>
            </a:r>
            <a:endParaRPr lang="fr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1317"/>
            <a:ext cx="7388888" cy="4962292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fr-ca" sz="2000" b="0" i="0" u="none" baseline="0" dirty="0"/>
              <a:t>Technologie</a:t>
            </a:r>
          </a:p>
          <a:p>
            <a:pPr marL="452438" lvl="1" algn="l" rtl="0">
              <a:buFont typeface="Wingdings" panose="05000000000000000000" pitchFamily="2" charset="2"/>
              <a:buChar char="Ø"/>
            </a:pPr>
            <a:r>
              <a:rPr lang="fr-ca" sz="1600" b="0" i="0" u="none" baseline="0" dirty="0"/>
              <a:t>Déterminer les spécifications requises pour les appareils qui seront </a:t>
            </a:r>
            <a:r>
              <a:rPr lang="fr-ca" sz="1600" b="0" i="0" u="none" baseline="0" dirty="0" smtClean="0"/>
              <a:t>utilisés.</a:t>
            </a:r>
            <a:endParaRPr lang="fr-ca" sz="1600" dirty="0"/>
          </a:p>
          <a:p>
            <a:pPr marL="452438" lvl="1" algn="l" rtl="0">
              <a:buFont typeface="Wingdings" panose="05000000000000000000" pitchFamily="2" charset="2"/>
              <a:buChar char="Ø"/>
            </a:pPr>
            <a:r>
              <a:rPr lang="fr-ca" sz="1600" b="0" i="0" u="none" baseline="0" dirty="0"/>
              <a:t>Acquérir un serveur qui peut supporter le volume de </a:t>
            </a:r>
            <a:r>
              <a:rPr lang="fr-ca" sz="1600" b="0" i="0" u="none" baseline="0" dirty="0" smtClean="0"/>
              <a:t>trafic.</a:t>
            </a:r>
            <a:endParaRPr lang="fr-ca" sz="1600" dirty="0"/>
          </a:p>
          <a:p>
            <a:pPr marL="452438" lvl="1" algn="l" rtl="0">
              <a:buFont typeface="Wingdings" panose="05000000000000000000" pitchFamily="2" charset="2"/>
              <a:buChar char="Ø"/>
            </a:pPr>
            <a:r>
              <a:rPr lang="fr-ca" sz="1600" b="0" i="0" u="none" baseline="0" dirty="0"/>
              <a:t>Créer un plan d’urgence pour les problèmes liés au serveur le jour du </a:t>
            </a:r>
            <a:r>
              <a:rPr lang="fr-ca" sz="1600" b="0" i="0" u="none" baseline="0" dirty="0" smtClean="0"/>
              <a:t>dénombrement.</a:t>
            </a:r>
            <a:endParaRPr lang="fr-ca" sz="1600" dirty="0"/>
          </a:p>
          <a:p>
            <a:pPr marL="452438" lvl="1" algn="l" rtl="0">
              <a:buFont typeface="Wingdings" panose="05000000000000000000" pitchFamily="2" charset="2"/>
              <a:buChar char="Ø"/>
            </a:pPr>
            <a:r>
              <a:rPr lang="fr-ca" sz="1600" b="0" i="0" u="none" baseline="0" dirty="0"/>
              <a:t>On peut avoir besoin d’un accès externe aux serveurs par l’entremise d’un </a:t>
            </a:r>
            <a:r>
              <a:rPr lang="fr-ca" sz="1600" b="0" i="0" u="none" baseline="0" dirty="0" smtClean="0"/>
              <a:t>RPV.</a:t>
            </a:r>
            <a:endParaRPr lang="fr-ca" sz="1600" b="0" i="0" u="none" baseline="0" dirty="0"/>
          </a:p>
          <a:p>
            <a:pPr marL="452438" lvl="1" algn="l" rtl="0">
              <a:buFont typeface="Wingdings" panose="05000000000000000000" pitchFamily="2" charset="2"/>
              <a:buChar char="Ø"/>
            </a:pPr>
            <a:endParaRPr lang="fr-ca" sz="1000" dirty="0"/>
          </a:p>
          <a:p>
            <a:pPr marL="0" indent="0" algn="l" rtl="0">
              <a:buNone/>
            </a:pPr>
            <a:r>
              <a:rPr lang="fr-ca" sz="2000" b="0" i="0" u="none" baseline="0" dirty="0"/>
              <a:t>Sécurité des données</a:t>
            </a:r>
          </a:p>
          <a:p>
            <a:pPr marL="452438" lvl="1" algn="l" rtl="0">
              <a:buFont typeface="Wingdings" panose="05000000000000000000" pitchFamily="2" charset="2"/>
              <a:buChar char="Ø"/>
            </a:pPr>
            <a:r>
              <a:rPr lang="fr-ca" sz="1600" b="0" i="0" u="none" baseline="0" dirty="0"/>
              <a:t>S’assurer que toutes les données stockées sur les appareils sont supprimées lors du </a:t>
            </a:r>
            <a:r>
              <a:rPr lang="fr-ca" sz="1600" b="0" i="0" u="none" baseline="0" dirty="0" err="1"/>
              <a:t>téléversement</a:t>
            </a:r>
            <a:r>
              <a:rPr lang="fr-ca" sz="1600" b="0" i="0" u="none" baseline="0" dirty="0"/>
              <a:t> afin de réduire la probabilité qu’elles fassent l’objet d’une utilisation inappropriée; dans le cas du SISA, les données ne sont pas stockées sur les </a:t>
            </a:r>
            <a:r>
              <a:rPr lang="fr-ca" sz="1600" b="0" i="0" u="none" baseline="0" dirty="0" smtClean="0"/>
              <a:t>appareils.</a:t>
            </a:r>
            <a:endParaRPr lang="fr-ca" sz="1600" dirty="0"/>
          </a:p>
          <a:p>
            <a:pPr marL="452438" lvl="1" algn="l" rtl="0">
              <a:buFont typeface="Wingdings" panose="05000000000000000000" pitchFamily="2" charset="2"/>
              <a:buChar char="Ø"/>
            </a:pPr>
            <a:r>
              <a:rPr lang="fr-ca" sz="1600" b="0" i="0" u="none" baseline="0" dirty="0"/>
              <a:t>Assurer un suivi si un appareil ne </a:t>
            </a:r>
            <a:r>
              <a:rPr lang="fr-ca" sz="1600" b="0" i="0" u="none" baseline="0" dirty="0" err="1"/>
              <a:t>téléverse</a:t>
            </a:r>
            <a:r>
              <a:rPr lang="fr-ca" sz="1600" b="0" i="0" u="none" baseline="0" dirty="0"/>
              <a:t> pas les données vers le serveur ou s’il n’est plus alimenté ou </a:t>
            </a:r>
            <a:r>
              <a:rPr lang="fr-ca" sz="1600" b="0" i="0" u="none" baseline="0" dirty="0" smtClean="0"/>
              <a:t>connecté.</a:t>
            </a:r>
            <a:endParaRPr lang="fr-ca" sz="1600" b="0" i="0" u="none" baseline="0" dirty="0"/>
          </a:p>
          <a:p>
            <a:pPr marL="452438" lvl="1" algn="l" rtl="0">
              <a:buFont typeface="Wingdings" panose="05000000000000000000" pitchFamily="2" charset="2"/>
              <a:buChar char="Ø"/>
            </a:pPr>
            <a:endParaRPr lang="fr-ca" sz="1000" dirty="0"/>
          </a:p>
          <a:p>
            <a:pPr marL="0" indent="0" algn="l" rtl="0">
              <a:buNone/>
            </a:pPr>
            <a:r>
              <a:rPr lang="fr-ca" sz="2000" b="0" i="0" u="none" baseline="0" dirty="0"/>
              <a:t>Formation</a:t>
            </a:r>
          </a:p>
          <a:p>
            <a:pPr marL="452438" lvl="1" algn="l" rtl="0">
              <a:buFont typeface="Wingdings" panose="05000000000000000000" pitchFamily="2" charset="2"/>
              <a:buChar char="Ø"/>
            </a:pPr>
            <a:r>
              <a:rPr lang="fr-ca" sz="1600" b="0" i="0" u="none" baseline="0" dirty="0"/>
              <a:t>Planifier le soutien technique et la formation des </a:t>
            </a:r>
            <a:r>
              <a:rPr lang="fr-ca" sz="1600" b="0" i="0" u="none" baseline="0" dirty="0" smtClean="0"/>
              <a:t>utilisateurs.</a:t>
            </a:r>
            <a:endParaRPr lang="fr-ca" sz="1600" dirty="0"/>
          </a:p>
          <a:p>
            <a:pPr marL="452438" lvl="1" algn="l" rtl="0">
              <a:buFont typeface="Wingdings" panose="05000000000000000000" pitchFamily="2" charset="2"/>
              <a:buChar char="Ø"/>
            </a:pPr>
            <a:r>
              <a:rPr lang="fr-ca" sz="1600" b="0" i="0" u="none" baseline="0" dirty="0"/>
              <a:t>Adopter une conception axée sur l’utilisateur qui est </a:t>
            </a:r>
            <a:r>
              <a:rPr lang="fr-ca" sz="1600" b="0" i="0" u="none" baseline="0" dirty="0" smtClean="0"/>
              <a:t>intuitive.</a:t>
            </a:r>
            <a:endParaRPr lang="fr-ca" sz="1600" b="0" i="0" u="non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2E86C063-E22E-2E4C-A523-54089486E38F}" type="slidenum">
              <a:rPr sz="1100"/>
              <a:t>6</a:t>
            </a:fld>
            <a:endParaRPr lang="fr-ca" sz="11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390" y="1181317"/>
            <a:ext cx="3442010" cy="468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872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51529"/>
          </a:xfrm>
          <a:solidFill>
            <a:srgbClr val="75CED6"/>
          </a:solidFill>
        </p:spPr>
        <p:txBody>
          <a:bodyPr>
            <a:noAutofit/>
          </a:bodyPr>
          <a:lstStyle/>
          <a:p>
            <a:pPr algn="l" rtl="0"/>
            <a:r>
              <a:rPr lang="fr-ca" sz="2400" b="1" i="0" u="none" baseline="0"/>
              <a:t>Exigences relatives à la saisie de données au moyen d’appareils mobiles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6014" y="923120"/>
            <a:ext cx="6785986" cy="2265495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fr-ca" sz="2000" b="0" i="0" u="none" baseline="0" dirty="0"/>
              <a:t>Exigences en matière de confidentialité des données</a:t>
            </a:r>
            <a:endParaRPr lang="fr-ca" sz="2000" dirty="0"/>
          </a:p>
          <a:p>
            <a:pPr lvl="1" algn="l" rtl="0">
              <a:buFont typeface="Wingdings" panose="05000000000000000000" pitchFamily="2" charset="2"/>
              <a:buChar char="Ø"/>
            </a:pPr>
            <a:r>
              <a:rPr lang="fr-ca" sz="1800" b="0" i="0" u="none" baseline="0" dirty="0"/>
              <a:t>Veiller à ce que le plan de gestion des données respecte les exigences pertinentes en matière de confidentialité des données (p. ex., utiliser un serveur qui se trouve au Canada</a:t>
            </a:r>
            <a:r>
              <a:rPr lang="fr-ca" sz="1800" b="0" i="0" u="none" baseline="0" dirty="0" smtClean="0"/>
              <a:t>).</a:t>
            </a:r>
            <a:endParaRPr lang="fr-ca" sz="1800" b="0" i="0" u="none" baseline="0" dirty="0"/>
          </a:p>
          <a:p>
            <a:pPr lvl="1" algn="l" rtl="0">
              <a:buFont typeface="Wingdings" panose="05000000000000000000" pitchFamily="2" charset="2"/>
              <a:buChar char="Ø"/>
            </a:pPr>
            <a:endParaRPr lang="fr-ca" sz="1100" dirty="0"/>
          </a:p>
          <a:p>
            <a:pPr marL="0" indent="0" algn="l" rtl="0">
              <a:buNone/>
            </a:pPr>
            <a:r>
              <a:rPr lang="fr-ca" sz="2000" b="0" i="0" u="none" baseline="0" dirty="0"/>
              <a:t>Protection des renseignements</a:t>
            </a:r>
          </a:p>
          <a:p>
            <a:pPr lvl="1" algn="l" rtl="0">
              <a:buFont typeface="Wingdings" panose="05000000000000000000" pitchFamily="2" charset="2"/>
              <a:buChar char="Ø"/>
            </a:pPr>
            <a:r>
              <a:rPr lang="fr-ca" sz="1800" b="0" i="0" u="none" baseline="0" dirty="0"/>
              <a:t>Une fois transférées au serveur, les données doivent être effacées ou supprimées de </a:t>
            </a:r>
            <a:r>
              <a:rPr lang="fr-ca" sz="1800" b="0" i="0" u="none" baseline="0" dirty="0" smtClean="0"/>
              <a:t>l’appareil.</a:t>
            </a:r>
            <a:endParaRPr lang="fr-ca" sz="1800" b="0" i="0" u="none" baseline="0" dirty="0"/>
          </a:p>
          <a:p>
            <a:endParaRPr lang="fr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2E86C063-E22E-2E4C-A523-54089486E38F}" type="slidenum">
              <a:rPr sz="1100"/>
              <a:t>7</a:t>
            </a:fld>
            <a:endParaRPr lang="fr-ca" sz="11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783" y="3188614"/>
            <a:ext cx="4086383" cy="27215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23995"/>
            <a:ext cx="4655012" cy="16292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3262959"/>
            <a:ext cx="693977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fr-ca" b="0" i="0" u="none" baseline="0" dirty="0"/>
              <a:t>Options de réponses multiples</a:t>
            </a:r>
          </a:p>
          <a:p>
            <a:pPr marL="742950" lvl="1" indent="-285750" algn="l" rtl="0">
              <a:buFont typeface="Wingdings" panose="05000000000000000000" pitchFamily="2" charset="2"/>
              <a:buChar char="Ø"/>
            </a:pPr>
            <a:r>
              <a:rPr lang="fr-ca" sz="1600" b="0" i="0" u="none" baseline="0" dirty="0"/>
              <a:t>Le système choisi devrait offrir des options de sélection d’une réponse unique et de réponses multiples pour les </a:t>
            </a:r>
            <a:r>
              <a:rPr lang="fr-ca" sz="1600" b="0" i="0" u="none" baseline="0" dirty="0" smtClean="0"/>
              <a:t>questions. </a:t>
            </a:r>
            <a:endParaRPr lang="fr-ca" sz="1600" dirty="0"/>
          </a:p>
          <a:p>
            <a:pPr marL="742950" lvl="1" indent="-285750" algn="l" rtl="0">
              <a:buFont typeface="Wingdings" panose="05000000000000000000" pitchFamily="2" charset="2"/>
              <a:buChar char="Ø"/>
            </a:pPr>
            <a:endParaRPr lang="fr-ca" sz="1600" dirty="0"/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fr-ca" b="0" i="0" u="none" baseline="0" dirty="0"/>
              <a:t>Si vous prévoyez utiliser une plateforme d’enquête menée au moyen d’appareils mobiles autre que le SISA, communiquez avec nous : </a:t>
            </a:r>
            <a:r>
              <a:rPr lang="fr-ca" b="0" i="0" u="none" baseline="0" dirty="0">
                <a:hlinkClick r:id="rId4"/>
              </a:rPr>
              <a:t>hpsr@hrsdc-rhdcc.gc.ca</a:t>
            </a:r>
            <a:r>
              <a:rPr lang="fr-ca" b="0" i="0" u="none" baseline="0" dirty="0"/>
              <a:t> </a:t>
            </a:r>
          </a:p>
          <a:p>
            <a:pPr marL="800100" lvl="1" indent="-342900" algn="l" rtl="0">
              <a:buFont typeface="Arial" panose="020B0604020202020204" pitchFamily="34" charset="0"/>
              <a:buChar char="•"/>
            </a:pPr>
            <a:r>
              <a:rPr lang="fr-ca" sz="1600" b="0" i="0" u="none" baseline="0" dirty="0"/>
              <a:t>Nous pouvons vous aider à faire en sorte que les données recueillies respectent les exigences en matière de données du dénombrement </a:t>
            </a:r>
            <a:r>
              <a:rPr lang="fr-ca" sz="1600" b="0" i="0" u="none" baseline="0" dirty="0" smtClean="0"/>
              <a:t>ponctuel.</a:t>
            </a:r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1595116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6848"/>
          </a:xfrm>
          <a:solidFill>
            <a:srgbClr val="75CED6"/>
          </a:solidFill>
        </p:spPr>
        <p:txBody>
          <a:bodyPr>
            <a:noAutofit/>
          </a:bodyPr>
          <a:lstStyle/>
          <a:p>
            <a:pPr algn="l" rtl="0"/>
            <a:r>
              <a:rPr lang="fr-ca" sz="2400" b="1" i="0" u="none" baseline="0" dirty="0"/>
              <a:t>Planification des dénombrements ponctuels au moyen d’appareils mobiles</a:t>
            </a:r>
            <a:endParaRPr lang="fr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97851"/>
            <a:ext cx="6917473" cy="4843306"/>
          </a:xfrm>
        </p:spPr>
        <p:txBody>
          <a:bodyPr>
            <a:noAutofit/>
          </a:bodyPr>
          <a:lstStyle/>
          <a:p>
            <a:pPr algn="l" rtl="0">
              <a:buFont typeface="Arial" panose="020B0604020202020204" pitchFamily="34" charset="0"/>
              <a:buChar char="•"/>
            </a:pPr>
            <a:r>
              <a:rPr lang="fr-ca" sz="2000" b="0" i="0" u="none" baseline="0" dirty="0"/>
              <a:t>Vérifier la couverture du réseau de téléphonie cellulaire dans les secteurs où les enquêtes auront lieu; certains itinéraires peuvent nécessiter des enquêtes sur </a:t>
            </a:r>
            <a:r>
              <a:rPr lang="fr-ca" sz="2000" b="0" i="0" u="none" baseline="0" dirty="0" smtClean="0"/>
              <a:t>papier.</a:t>
            </a:r>
            <a:endParaRPr lang="fr-ca" sz="2000" dirty="0"/>
          </a:p>
          <a:p>
            <a:pPr algn="l" rtl="0">
              <a:buFont typeface="Arial" panose="020B0604020202020204" pitchFamily="34" charset="0"/>
              <a:buChar char="•"/>
            </a:pPr>
            <a:r>
              <a:rPr lang="fr-ca" sz="2000" b="0" i="0" u="none" baseline="0" dirty="0"/>
              <a:t>Les intervieweurs devraient avoir des téléphones entièrement chargés; ils peuvent apporter un chargeur portatif s’ils en ont </a:t>
            </a:r>
            <a:r>
              <a:rPr lang="fr-ca" sz="2000" b="0" i="0" u="none" baseline="0" dirty="0" smtClean="0"/>
              <a:t>un. </a:t>
            </a:r>
            <a:endParaRPr lang="fr-ca" sz="2000" b="0" i="0" u="none" baseline="0" dirty="0"/>
          </a:p>
          <a:p>
            <a:pPr algn="l" rtl="0">
              <a:buFont typeface="Arial" panose="020B0604020202020204" pitchFamily="34" charset="0"/>
              <a:buChar char="•"/>
            </a:pPr>
            <a:r>
              <a:rPr lang="fr-ca" sz="2000" b="0" i="0" u="none" baseline="0" dirty="0"/>
              <a:t>Si des appareils personnels sont utilisés, les intervieweurs doivent savoir que l’application utilisera leur propre forfait de </a:t>
            </a:r>
            <a:r>
              <a:rPr lang="fr-ca" sz="2000" b="0" i="0" u="none" baseline="0" dirty="0" smtClean="0"/>
              <a:t>données.</a:t>
            </a:r>
            <a:endParaRPr lang="fr-ca" sz="2000" b="0" i="0" u="none" baseline="0" dirty="0"/>
          </a:p>
          <a:p>
            <a:pPr algn="l" rtl="0">
              <a:buFont typeface="Arial" panose="020B0604020202020204" pitchFamily="34" charset="0"/>
              <a:buChar char="•"/>
            </a:pPr>
            <a:r>
              <a:rPr lang="fr-ca" sz="2000" b="0" i="0" u="none" baseline="0" dirty="0"/>
              <a:t>Les intervieweurs ne doivent pas prendre de photos des répondants à </a:t>
            </a:r>
            <a:r>
              <a:rPr lang="fr-ca" sz="2000" b="0" i="0" u="none" baseline="0" dirty="0" smtClean="0"/>
              <a:t>l’enquête.</a:t>
            </a:r>
            <a:endParaRPr lang="fr-ca" sz="2000" dirty="0"/>
          </a:p>
          <a:p>
            <a:pPr algn="l" rtl="0">
              <a:buFont typeface="Arial" panose="020B0604020202020204" pitchFamily="34" charset="0"/>
              <a:buChar char="•"/>
            </a:pPr>
            <a:r>
              <a:rPr lang="fr-ca" sz="2000" b="0" i="0" u="none" baseline="0" dirty="0"/>
              <a:t>Les petites </a:t>
            </a:r>
            <a:r>
              <a:rPr lang="fr-CA" sz="2000" b="0" i="0" u="none" baseline="0" dirty="0" smtClean="0"/>
              <a:t>communauté</a:t>
            </a:r>
            <a:r>
              <a:rPr lang="fr-ca" sz="2000" b="0" i="0" u="none" baseline="0" dirty="0" smtClean="0"/>
              <a:t>s </a:t>
            </a:r>
            <a:r>
              <a:rPr lang="fr-ca" sz="2000" b="0" i="0" u="none" baseline="0" dirty="0"/>
              <a:t>peuvent louer des appareils aux fins du </a:t>
            </a:r>
            <a:r>
              <a:rPr lang="fr-ca" sz="2000" b="0" i="0" u="none" baseline="0" dirty="0" smtClean="0"/>
              <a:t>dénombrement.</a:t>
            </a:r>
            <a:endParaRPr lang="fr-ca" sz="2000" b="0" i="0" u="none" baseline="0" dirty="0"/>
          </a:p>
          <a:p>
            <a:pPr algn="l" rtl="0">
              <a:buFont typeface="Arial" panose="020B0604020202020204" pitchFamily="34" charset="0"/>
              <a:buChar char="•"/>
            </a:pPr>
            <a:r>
              <a:rPr lang="fr-ca" sz="2000" b="0" i="0" u="none" baseline="0" dirty="0"/>
              <a:t>Il faut prévoir des enquêtes de secours au bureau </a:t>
            </a:r>
            <a:r>
              <a:rPr lang="fr-ca" sz="2000" b="0" i="0" u="none" baseline="0" dirty="0" smtClean="0"/>
              <a:t>principal.</a:t>
            </a:r>
            <a:endParaRPr lang="fr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2E86C063-E22E-2E4C-A523-54089486E38F}" type="slidenum">
              <a:rPr sz="1100"/>
              <a:t>8</a:t>
            </a:fld>
            <a:endParaRPr lang="fr-ca" sz="11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073" y="1197851"/>
            <a:ext cx="4267200" cy="285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013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451144" y="2277570"/>
            <a:ext cx="4624576" cy="2196779"/>
          </a:xfrm>
        </p:spPr>
        <p:txBody>
          <a:bodyPr anchor="t">
            <a:noAutofit/>
          </a:bodyPr>
          <a:lstStyle/>
          <a:p>
            <a:pPr algn="ctr" rtl="0">
              <a:lnSpc>
                <a:spcPts val="4320"/>
              </a:lnSpc>
            </a:pPr>
            <a:r>
              <a:rPr lang="fr-ca" b="1" i="0" u="none" baseline="0"/>
              <a:t>Merci!</a:t>
            </a:r>
            <a:r>
              <a:rPr lang="fr-CA" b="1" i="0" u="none" baseline="0"/>
              <a:t/>
            </a:r>
            <a:br>
              <a:rPr lang="fr-CA" b="1" i="0" u="none" baseline="0"/>
            </a:br>
            <a:r>
              <a:rPr lang="fr-ca" b="0" i="0" u="none" baseline="0">
                <a:solidFill>
                  <a:srgbClr val="8E2B3F"/>
                </a:solidFill>
              </a:rPr>
              <a:t>Des questions?</a:t>
            </a:r>
            <a:r>
              <a:rPr lang="fr-CA" b="0" i="0" u="none" baseline="0">
                <a:solidFill>
                  <a:srgbClr val="8E2B3F"/>
                </a:solidFill>
              </a:rPr>
              <a:t/>
            </a:r>
            <a:br>
              <a:rPr lang="fr-CA" b="0" i="0" u="none" baseline="0">
                <a:solidFill>
                  <a:srgbClr val="8E2B3F"/>
                </a:solidFill>
              </a:rPr>
            </a:br>
            <a:r>
              <a:rPr lang="fr-ca" b="0" i="0" u="none" baseline="0">
                <a:solidFill>
                  <a:srgbClr val="8E2B3F"/>
                </a:solidFill>
              </a:rPr>
              <a:t>Des commentaires?</a:t>
            </a:r>
            <a:r>
              <a:rPr lang="fr-ca" b="0">
                <a:solidFill>
                  <a:srgbClr val="8E2B3F"/>
                </a:solidFill>
              </a:rPr>
              <a:t/>
            </a:r>
            <a:br>
              <a:rPr lang="fr-ca" b="0">
                <a:solidFill>
                  <a:srgbClr val="8E2B3F"/>
                </a:solidFill>
              </a:rPr>
            </a:br>
            <a:endParaRPr lang="fr-ca" b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87987" y="1651250"/>
            <a:ext cx="8620219" cy="4367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spcBef>
                <a:spcPts val="1200"/>
              </a:spcBef>
              <a:buNone/>
            </a:pPr>
            <a:endParaRPr lang="fr-ca" sz="2400" b="1" dirty="0">
              <a:solidFill>
                <a:srgbClr val="7A82AA"/>
              </a:solidFill>
            </a:endParaRPr>
          </a:p>
          <a:p>
            <a:pPr marL="0" indent="0" algn="l" rtl="0">
              <a:spcBef>
                <a:spcPts val="1200"/>
              </a:spcBef>
              <a:buNone/>
            </a:pPr>
            <a:endParaRPr lang="fr-ca" sz="2400" b="1" dirty="0">
              <a:solidFill>
                <a:srgbClr val="7A82AA"/>
              </a:solidFill>
            </a:endParaRPr>
          </a:p>
          <a:p>
            <a:pPr marL="0" indent="0" algn="l" rtl="0">
              <a:spcBef>
                <a:spcPts val="1200"/>
              </a:spcBef>
              <a:buNone/>
            </a:pPr>
            <a:endParaRPr lang="fr-ca" sz="2400" b="1" dirty="0">
              <a:solidFill>
                <a:srgbClr val="7A82AA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11696" y="474173"/>
            <a:ext cx="10972800" cy="575945"/>
          </a:xfrm>
          <a:prstGeom prst="rect">
            <a:avLst/>
          </a:prstGeom>
          <a:solidFill>
            <a:srgbClr val="75CED6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 rtl="0">
              <a:lnSpc>
                <a:spcPts val="4320"/>
              </a:lnSpc>
              <a:tabLst>
                <a:tab pos="8068860" algn="r"/>
              </a:tabLst>
            </a:pPr>
            <a:r>
              <a:rPr lang="fr-ca" sz="2800" b="1" i="0" u="none" baseline="0">
                <a:solidFill>
                  <a:schemeClr val="tx1"/>
                </a:solidFill>
              </a:rPr>
              <a:t>Tout le monde compte 2020</a:t>
            </a:r>
            <a:r>
              <a:rPr lang="fr-ca" sz="2800" b="0" i="0" u="none" baseline="0">
                <a:solidFill>
                  <a:srgbClr val="C3D941"/>
                </a:solidFill>
              </a:rPr>
              <a:t>	</a:t>
            </a:r>
            <a:endParaRPr lang="fr-ca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237" y="3648975"/>
            <a:ext cx="3047997" cy="22859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96" y="4329733"/>
            <a:ext cx="1700698" cy="14990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7516" y="6460716"/>
            <a:ext cx="6601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ca" sz="1400" b="1" i="0" u="none" baseline="0"/>
              <a:t>Les images incluses dans cette présentation proviennent de Pexels.com</a:t>
            </a:r>
            <a:endParaRPr lang="fr-ca" sz="1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281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1817786|-9193934|-8748374|-551354|-16777216|ESDC&quot;,&quot;Id&quot;:&quot;5d9e07953046460aa02473db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16x9_ESDC_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702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Tw Cen MT</vt:lpstr>
      <vt:lpstr>Verdana</vt:lpstr>
      <vt:lpstr>Wingdings</vt:lpstr>
      <vt:lpstr>16x9_ESDC_01</vt:lpstr>
      <vt:lpstr>Tout le monde compte 2020 Saisie des données du dénombrement ponctuel au moyen d’appareils mobiles</vt:lpstr>
      <vt:lpstr>Qu’est-ce que la saisie de données au moyen d’appareils mobiles?</vt:lpstr>
      <vt:lpstr>Application Web du SISA 4</vt:lpstr>
      <vt:lpstr>Avantages de la saisie de données au moyen d’appareils mobiles</vt:lpstr>
      <vt:lpstr>Avantages de la saisie de données au moyen d’appareils mobiles</vt:lpstr>
      <vt:lpstr>Exigences relatives à la saisie de données au moyen d’appareils mobiles </vt:lpstr>
      <vt:lpstr>Exigences relatives à la saisie de données au moyen d’appareils mobiles</vt:lpstr>
      <vt:lpstr>Planification des dénombrements ponctuels au moyen d’appareils mobiles</vt:lpstr>
      <vt:lpstr>Merci! Des questions? Des commentaires? 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Point-in-Time Count Data Entry</dc:title>
  <dc:creator>Quayum, Sajidul S [NC]</dc:creator>
  <cp:lastModifiedBy>Rochon, Alexandra A [NC]</cp:lastModifiedBy>
  <cp:revision>82</cp:revision>
  <cp:lastPrinted>2019-12-16T21:53:49Z</cp:lastPrinted>
  <dcterms:created xsi:type="dcterms:W3CDTF">2019-10-03T13:52:03Z</dcterms:created>
  <dcterms:modified xsi:type="dcterms:W3CDTF">2019-12-16T21:56:10Z</dcterms:modified>
</cp:coreProperties>
</file>