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9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0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5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6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7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9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0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1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2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33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34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35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36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60" r:id="rId6"/>
  </p:sldMasterIdLst>
  <p:notesMasterIdLst>
    <p:notesMasterId r:id="rId45"/>
  </p:notesMasterIdLst>
  <p:sldIdLst>
    <p:sldId id="312" r:id="rId7"/>
    <p:sldId id="265" r:id="rId8"/>
    <p:sldId id="264" r:id="rId9"/>
    <p:sldId id="266" r:id="rId10"/>
    <p:sldId id="267" r:id="rId11"/>
    <p:sldId id="268" r:id="rId12"/>
    <p:sldId id="270" r:id="rId13"/>
    <p:sldId id="271" r:id="rId14"/>
    <p:sldId id="302" r:id="rId15"/>
    <p:sldId id="292" r:id="rId16"/>
    <p:sldId id="272" r:id="rId17"/>
    <p:sldId id="273" r:id="rId18"/>
    <p:sldId id="274" r:id="rId19"/>
    <p:sldId id="304" r:id="rId20"/>
    <p:sldId id="275" r:id="rId21"/>
    <p:sldId id="311" r:id="rId22"/>
    <p:sldId id="276" r:id="rId23"/>
    <p:sldId id="277" r:id="rId24"/>
    <p:sldId id="278" r:id="rId25"/>
    <p:sldId id="279" r:id="rId26"/>
    <p:sldId id="281" r:id="rId27"/>
    <p:sldId id="282" r:id="rId28"/>
    <p:sldId id="305" r:id="rId29"/>
    <p:sldId id="283" r:id="rId30"/>
    <p:sldId id="284" r:id="rId31"/>
    <p:sldId id="285" r:id="rId32"/>
    <p:sldId id="295" r:id="rId33"/>
    <p:sldId id="293" r:id="rId34"/>
    <p:sldId id="294" r:id="rId35"/>
    <p:sldId id="286" r:id="rId36"/>
    <p:sldId id="303" r:id="rId37"/>
    <p:sldId id="309" r:id="rId38"/>
    <p:sldId id="306" r:id="rId39"/>
    <p:sldId id="307" r:id="rId40"/>
    <p:sldId id="308" r:id="rId41"/>
    <p:sldId id="287" r:id="rId42"/>
    <p:sldId id="310" r:id="rId43"/>
    <p:sldId id="289" r:id="rId4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" initials="U" lastIdx="1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A32"/>
    <a:srgbClr val="0000CC"/>
    <a:srgbClr val="52445E"/>
    <a:srgbClr val="353634"/>
    <a:srgbClr val="626362"/>
    <a:srgbClr val="FFFFFE"/>
    <a:srgbClr val="F3F2F1"/>
    <a:srgbClr val="594866"/>
    <a:srgbClr val="878A8B"/>
    <a:srgbClr val="110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5000" autoAdjust="0"/>
  </p:normalViewPr>
  <p:slideViewPr>
    <p:cSldViewPr snapToGrid="0" snapToObjects="1">
      <p:cViewPr varScale="1">
        <p:scale>
          <a:sx n="83" d="100"/>
          <a:sy n="83" d="100"/>
        </p:scale>
        <p:origin x="1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95060F2-A57E-4EB2-9B6A-29F07369F40D}" type="datetimeFigureOut">
              <a:rPr lang="fr-CA" smtClean="0"/>
              <a:t>2020-02-03</a:t>
            </a:fld>
            <a:endParaRPr lang="fr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58A7EF1-2C5C-4E1D-BB01-33EBA841DC33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001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26402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14234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12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10445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79675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246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15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48602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6616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24930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18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50995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19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7676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20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7131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8636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21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1677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22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7705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23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2671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24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8036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25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77043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26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50547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27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76271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28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6946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29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757717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30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7334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25457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31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35203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32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481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33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842630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34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98701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35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89646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36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138928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37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389960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38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4899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5150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76284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867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603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01710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7EF1-2C5C-4E1D-BB01-33EBA841DC33}" type="slidenum">
              <a:rPr lang="fr-CA" smtClean="0"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0158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PS-PP-Title-Page-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15806"/>
            <a:ext cx="7772400" cy="1470025"/>
          </a:xfrm>
        </p:spPr>
        <p:txBody>
          <a:bodyPr>
            <a:noAutofit/>
          </a:bodyPr>
          <a:lstStyle>
            <a:lvl1pPr algn="ctr">
              <a:defRPr sz="4500" b="0" i="0">
                <a:solidFill>
                  <a:srgbClr val="594866"/>
                </a:solidFill>
                <a:latin typeface="Franklin Gothic Heavy"/>
                <a:cs typeface="Franklin Gothic Heavy"/>
              </a:defRPr>
            </a:lvl1pPr>
          </a:lstStyle>
          <a:p>
            <a:r>
              <a:rPr lang="fr-CA" dirty="0" smtClean="0"/>
              <a:t>CLICK TO EDIT MASTER TITLE STYLE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37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6263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subtitle</a:t>
            </a:r>
            <a:r>
              <a:rPr lang="fr-CA" dirty="0" smtClean="0"/>
              <a:t> style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BF9F-196B-46AC-B047-72D3DDD00088}" type="datetime1">
              <a:rPr lang="fr-CA" smtClean="0"/>
              <a:t>2020-02-03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3297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17A1-48DC-4D7B-9EEF-EC34D14CB53B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1534-07FA-49E1-A198-5853C8947FF7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9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PS-PP-Title-Page-FR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15806"/>
            <a:ext cx="7772400" cy="1470025"/>
          </a:xfrm>
        </p:spPr>
        <p:txBody>
          <a:bodyPr>
            <a:noAutofit/>
          </a:bodyPr>
          <a:lstStyle>
            <a:lvl1pPr algn="ctr">
              <a:defRPr sz="4500" b="0" i="0">
                <a:solidFill>
                  <a:srgbClr val="594866"/>
                </a:solidFill>
                <a:latin typeface="Franklin Gothic Heavy"/>
                <a:cs typeface="Franklin Gothic Heavy"/>
              </a:defRPr>
            </a:lvl1pPr>
          </a:lstStyle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37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6263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subtitle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8CAF-CC5E-1B4B-9338-F1B42C3F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3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PS-PP-Content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>
                <a:solidFill>
                  <a:srgbClr val="626362"/>
                </a:solidFill>
              </a:defRPr>
            </a:lvl2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8CAF-CC5E-1B4B-9338-F1B42C3F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0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PS-PP-Title-Page-FR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93" y="3706911"/>
            <a:ext cx="7772400" cy="1362075"/>
          </a:xfrm>
        </p:spPr>
        <p:txBody>
          <a:bodyPr anchor="t"/>
          <a:lstStyle>
            <a:lvl1pPr algn="l">
              <a:defRPr sz="5000" b="0" i="0" cap="all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9" y="4509514"/>
            <a:ext cx="7772400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800">
                <a:solidFill>
                  <a:srgbClr val="6263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8CAF-CC5E-1B4B-9338-F1B42C3F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0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PS-PP-Content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8CAF-CC5E-1B4B-9338-F1B42C3F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9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PS-PP-Content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594866"/>
                </a:solidFill>
                <a:latin typeface="Franklin Gothic Heavy"/>
                <a:cs typeface="Franklin Gothic Heav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594866"/>
                </a:solidFill>
                <a:latin typeface="Franklin Gothic Heavy"/>
                <a:cs typeface="Franklin Gothic Heav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8CAF-CC5E-1B4B-9338-F1B42C3F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18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PS-PP-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8CAF-CC5E-1B4B-9338-F1B42C3F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90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8CAF-CC5E-1B4B-9338-F1B42C3F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25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8CAF-CC5E-1B4B-9338-F1B42C3F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3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PS-PP-Content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>
                <a:solidFill>
                  <a:srgbClr val="626362"/>
                </a:solidFill>
              </a:defRPr>
            </a:lvl2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31A7-68FE-4057-90E6-80F1A5458E40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75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8CAF-CC5E-1B4B-9338-F1B42C3F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82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8CAF-CC5E-1B4B-9338-F1B42C3F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21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8CAF-CC5E-1B4B-9338-F1B42C3F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1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PS-PP-Title-Pag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93" y="3706911"/>
            <a:ext cx="7772400" cy="1362075"/>
          </a:xfrm>
        </p:spPr>
        <p:txBody>
          <a:bodyPr anchor="t"/>
          <a:lstStyle>
            <a:lvl1pPr algn="l">
              <a:defRPr sz="5000" b="0" i="0" cap="all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9" y="4509514"/>
            <a:ext cx="7772400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800">
                <a:solidFill>
                  <a:srgbClr val="6263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B8F-BC76-49BB-B8FD-64D67939199D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8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PS-PP-Content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C7FA-35CF-4DEF-998D-C05C4D07ED1D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PS-PP-Content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594866"/>
                </a:solidFill>
                <a:latin typeface="Franklin Gothic Heavy"/>
                <a:cs typeface="Franklin Gothic Heav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594866"/>
                </a:solidFill>
                <a:latin typeface="Franklin Gothic Heavy"/>
                <a:cs typeface="Franklin Gothic Heavy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8285-2A58-4BA7-A75B-40AC84AA2156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0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PS-PP-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7167-71AF-423A-8862-A97AC4CD4479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A902-4655-4EE6-80E7-460ADEB007B3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D166-A97C-47D3-B73E-CC3BC4CDB741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8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31E6-351E-4300-BE43-18D22A8B5F49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CB7B-2B2D-7246-B52C-626C9D376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6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PS-PP-Blank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57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 smtClean="0"/>
              <a:t>CLICK TO EDIT MASTER TITLE STYLE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59BCE-4678-456A-B2EF-7C799A304C11}" type="datetime1">
              <a:rPr lang="fr-CA" smtClean="0"/>
              <a:t>2020-02-03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BCB7B-2B2D-7246-B52C-626C9D37662C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7644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rgbClr val="353634"/>
          </a:solidFill>
          <a:latin typeface="Franklin Gothic Heavy"/>
          <a:ea typeface="+mj-ea"/>
          <a:cs typeface="Franklin Gothic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26362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Helvetica LT Std Cond Light"/>
          <a:ea typeface="+mn-ea"/>
          <a:cs typeface="Helvetica LT Std Cond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T Std Cond Light"/>
          <a:ea typeface="+mn-ea"/>
          <a:cs typeface="Helvetica LT Std Cond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LT Std Cond Light"/>
          <a:ea typeface="+mn-ea"/>
          <a:cs typeface="Helvetica LT Std Con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PS-PP-Blank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57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98CAF-CC5E-1B4B-9338-F1B42C3F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BCB7B-2B2D-7246-B52C-626C9D376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4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rgbClr val="353634"/>
          </a:solidFill>
          <a:latin typeface="Franklin Gothic Heavy"/>
          <a:ea typeface="+mj-ea"/>
          <a:cs typeface="Franklin Gothic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26362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Helvetica LT Std Cond Light"/>
          <a:ea typeface="+mn-ea"/>
          <a:cs typeface="Helvetica LT Std Cond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T Std Cond Light"/>
          <a:ea typeface="+mn-ea"/>
          <a:cs typeface="Helvetica LT Std Cond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LT Std Cond Light"/>
          <a:ea typeface="+mn-ea"/>
          <a:cs typeface="Helvetica LT Std Con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6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8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70.xml"/><Relationship Id="rId7" Type="http://schemas.openxmlformats.org/officeDocument/2006/relationships/image" Target="../media/image2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94.xml"/><Relationship Id="rId7" Type="http://schemas.openxmlformats.org/officeDocument/2006/relationships/image" Target="../media/image32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35.JP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36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image" Target="../media/image37.png"/><Relationship Id="rId4" Type="http://schemas.openxmlformats.org/officeDocument/2006/relationships/tags" Target="../tags/tag105.xml"/><Relationship Id="rId9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10.xml"/><Relationship Id="rId7" Type="http://schemas.openxmlformats.org/officeDocument/2006/relationships/image" Target="../media/image38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14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9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42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43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hyperlink" Target="http://www.hifis.ca/" TargetMode="Externa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hyperlink" Target="mailto:Hifis-sisa@hrsdc-rhdcc.gc.ca" TargetMode="Externa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hyperlink" Target="http://www.sisa.ca/" TargetMode="External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2.png"/><Relationship Id="rId4" Type="http://schemas.openxmlformats.org/officeDocument/2006/relationships/tags" Target="../tags/tag28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798" y="4952999"/>
            <a:ext cx="7772401" cy="150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626362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LT Std Cond Light"/>
                <a:ea typeface="+mn-ea"/>
                <a:cs typeface="Helvetica LT Std Cond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LT Std Cond Light"/>
                <a:ea typeface="+mn-ea"/>
                <a:cs typeface="Helvetica LT Std Cond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LT Std Cond Light"/>
                <a:ea typeface="+mn-ea"/>
                <a:cs typeface="Helvetica LT Std Cond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CA" altLang="en-US" sz="2000" dirty="0" smtClean="0">
              <a:latin typeface="Franklin Gothic Book" pitchFamily="34" charset="0"/>
              <a:cs typeface="Franklin Gothic Boo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064" y="2922892"/>
            <a:ext cx="1711137" cy="1512168"/>
          </a:xfrm>
          <a:prstGeom prst="rect">
            <a:avLst/>
          </a:prstGeom>
        </p:spPr>
      </p:pic>
      <p:pic>
        <p:nvPicPr>
          <p:cNvPr id="8" name="Picture 3" descr="X:\IMIT\Common\People\Henry\HIFIS 4 Logo - With Transparency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692" y="2877341"/>
            <a:ext cx="1713592" cy="15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997139" y="4699672"/>
            <a:ext cx="704812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fr-CA" sz="2400" b="1" dirty="0" smtClean="0"/>
              <a:t>Comment le SISA peut aider les collectivités à consigner et présenter leur dénombrement ponctuel</a:t>
            </a:r>
          </a:p>
          <a:p>
            <a:pPr lvl="0" algn="ctr" defTabSz="914400">
              <a:spcBef>
                <a:spcPct val="20000"/>
              </a:spcBef>
              <a:defRPr/>
            </a:pPr>
            <a:endParaRPr lang="fr-CA" sz="800" dirty="0">
              <a:solidFill>
                <a:sysClr val="windowText" lastClr="000000">
                  <a:tint val="75000"/>
                </a:sysClr>
              </a:solidFill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5"/>
            </p:custDataLst>
          </p:nvPr>
        </p:nvCxnSpPr>
        <p:spPr>
          <a:xfrm>
            <a:off x="3182576" y="5663466"/>
            <a:ext cx="3078095" cy="0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9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Tout le processus dans le SISA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10</a:t>
            </a:fld>
            <a:endParaRPr lang="fr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703"/>
            <a:ext cx="9148411" cy="47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7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Par où commencer?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11</a:t>
            </a:fld>
            <a:endParaRPr lang="fr-CA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9" y="1083505"/>
            <a:ext cx="6801216" cy="553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3494313" y="1474078"/>
            <a:ext cx="1208315" cy="779267"/>
          </a:xfrm>
          <a:prstGeom prst="rect">
            <a:avLst/>
          </a:prstGeom>
          <a:noFill/>
          <a:ln w="76200">
            <a:solidFill>
              <a:srgbClr val="6DAA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6397"/>
            <a:ext cx="8229600" cy="1143000"/>
          </a:xfrm>
        </p:spPr>
        <p:txBody>
          <a:bodyPr/>
          <a:lstStyle/>
          <a:p>
            <a:r>
              <a:rPr lang="fr-CA" dirty="0" smtClean="0"/>
              <a:t>Sous-menu </a:t>
            </a:r>
            <a:r>
              <a:rPr lang="fr-CA" dirty="0"/>
              <a:t>du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dénombrement </a:t>
            </a:r>
            <a:r>
              <a:rPr lang="fr-CA" dirty="0"/>
              <a:t>ponctuel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12</a:t>
            </a:fld>
            <a:endParaRPr lang="fr-CA" dirty="0" smtClean="0"/>
          </a:p>
        </p:txBody>
      </p:sp>
      <p:pic>
        <p:nvPicPr>
          <p:cNvPr id="5" name="Picture 2" descr="image00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2" y="1632316"/>
            <a:ext cx="7335982" cy="449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6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56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Paramètres </a:t>
            </a:r>
            <a:r>
              <a:rPr lang="fr-CA" dirty="0"/>
              <a:t>du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dénombrement </a:t>
            </a:r>
            <a:r>
              <a:rPr lang="fr-CA" dirty="0"/>
              <a:t>ponctuel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13</a:t>
            </a:fld>
            <a:endParaRPr lang="fr-CA" dirty="0" smtClean="0"/>
          </a:p>
        </p:txBody>
      </p:sp>
      <p:pic>
        <p:nvPicPr>
          <p:cNvPr id="2050" name="Picture 2" descr="image00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8" y="1415862"/>
            <a:ext cx="7680214" cy="489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093923" y="5955801"/>
            <a:ext cx="505398" cy="358466"/>
          </a:xfrm>
          <a:prstGeom prst="rect">
            <a:avLst/>
          </a:prstGeom>
          <a:noFill/>
          <a:ln w="76200">
            <a:solidFill>
              <a:srgbClr val="6DAA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05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61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Paramètres </a:t>
            </a:r>
            <a:r>
              <a:rPr lang="fr-CA" dirty="0"/>
              <a:t>du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dénombrement </a:t>
            </a:r>
            <a:r>
              <a:rPr lang="fr-CA" dirty="0"/>
              <a:t>ponctuel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14</a:t>
            </a:fld>
            <a:endParaRPr lang="fr-CA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1" y="1179195"/>
            <a:ext cx="81724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9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2265"/>
            <a:ext cx="8229600" cy="1143000"/>
          </a:xfrm>
        </p:spPr>
        <p:txBody>
          <a:bodyPr/>
          <a:lstStyle/>
          <a:p>
            <a:r>
              <a:rPr lang="fr-CA" dirty="0" smtClean="0"/>
              <a:t>Créer des </a:t>
            </a:r>
            <a:r>
              <a:rPr lang="fr-CA" dirty="0"/>
              <a:t>questions locales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15</a:t>
            </a:fld>
            <a:endParaRPr lang="fr-CA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70000"/>
            <a:ext cx="81915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457200" y="5954589"/>
            <a:ext cx="505398" cy="358466"/>
          </a:xfrm>
          <a:prstGeom prst="rect">
            <a:avLst/>
          </a:prstGeom>
          <a:noFill/>
          <a:ln w="76200">
            <a:solidFill>
              <a:srgbClr val="6DAA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7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Foire </a:t>
            </a:r>
            <a:r>
              <a:rPr lang="fr-CA" dirty="0"/>
              <a:t>du d</a:t>
            </a:r>
            <a:r>
              <a:rPr lang="fr-CA" dirty="0" smtClean="0"/>
              <a:t>énombrement ponctuel</a:t>
            </a:r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16</a:t>
            </a:fld>
            <a:endParaRPr lang="fr-CA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1" y="1408762"/>
            <a:ext cx="7484835" cy="480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5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Bénévoles </a:t>
            </a:r>
            <a:r>
              <a:rPr lang="fr-CA" dirty="0" smtClean="0"/>
              <a:t>(personnes</a:t>
            </a:r>
            <a:r>
              <a:rPr lang="fr-CA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17</a:t>
            </a:fld>
            <a:endParaRPr lang="fr-CA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271058"/>
            <a:ext cx="74104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2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7720"/>
            <a:ext cx="8229600" cy="1143000"/>
          </a:xfrm>
        </p:spPr>
        <p:txBody>
          <a:bodyPr/>
          <a:lstStyle/>
          <a:p>
            <a:r>
              <a:rPr lang="fr-CA" dirty="0"/>
              <a:t>Lieux </a:t>
            </a:r>
            <a:r>
              <a:rPr lang="fr-CA" dirty="0" smtClean="0"/>
              <a:t>hors des refuges</a:t>
            </a:r>
            <a:br>
              <a:rPr lang="fr-CA" dirty="0" smtClean="0"/>
            </a:br>
            <a:r>
              <a:rPr lang="fr-CA" dirty="0" smtClean="0"/>
              <a:t>(Endroits)</a:t>
            </a:r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18</a:t>
            </a:fld>
            <a:endParaRPr lang="fr-CA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0" y="1376363"/>
            <a:ext cx="63912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1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Refuges (abris)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19</a:t>
            </a:fld>
            <a:endParaRPr lang="fr-CA" dirty="0" smtClean="0"/>
          </a:p>
        </p:txBody>
      </p:sp>
      <p:pic>
        <p:nvPicPr>
          <p:cNvPr id="9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51" y="1247775"/>
            <a:ext cx="63150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3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Pourquoi le SISA?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2200" dirty="0"/>
              <a:t>Déjà disponible sur des centaines de sites</a:t>
            </a:r>
          </a:p>
          <a:p>
            <a:r>
              <a:rPr lang="fr-CA" sz="2200" dirty="0"/>
              <a:t>Peut être facilement obtenu sur </a:t>
            </a:r>
            <a:r>
              <a:rPr lang="fr-CA" sz="2200" dirty="0" smtClean="0"/>
              <a:t>n’importe </a:t>
            </a:r>
            <a:r>
              <a:rPr lang="fr-CA" sz="2200" dirty="0"/>
              <a:t>quel site</a:t>
            </a:r>
          </a:p>
          <a:p>
            <a:r>
              <a:rPr lang="fr-CA" sz="2200" dirty="0"/>
              <a:t>Peut être utilisé pour le dénombrement ponctuel quel que soit </a:t>
            </a:r>
            <a:r>
              <a:rPr lang="fr-CA" sz="2200" dirty="0" smtClean="0"/>
              <a:t>l’outil </a:t>
            </a:r>
            <a:r>
              <a:rPr lang="fr-CA" sz="2200" dirty="0"/>
              <a:t>dont se sert la collectivité pour ses activités </a:t>
            </a:r>
            <a:r>
              <a:rPr lang="fr-CA" sz="2200" dirty="0" smtClean="0"/>
              <a:t/>
            </a:r>
            <a:br>
              <a:rPr lang="fr-CA" sz="2200" dirty="0" smtClean="0"/>
            </a:br>
            <a:r>
              <a:rPr lang="fr-CA" sz="2200" dirty="0" smtClean="0"/>
              <a:t>(</a:t>
            </a:r>
            <a:r>
              <a:rPr lang="fr-CA" sz="2200" dirty="0"/>
              <a:t>p. ex. SIMS, ETO)</a:t>
            </a:r>
          </a:p>
          <a:p>
            <a:r>
              <a:rPr lang="fr-CA" sz="2200" dirty="0"/>
              <a:t>Si </a:t>
            </a:r>
            <a:r>
              <a:rPr lang="fr-CA" sz="2200" dirty="0" smtClean="0"/>
              <a:t>l’outil utilisé est </a:t>
            </a:r>
            <a:r>
              <a:rPr lang="fr-CA" sz="2200" dirty="0"/>
              <a:t>le SISA, la formation </a:t>
            </a:r>
            <a:r>
              <a:rPr lang="fr-CA" sz="2200" dirty="0" smtClean="0"/>
              <a:t>des </a:t>
            </a:r>
            <a:r>
              <a:rPr lang="fr-CA" sz="2200" dirty="0"/>
              <a:t>utilisateurs sera </a:t>
            </a:r>
            <a:r>
              <a:rPr lang="fr-CA" sz="2200" dirty="0" smtClean="0"/>
              <a:t>minime</a:t>
            </a:r>
            <a:endParaRPr lang="fr-CA" sz="2200" dirty="0"/>
          </a:p>
          <a:p>
            <a:r>
              <a:rPr lang="fr-CA" sz="2200" dirty="0"/>
              <a:t>Méthode éprouvée pour </a:t>
            </a:r>
            <a:r>
              <a:rPr lang="fr-CA" sz="2200" dirty="0" smtClean="0"/>
              <a:t>l’envoi </a:t>
            </a:r>
            <a:r>
              <a:rPr lang="fr-CA" sz="2200" dirty="0"/>
              <a:t>sécuritaire des données</a:t>
            </a:r>
          </a:p>
          <a:p>
            <a:r>
              <a:rPr lang="fr-CA" sz="2200" dirty="0"/>
              <a:t>Soutien gratuit</a:t>
            </a:r>
          </a:p>
          <a:p>
            <a:r>
              <a:rPr lang="fr-CA" sz="2200" dirty="0"/>
              <a:t>Et, nouveau en 2018... Sondages en direct, mobiles!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2</a:t>
            </a:fld>
            <a:endParaRPr lang="fr-CA" dirty="0" smtClean="0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48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A" dirty="0"/>
              <a:t>Quarts des équipes </a:t>
            </a:r>
            <a:r>
              <a:rPr lang="fr-CA" dirty="0" smtClean="0"/>
              <a:t>affectées au dénombrement </a:t>
            </a:r>
            <a:r>
              <a:rPr lang="fr-CA" dirty="0"/>
              <a:t>ponctuel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20</a:t>
            </a:fld>
            <a:endParaRPr lang="fr-CA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6758"/>
            <a:ext cx="4550200" cy="324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99" y="2198330"/>
            <a:ext cx="5537727" cy="395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1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2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Feuilles de contrôle du dénombrement ponctuel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21</a:t>
            </a:fld>
            <a:endParaRPr lang="fr-CA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5" y="1344735"/>
            <a:ext cx="7910750" cy="501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7727"/>
            <a:ext cx="8229600" cy="1143000"/>
          </a:xfrm>
        </p:spPr>
        <p:txBody>
          <a:bodyPr/>
          <a:lstStyle/>
          <a:p>
            <a:r>
              <a:rPr lang="fr-CA" dirty="0"/>
              <a:t>Sondages du dénombrement ponctuel </a:t>
            </a:r>
            <a:r>
              <a:rPr lang="fr-CA" dirty="0" smtClean="0"/>
              <a:t>(sélection</a:t>
            </a:r>
            <a:r>
              <a:rPr lang="fr-CA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22</a:t>
            </a:fld>
            <a:endParaRPr lang="fr-CA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6" y="1408762"/>
            <a:ext cx="7032025" cy="494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7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1318"/>
            <a:ext cx="8229600" cy="1143000"/>
          </a:xfrm>
        </p:spPr>
        <p:txBody>
          <a:bodyPr/>
          <a:lstStyle/>
          <a:p>
            <a:r>
              <a:rPr lang="fr-CA" dirty="0"/>
              <a:t>Sondages du dénombrement ponctuel (01-06)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23</a:t>
            </a:fld>
            <a:endParaRPr lang="fr-CA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1456"/>
            <a:ext cx="7315200" cy="516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2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A" dirty="0"/>
              <a:t>Sondages du dénombrement ponctuel (07-14)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24</a:t>
            </a:fld>
            <a:endParaRPr lang="fr-CA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29" y="1329870"/>
            <a:ext cx="7228742" cy="510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1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A" sz="3000" dirty="0"/>
              <a:t>Sondages du dénombrement ponctuel </a:t>
            </a:r>
            <a:r>
              <a:rPr lang="fr-CA" sz="3000" dirty="0" smtClean="0"/>
              <a:t>(questions </a:t>
            </a:r>
            <a:r>
              <a:rPr lang="fr-CA" sz="3000" dirty="0"/>
              <a:t>supplémentaires de </a:t>
            </a:r>
            <a:r>
              <a:rPr lang="fr-CA" sz="3000" dirty="0" smtClean="0"/>
              <a:t>l’OCI</a:t>
            </a:r>
            <a:r>
              <a:rPr lang="fr-CA" sz="3000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25</a:t>
            </a:fld>
            <a:endParaRPr lang="fr-CA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6" y="1441894"/>
            <a:ext cx="6966047" cy="491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4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84693"/>
            <a:ext cx="8229600" cy="1143000"/>
          </a:xfrm>
        </p:spPr>
        <p:txBody>
          <a:bodyPr/>
          <a:lstStyle/>
          <a:p>
            <a:r>
              <a:rPr lang="fr-CA" sz="3000" dirty="0"/>
              <a:t>Sondages du dénombrement ponctuel </a:t>
            </a:r>
            <a:r>
              <a:rPr lang="fr-CA" sz="3000" dirty="0" smtClean="0"/>
              <a:t>(questions </a:t>
            </a:r>
            <a:r>
              <a:rPr lang="fr-CA" sz="3000" dirty="0"/>
              <a:t>locales)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26</a:t>
            </a:fld>
            <a:endParaRPr lang="fr-CA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47" y="1445984"/>
            <a:ext cx="6963507" cy="491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7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1213"/>
            <a:ext cx="8229600" cy="1143000"/>
          </a:xfrm>
        </p:spPr>
        <p:txBody>
          <a:bodyPr/>
          <a:lstStyle/>
          <a:p>
            <a:r>
              <a:rPr lang="fr-CA" dirty="0"/>
              <a:t>Rapports instantanés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27</a:t>
            </a:fld>
            <a:endParaRPr lang="fr-CA" dirty="0" smtClean="0"/>
          </a:p>
        </p:txBody>
      </p:sp>
      <p:pic>
        <p:nvPicPr>
          <p:cNvPr id="2050" name="Picture 2" descr="X:\IMIT\Common\People\Jorge\PitReports\PITTEMPLAT_2017121211364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0"/>
          <a:stretch/>
        </p:blipFill>
        <p:spPr bwMode="auto">
          <a:xfrm>
            <a:off x="2156469" y="1043489"/>
            <a:ext cx="5008124" cy="558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76975" y="1238250"/>
            <a:ext cx="647700" cy="527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7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5842"/>
            <a:ext cx="8229600" cy="1143000"/>
          </a:xfrm>
        </p:spPr>
        <p:txBody>
          <a:bodyPr/>
          <a:lstStyle/>
          <a:p>
            <a:r>
              <a:rPr lang="fr-CA" dirty="0" smtClean="0"/>
              <a:t>Autres </a:t>
            </a:r>
            <a:r>
              <a:rPr lang="fr-CA" dirty="0"/>
              <a:t>rapports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28</a:t>
            </a:fld>
            <a:endParaRPr lang="fr-CA" dirty="0" smtClean="0"/>
          </a:p>
        </p:txBody>
      </p:sp>
      <p:pic>
        <p:nvPicPr>
          <p:cNvPr id="4098" name="Picture 2" descr="image00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13" y="1484555"/>
            <a:ext cx="73533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image00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8" y="3482607"/>
            <a:ext cx="5208813" cy="28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37" y="3482607"/>
            <a:ext cx="4067476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869106" y="1527585"/>
            <a:ext cx="817694" cy="828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05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A" dirty="0"/>
              <a:t>...Ou créez le vôtre avec Excel!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9" y="1600200"/>
            <a:ext cx="817060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29</a:t>
            </a:fld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5108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Quelle version du SISA?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600200"/>
            <a:ext cx="8556171" cy="4525963"/>
          </a:xfrm>
        </p:spPr>
        <p:txBody>
          <a:bodyPr>
            <a:normAutofit/>
          </a:bodyPr>
          <a:lstStyle/>
          <a:p>
            <a:r>
              <a:rPr lang="fr-CA" sz="2400" b="1" dirty="0" smtClean="0"/>
              <a:t>SISA 3</a:t>
            </a:r>
          </a:p>
          <a:p>
            <a:pPr lvl="1"/>
            <a:r>
              <a:rPr lang="fr-CA" sz="1800" dirty="0" smtClean="0">
                <a:solidFill>
                  <a:schemeClr val="tx1"/>
                </a:solidFill>
                <a:latin typeface="Helvetica LT Std Cond Light"/>
                <a:cs typeface="Helvetica LT Std Cond Light"/>
              </a:rPr>
              <a:t>Facile à installer</a:t>
            </a:r>
          </a:p>
          <a:p>
            <a:pPr lvl="1"/>
            <a:r>
              <a:rPr lang="fr-CA" sz="1800" dirty="0" smtClean="0">
                <a:solidFill>
                  <a:schemeClr val="tx1"/>
                </a:solidFill>
                <a:latin typeface="Helvetica LT Std Cond Light"/>
                <a:cs typeface="Helvetica LT Std Cond Light"/>
              </a:rPr>
              <a:t>Réalisez le dénombrement ponctuel sur papier</a:t>
            </a:r>
          </a:p>
          <a:p>
            <a:pPr lvl="1"/>
            <a:r>
              <a:rPr lang="fr-CA" sz="1800" dirty="0" smtClean="0">
                <a:solidFill>
                  <a:schemeClr val="tx1"/>
                </a:solidFill>
                <a:latin typeface="Helvetica LT Std Cond Light"/>
                <a:cs typeface="Helvetica LT Std Cond Light"/>
              </a:rPr>
              <a:t>Utilisez le SISA pour la saisie des données après le sondage </a:t>
            </a:r>
            <a:br>
              <a:rPr lang="fr-CA" sz="1800" dirty="0" smtClean="0">
                <a:solidFill>
                  <a:schemeClr val="tx1"/>
                </a:solidFill>
                <a:latin typeface="Helvetica LT Std Cond Light"/>
                <a:cs typeface="Helvetica LT Std Cond Light"/>
              </a:rPr>
            </a:br>
            <a:r>
              <a:rPr lang="fr-CA" sz="1800" dirty="0" smtClean="0">
                <a:solidFill>
                  <a:schemeClr val="tx1"/>
                </a:solidFill>
                <a:latin typeface="Helvetica LT Std Cond Light"/>
                <a:cs typeface="Helvetica LT Std Cond Light"/>
              </a:rPr>
              <a:t>pour le dénombrement ponctuel</a:t>
            </a:r>
          </a:p>
          <a:p>
            <a:endParaRPr lang="fr-CA" sz="1500" dirty="0" smtClean="0"/>
          </a:p>
          <a:p>
            <a:r>
              <a:rPr lang="fr-CA" sz="2400" b="1" dirty="0" smtClean="0"/>
              <a:t>SISA 4</a:t>
            </a:r>
          </a:p>
          <a:p>
            <a:pPr lvl="1"/>
            <a:r>
              <a:rPr lang="fr-CA" sz="1800" dirty="0" smtClean="0">
                <a:solidFill>
                  <a:schemeClr val="tx1"/>
                </a:solidFill>
                <a:latin typeface="Helvetica LT Std Cond Light"/>
                <a:cs typeface="Helvetica LT Std Cond Light"/>
              </a:rPr>
              <a:t>Demande plus de ressources pour l’installation</a:t>
            </a:r>
          </a:p>
          <a:p>
            <a:pPr lvl="1"/>
            <a:r>
              <a:rPr lang="fr-CA" sz="1800" dirty="0" smtClean="0">
                <a:solidFill>
                  <a:schemeClr val="tx1"/>
                </a:solidFill>
                <a:latin typeface="Helvetica LT Std Cond Light"/>
                <a:cs typeface="Helvetica LT Std Cond Light"/>
              </a:rPr>
              <a:t>À utiliser comme vous le souhaitez :</a:t>
            </a:r>
          </a:p>
          <a:p>
            <a:pPr lvl="2"/>
            <a:r>
              <a:rPr lang="fr-CA" sz="1600" dirty="0" smtClean="0">
                <a:solidFill>
                  <a:schemeClr val="tx1"/>
                </a:solidFill>
              </a:rPr>
              <a:t>Comme SISA 3 : Utilisez le papier et puis saisissez les données</a:t>
            </a:r>
          </a:p>
          <a:p>
            <a:pPr lvl="2"/>
            <a:r>
              <a:rPr lang="fr-CA" sz="1600" dirty="0" smtClean="0">
                <a:solidFill>
                  <a:schemeClr val="tx1"/>
                </a:solidFill>
              </a:rPr>
              <a:t>EN DIRECT! En effectuant les sondages sur tablettes ou téléphones intelligents</a:t>
            </a:r>
          </a:p>
          <a:p>
            <a:pPr lvl="2"/>
            <a:r>
              <a:rPr lang="fr-CA" sz="1600" dirty="0" smtClean="0">
                <a:solidFill>
                  <a:schemeClr val="tx1"/>
                </a:solidFill>
              </a:rPr>
              <a:t>Travail en direct pour certaines équipes et utilisation du papier pour d’autres</a:t>
            </a:r>
          </a:p>
          <a:p>
            <a:pPr lvl="3"/>
            <a:endParaRPr lang="fr-CA" sz="1400" dirty="0" smtClean="0"/>
          </a:p>
          <a:p>
            <a:pPr lvl="1"/>
            <a:endParaRPr lang="fr-CA" sz="2200" dirty="0" smtClean="0"/>
          </a:p>
          <a:p>
            <a:endParaRPr lang="fr-CA" sz="2400" dirty="0" smtClean="0"/>
          </a:p>
          <a:p>
            <a:endParaRPr lang="fr-CA" sz="2400" dirty="0" smtClean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3</a:t>
            </a:fld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9398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1318"/>
            <a:ext cx="8229600" cy="1143000"/>
          </a:xfrm>
        </p:spPr>
        <p:txBody>
          <a:bodyPr/>
          <a:lstStyle/>
          <a:p>
            <a:r>
              <a:rPr lang="fr-CA" dirty="0"/>
              <a:t>Ce qui est envoyé à la SPLI...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30</a:t>
            </a:fld>
            <a:endParaRPr lang="fr-CA" dirty="0" smtClean="0"/>
          </a:p>
        </p:txBody>
      </p:sp>
      <p:pic>
        <p:nvPicPr>
          <p:cNvPr id="5122" name="Picture 2" descr="image00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99" y="1357956"/>
            <a:ext cx="6972524" cy="495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1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image00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98" y="2043952"/>
            <a:ext cx="6825024" cy="418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76"/>
            <a:ext cx="8229600" cy="1143000"/>
          </a:xfrm>
        </p:spPr>
        <p:txBody>
          <a:bodyPr/>
          <a:lstStyle/>
          <a:p>
            <a:r>
              <a:rPr lang="fr-CA" dirty="0"/>
              <a:t>Semaine </a:t>
            </a:r>
            <a:r>
              <a:rPr lang="fr-CA" dirty="0" smtClean="0"/>
              <a:t>du registre</a:t>
            </a:r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31</a:t>
            </a:fld>
            <a:endParaRPr lang="fr-CA" dirty="0" smtClean="0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305944" y="2484662"/>
            <a:ext cx="2838056" cy="3871688"/>
          </a:xfrm>
          <a:prstGeom prst="rect">
            <a:avLst/>
          </a:prstGeom>
          <a:noFill/>
          <a:ln w="76200">
            <a:solidFill>
              <a:srgbClr val="6DAA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146" name="Picture 2" descr="image00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" y="938063"/>
            <a:ext cx="62007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985946" y="5260519"/>
            <a:ext cx="494512" cy="367394"/>
          </a:xfrm>
          <a:prstGeom prst="rect">
            <a:avLst/>
          </a:prstGeom>
          <a:noFill/>
          <a:ln w="76200">
            <a:solidFill>
              <a:srgbClr val="6DAA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3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2265"/>
            <a:ext cx="8229600" cy="1143000"/>
          </a:xfrm>
        </p:spPr>
        <p:txBody>
          <a:bodyPr/>
          <a:lstStyle/>
          <a:p>
            <a:r>
              <a:rPr lang="fr-CA" dirty="0"/>
              <a:t>Semaine </a:t>
            </a:r>
            <a:r>
              <a:rPr lang="fr-CA" dirty="0" smtClean="0"/>
              <a:t>du registre</a:t>
            </a:r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32</a:t>
            </a:fld>
            <a:endParaRPr lang="fr-CA" dirty="0" smtClean="0"/>
          </a:p>
        </p:txBody>
      </p:sp>
      <p:pic>
        <p:nvPicPr>
          <p:cNvPr id="9" name="Picture 8"/>
          <p:cNvPicPr/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7458" y="1590357"/>
            <a:ext cx="4528456" cy="3046957"/>
          </a:xfrm>
          <a:prstGeom prst="rect">
            <a:avLst/>
          </a:prstGeom>
        </p:spPr>
      </p:pic>
      <p:pic>
        <p:nvPicPr>
          <p:cNvPr id="10" name="Picture 9"/>
          <p:cNvPicPr/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924299" y="3254829"/>
            <a:ext cx="5148943" cy="30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5639"/>
            <a:ext cx="8229600" cy="1143000"/>
          </a:xfrm>
        </p:spPr>
        <p:txBody>
          <a:bodyPr/>
          <a:lstStyle/>
          <a:p>
            <a:r>
              <a:rPr lang="fr-CA" dirty="0" smtClean="0"/>
              <a:t>Aperçu </a:t>
            </a:r>
            <a:r>
              <a:rPr lang="fr-CA" dirty="0"/>
              <a:t>de SISA 4</a:t>
            </a:r>
            <a:r>
              <a:rPr lang="fr-CA" dirty="0" smtClean="0"/>
              <a:t>...*</a:t>
            </a:r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33</a:t>
            </a:fld>
            <a:endParaRPr lang="fr-CA" dirty="0" smtClean="0"/>
          </a:p>
        </p:txBody>
      </p:sp>
      <p:pic>
        <p:nvPicPr>
          <p:cNvPr id="6" name="Picture 5"/>
          <p:cNvPicPr/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06686" y="3508798"/>
            <a:ext cx="4539343" cy="2847552"/>
          </a:xfrm>
          <a:prstGeom prst="rect">
            <a:avLst/>
          </a:prstGeom>
        </p:spPr>
      </p:pic>
      <p:pic>
        <p:nvPicPr>
          <p:cNvPr id="5" name="Picture 4"/>
          <p:cNvPicPr/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3028" y="1857012"/>
            <a:ext cx="4669972" cy="3977731"/>
          </a:xfrm>
          <a:prstGeom prst="rect">
            <a:avLst/>
          </a:prstGeom>
        </p:spPr>
      </p:pic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3420933" y="916525"/>
            <a:ext cx="4475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*Version </a:t>
            </a:r>
            <a:r>
              <a:rPr lang="en-CA" sz="2400" b="1" dirty="0" err="1" smtClean="0"/>
              <a:t>française</a:t>
            </a:r>
            <a:r>
              <a:rPr lang="en-CA" sz="2400" b="1" dirty="0" smtClean="0"/>
              <a:t> à </a:t>
            </a:r>
            <a:r>
              <a:rPr lang="en-CA" sz="2400" b="1" dirty="0" err="1" smtClean="0"/>
              <a:t>venir</a:t>
            </a:r>
            <a:r>
              <a:rPr lang="en-CA" sz="2400" b="1" dirty="0" smtClean="0"/>
              <a:t>…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6457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02360"/>
            <a:ext cx="8229600" cy="1143000"/>
          </a:xfrm>
        </p:spPr>
        <p:txBody>
          <a:bodyPr/>
          <a:lstStyle/>
          <a:p>
            <a:r>
              <a:rPr lang="fr-CA" dirty="0" smtClean="0"/>
              <a:t>Aperçu </a:t>
            </a:r>
            <a:r>
              <a:rPr lang="fr-CA" dirty="0"/>
              <a:t>de SISA 4</a:t>
            </a:r>
            <a:r>
              <a:rPr lang="fr-CA" dirty="0" smtClean="0"/>
              <a:t>...*</a:t>
            </a:r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34</a:t>
            </a:fld>
            <a:endParaRPr lang="fr-CA" dirty="0" smtClean="0"/>
          </a:p>
        </p:txBody>
      </p:sp>
      <p:pic>
        <p:nvPicPr>
          <p:cNvPr id="5" name="Picture 4"/>
          <p:cNvPicPr/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62742" y="2580638"/>
            <a:ext cx="6760029" cy="2241731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3420933" y="916525"/>
            <a:ext cx="4475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*Version </a:t>
            </a:r>
            <a:r>
              <a:rPr lang="en-CA" sz="2400" b="1" dirty="0" err="1" smtClean="0"/>
              <a:t>française</a:t>
            </a:r>
            <a:r>
              <a:rPr lang="en-CA" sz="2400" b="1" dirty="0" smtClean="0"/>
              <a:t> à </a:t>
            </a:r>
            <a:r>
              <a:rPr lang="en-CA" sz="2400" b="1" dirty="0" err="1" smtClean="0"/>
              <a:t>venir</a:t>
            </a:r>
            <a:r>
              <a:rPr lang="en-CA" sz="2400" b="1" dirty="0" smtClean="0"/>
              <a:t>…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4376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8479"/>
            <a:ext cx="8229600" cy="1143000"/>
          </a:xfrm>
        </p:spPr>
        <p:txBody>
          <a:bodyPr/>
          <a:lstStyle/>
          <a:p>
            <a:r>
              <a:rPr lang="fr-CA" dirty="0"/>
              <a:t>Aperçu de SISA 4</a:t>
            </a:r>
            <a:r>
              <a:rPr lang="fr-CA" dirty="0" smtClean="0"/>
              <a:t>...*</a:t>
            </a:r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35</a:t>
            </a:fld>
            <a:endParaRPr lang="fr-CA" dirty="0" smtClean="0"/>
          </a:p>
        </p:txBody>
      </p:sp>
      <p:pic>
        <p:nvPicPr>
          <p:cNvPr id="4" name="Picture 3"/>
          <p:cNvPicPr/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46513" y="1408762"/>
            <a:ext cx="5214257" cy="5426075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420933" y="916525"/>
            <a:ext cx="4475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*Version </a:t>
            </a:r>
            <a:r>
              <a:rPr lang="en-CA" sz="2400" b="1" dirty="0" err="1" smtClean="0"/>
              <a:t>française</a:t>
            </a:r>
            <a:r>
              <a:rPr lang="en-CA" sz="2400" b="1" dirty="0" smtClean="0"/>
              <a:t> à </a:t>
            </a:r>
            <a:r>
              <a:rPr lang="en-CA" sz="2400" b="1" dirty="0" err="1" smtClean="0"/>
              <a:t>venir</a:t>
            </a:r>
            <a:r>
              <a:rPr lang="en-CA" sz="2400" b="1" dirty="0" smtClean="0"/>
              <a:t>…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4376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2265"/>
            <a:ext cx="8229600" cy="1143000"/>
          </a:xfrm>
        </p:spPr>
        <p:txBody>
          <a:bodyPr/>
          <a:lstStyle/>
          <a:p>
            <a:r>
              <a:rPr lang="fr-CA" dirty="0"/>
              <a:t>Installer SISA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56150"/>
          </a:xfrm>
          <a:noFill/>
        </p:spPr>
        <p:txBody>
          <a:bodyPr lIns="97200" rIns="97200">
            <a:normAutofit fontScale="25000" lnSpcReduction="20000"/>
          </a:bodyPr>
          <a:lstStyle/>
          <a:p>
            <a:pPr marL="0" indent="0">
              <a:spcAft>
                <a:spcPts val="700"/>
              </a:spcAft>
              <a:buClr>
                <a:srgbClr val="FF0000"/>
              </a:buClr>
              <a:buNone/>
            </a:pPr>
            <a:r>
              <a:rPr lang="fr-CA" sz="11200" b="1" dirty="0" smtClean="0"/>
              <a:t>L’installation de SISA 3 est simple comme bonjour.</a:t>
            </a:r>
          </a:p>
          <a:p>
            <a:pPr marL="0" indent="0">
              <a:spcAft>
                <a:spcPts val="700"/>
              </a:spcAft>
              <a:buClr>
                <a:srgbClr val="FF0000"/>
              </a:buClr>
              <a:buNone/>
            </a:pPr>
            <a:endParaRPr lang="fr-CA" sz="8400" b="1" dirty="0" smtClean="0"/>
          </a:p>
          <a:p>
            <a:pPr marL="534988" indent="-534988">
              <a:lnSpc>
                <a:spcPct val="120000"/>
              </a:lnSpc>
              <a:spcAft>
                <a:spcPts val="7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fr-CA" sz="10800" b="1" dirty="0" smtClean="0"/>
              <a:t>Téléchargez le logiciel à partir de </a:t>
            </a:r>
            <a:r>
              <a:rPr lang="fr-CA" sz="10800" b="1" dirty="0" smtClean="0">
                <a:hlinkClick r:id="rId6"/>
              </a:rPr>
              <a:t>www.sisa.ca</a:t>
            </a:r>
          </a:p>
          <a:p>
            <a:pPr marL="534988" indent="-534988">
              <a:lnSpc>
                <a:spcPct val="120000"/>
              </a:lnSpc>
              <a:spcAft>
                <a:spcPts val="7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fr-CA" sz="10800" b="1" dirty="0" smtClean="0"/>
              <a:t>Ouvrez le fichier téléchargé et suivez les directives.</a:t>
            </a:r>
          </a:p>
          <a:p>
            <a:pPr marL="534988" lvl="0" indent="-534988">
              <a:lnSpc>
                <a:spcPct val="120000"/>
              </a:lnSpc>
              <a:spcAft>
                <a:spcPts val="7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fr-CA" sz="10800" b="1" dirty="0" smtClean="0"/>
              <a:t>Ouvrez une session dans SISA à l’aide de </a:t>
            </a:r>
            <a:r>
              <a:rPr lang="fr-CA" sz="10800" b="1" dirty="0" smtClean="0">
                <a:solidFill>
                  <a:prstClr val="black"/>
                </a:solidFill>
              </a:rPr>
              <a:t>l’identifiant </a:t>
            </a:r>
            <a:r>
              <a:rPr lang="fr-CA" sz="10800" b="1" dirty="0" smtClean="0">
                <a:solidFill>
                  <a:srgbClr val="FF0000"/>
                </a:solidFill>
              </a:rPr>
              <a:t>admin</a:t>
            </a:r>
            <a:r>
              <a:rPr lang="fr-CA" sz="10800" b="1" dirty="0" smtClean="0">
                <a:solidFill>
                  <a:prstClr val="black"/>
                </a:solidFill>
              </a:rPr>
              <a:t> et du mot de passe </a:t>
            </a:r>
            <a:r>
              <a:rPr lang="fr-CA" sz="10800" b="1" dirty="0" smtClean="0">
                <a:solidFill>
                  <a:srgbClr val="FF0000"/>
                </a:solidFill>
              </a:rPr>
              <a:t>admin1.</a:t>
            </a:r>
          </a:p>
          <a:p>
            <a:pPr marL="0" indent="0">
              <a:buNone/>
            </a:pPr>
            <a:endParaRPr lang="fr-CA" sz="2500" b="1" dirty="0" smtClean="0"/>
          </a:p>
          <a:p>
            <a:pPr marL="0" indent="0">
              <a:buNone/>
            </a:pPr>
            <a:endParaRPr lang="fr-CA" sz="27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36</a:t>
            </a:fld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615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Installer SISA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56150"/>
          </a:xfrm>
          <a:noFill/>
        </p:spPr>
        <p:txBody>
          <a:bodyPr lIns="97200" rIns="97200">
            <a:normAutofit/>
          </a:bodyPr>
          <a:lstStyle/>
          <a:p>
            <a:pPr marL="0" indent="0">
              <a:spcAft>
                <a:spcPts val="700"/>
              </a:spcAft>
              <a:buClr>
                <a:srgbClr val="FF0000"/>
              </a:buClr>
              <a:buNone/>
            </a:pPr>
            <a:r>
              <a:rPr lang="fr-CA" sz="2800" b="1" dirty="0" smtClean="0"/>
              <a:t>L’installation de SISA 4 nécessite un peu plus de ressources.</a:t>
            </a:r>
          </a:p>
          <a:p>
            <a:pPr>
              <a:spcAft>
                <a:spcPts val="700"/>
              </a:spcAft>
              <a:buClr>
                <a:srgbClr val="FF0000"/>
              </a:buClr>
              <a:buFontTx/>
              <a:buChar char="-"/>
            </a:pPr>
            <a:r>
              <a:rPr lang="fr-CA" sz="2800" b="1" dirty="0" smtClean="0"/>
              <a:t>Si vous possédez déjà SISA 4, vous n’avez rien à faire.</a:t>
            </a:r>
          </a:p>
          <a:p>
            <a:pPr>
              <a:spcAft>
                <a:spcPts val="700"/>
              </a:spcAft>
              <a:buClr>
                <a:srgbClr val="FF0000"/>
              </a:buClr>
              <a:buFontTx/>
              <a:buChar char="-"/>
            </a:pPr>
            <a:r>
              <a:rPr lang="fr-CA" sz="2800" b="1" dirty="0" smtClean="0"/>
              <a:t>Si vous n’avez pas...</a:t>
            </a:r>
          </a:p>
          <a:p>
            <a:pPr lvl="1">
              <a:spcAft>
                <a:spcPts val="700"/>
              </a:spcAft>
              <a:buClr>
                <a:srgbClr val="FF0000"/>
              </a:buClr>
              <a:buFontTx/>
              <a:buChar char="-"/>
            </a:pPr>
            <a:r>
              <a:rPr lang="fr-CA" b="1" dirty="0" smtClean="0"/>
              <a:t>D’équipe de TI</a:t>
            </a:r>
          </a:p>
          <a:p>
            <a:pPr lvl="1">
              <a:spcAft>
                <a:spcPts val="700"/>
              </a:spcAft>
              <a:buClr>
                <a:srgbClr val="FF0000"/>
              </a:buClr>
              <a:buFontTx/>
              <a:buChar char="-"/>
            </a:pPr>
            <a:r>
              <a:rPr lang="fr-CA" b="1" dirty="0" smtClean="0"/>
              <a:t>De serveur Web</a:t>
            </a:r>
          </a:p>
          <a:p>
            <a:pPr>
              <a:spcAft>
                <a:spcPts val="700"/>
              </a:spcAft>
              <a:buClr>
                <a:srgbClr val="FF0000"/>
              </a:buClr>
              <a:buFontTx/>
              <a:buChar char="-"/>
            </a:pPr>
            <a:r>
              <a:rPr lang="fr-CA" sz="2800" b="1" dirty="0" smtClean="0"/>
              <a:t>...Vous devrez peut-être revoir votre stratégie.</a:t>
            </a:r>
          </a:p>
          <a:p>
            <a:pPr marL="0" indent="0">
              <a:buNone/>
            </a:pPr>
            <a:endParaRPr lang="fr-CA" sz="2800" b="1" dirty="0" smtClean="0"/>
          </a:p>
          <a:p>
            <a:pPr marL="0" indent="0">
              <a:buNone/>
            </a:pPr>
            <a:endParaRPr lang="fr-CA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37</a:t>
            </a:fld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5275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Bureau de soutien du SISA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263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CA" sz="2400" b="1" dirty="0" smtClean="0"/>
              <a:t>Des guides pratiques complets et des documents de référence sont disponibles grâce au menu d’aide du logiciel SISA.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CA" sz="2400" b="1" dirty="0" smtClean="0"/>
              <a:t>Le centre de formation sur le SISA, un programme gratuit d’apprentissage à distance sur demande et d’autres ressources en ligne sont disponibles grâce au 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CA" sz="2200" b="1" dirty="0" smtClean="0"/>
              <a:t>Le logiciel SISA 4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CA" sz="2200" b="1" dirty="0" smtClean="0"/>
              <a:t>Site web du SISA : </a:t>
            </a:r>
            <a:r>
              <a:rPr lang="fr-CA" sz="2400" b="1" dirty="0" smtClean="0">
                <a:latin typeface="Franklin Gothic Book" panose="020B0503020102020204" pitchFamily="34" charset="0"/>
                <a:hlinkClick r:id="rId6"/>
              </a:rPr>
              <a:t>www.sisa.ca</a:t>
            </a:r>
            <a:r>
              <a:rPr lang="fr-CA" sz="2400" b="1" dirty="0" smtClean="0">
                <a:latin typeface="Franklin Gothic Book" panose="020B0503020102020204" pitchFamily="34" charset="0"/>
              </a:rPr>
              <a:t>   </a:t>
            </a:r>
            <a:r>
              <a:rPr lang="fr-CA" sz="2000" b="1" dirty="0" smtClean="0">
                <a:latin typeface="Franklin Gothic Book" panose="020B0503020102020204" pitchFamily="34" charset="0"/>
              </a:rPr>
              <a:t>(Pour SISA 3)</a:t>
            </a:r>
          </a:p>
          <a:p>
            <a:pPr marL="342900" lvl="1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CA" sz="2400" b="1" dirty="0" smtClean="0">
              <a:solidFill>
                <a:schemeClr val="tx1"/>
              </a:solidFill>
            </a:endParaRPr>
          </a:p>
          <a:p>
            <a:pPr marL="342900" lvl="1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CA" sz="2400" b="1" dirty="0" smtClean="0">
                <a:solidFill>
                  <a:schemeClr val="tx1"/>
                </a:solidFill>
              </a:rPr>
              <a:t>Si vous avez des questions sur le logiciel SISA ou avez besoin d’aide technique, veuillez communiquer avec le bureau </a:t>
            </a:r>
            <a:br>
              <a:rPr lang="fr-CA" sz="2400" b="1" dirty="0" smtClean="0">
                <a:solidFill>
                  <a:schemeClr val="tx1"/>
                </a:solidFill>
              </a:rPr>
            </a:br>
            <a:r>
              <a:rPr lang="fr-CA" sz="2400" b="1" dirty="0" smtClean="0">
                <a:solidFill>
                  <a:schemeClr val="tx1"/>
                </a:solidFill>
              </a:rPr>
              <a:t>de soutien du SISA :</a:t>
            </a:r>
          </a:p>
          <a:p>
            <a:pPr marL="1200150" lvl="3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CA" sz="2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Par téléphone au numéro suivant : </a:t>
            </a:r>
            <a:r>
              <a:rPr lang="fr-CA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1-866-324-2375</a:t>
            </a:r>
          </a:p>
          <a:p>
            <a:pPr marL="1200150" lvl="3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CA" sz="2400" b="1" dirty="0" smtClean="0">
                <a:latin typeface="Franklin Gothic Book" panose="020B0503020102020204" pitchFamily="34" charset="0"/>
              </a:rPr>
              <a:t>P</a:t>
            </a:r>
            <a:r>
              <a:rPr lang="fr-CA" sz="2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ar courriel à l’adresse suivante : </a:t>
            </a:r>
            <a:r>
              <a:rPr lang="fr-CA" sz="2400" b="1" dirty="0" smtClean="0">
                <a:latin typeface="Franklin Gothic Book" panose="020B0503020102020204" pitchFamily="34" charset="0"/>
                <a:hlinkClick r:id="rId7"/>
              </a:rPr>
              <a:t>soutien@sisa.ca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38</a:t>
            </a:fld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212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Le processus dans son ensemble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13184" y="2155507"/>
            <a:ext cx="8373616" cy="3668351"/>
          </a:xfrm>
        </p:spPr>
        <p:txBody>
          <a:bodyPr>
            <a:normAutofit fontScale="85000" lnSpcReduction="20000"/>
          </a:bodyPr>
          <a:lstStyle/>
          <a:p>
            <a:r>
              <a:rPr lang="fr-CA" sz="2400" dirty="0" smtClean="0"/>
              <a:t>Les sondages sont réalisés en divers endroits :</a:t>
            </a:r>
          </a:p>
          <a:p>
            <a:pPr lvl="1"/>
            <a:r>
              <a:rPr lang="fr-CA" sz="2000" dirty="0" smtClean="0"/>
              <a:t>Les refuges (refuges d’urgence, refuges pour femmes victimes de violence, logements de transition)</a:t>
            </a:r>
          </a:p>
          <a:p>
            <a:pPr lvl="1"/>
            <a:r>
              <a:rPr lang="fr-CA" sz="2000" dirty="0" smtClean="0"/>
              <a:t>Les lieux extérieurs</a:t>
            </a:r>
          </a:p>
          <a:p>
            <a:pPr lvl="1"/>
            <a:r>
              <a:rPr lang="fr-CA" sz="2000" dirty="0" smtClean="0"/>
              <a:t>Autres (p. ex. événements ciblés, bureaux de services, etc.)</a:t>
            </a:r>
          </a:p>
          <a:p>
            <a:r>
              <a:rPr lang="fr-CA" sz="2400" dirty="0" smtClean="0"/>
              <a:t>Les données peuvent être recueillies au moyen de formulaires papier ou être entrées directement sur des appareils mobiles.</a:t>
            </a:r>
          </a:p>
          <a:p>
            <a:r>
              <a:rPr lang="fr-CA" sz="2400" dirty="0" smtClean="0"/>
              <a:t>Production de rapports</a:t>
            </a:r>
          </a:p>
          <a:p>
            <a:r>
              <a:rPr lang="fr-CA" sz="2400" dirty="0" smtClean="0"/>
              <a:t>Les données peuvent être exportées pour être analysées.</a:t>
            </a:r>
          </a:p>
          <a:p>
            <a:r>
              <a:rPr lang="fr-CA" sz="2400" dirty="0" smtClean="0"/>
              <a:t>Les données de base sont exportées vers la SPLI.</a:t>
            </a:r>
          </a:p>
          <a:p>
            <a:r>
              <a:rPr lang="fr-CA" sz="2400" dirty="0" smtClean="0"/>
              <a:t>D’autres exportations peuvent être faites au sein de la collectivité </a:t>
            </a:r>
            <a:br>
              <a:rPr lang="fr-CA" sz="2400" dirty="0" smtClean="0"/>
            </a:br>
            <a:r>
              <a:rPr lang="fr-CA" sz="2400" dirty="0" smtClean="0"/>
              <a:t>(p. ex. chercheurs)</a:t>
            </a:r>
          </a:p>
          <a:p>
            <a:endParaRPr lang="fr-C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4</a:t>
            </a:fld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9779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66586"/>
            <a:ext cx="8229600" cy="1143000"/>
          </a:xfrm>
        </p:spPr>
        <p:txBody>
          <a:bodyPr/>
          <a:lstStyle/>
          <a:p>
            <a:r>
              <a:rPr lang="fr-CA" dirty="0"/>
              <a:t>Le dénombrement ponctuel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de </a:t>
            </a:r>
            <a:r>
              <a:rPr lang="fr-CA" dirty="0"/>
              <a:t>la SPLI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sz="2200" dirty="0" smtClean="0"/>
              <a:t>Ce dénombrement ponctuel se compose de trois parties :</a:t>
            </a:r>
          </a:p>
          <a:p>
            <a:pPr lvl="1"/>
            <a:r>
              <a:rPr lang="fr-CA" sz="2000" dirty="0" smtClean="0"/>
              <a:t>Les questions de base fournies par la SPLI (obligatoires).</a:t>
            </a:r>
          </a:p>
          <a:p>
            <a:pPr lvl="1"/>
            <a:r>
              <a:rPr lang="fr-CA" sz="2000" dirty="0" smtClean="0"/>
              <a:t>Les questions supplémentaires fournies par l’Observatoire canadien sur l’itinérance (OCI) (facultatives).</a:t>
            </a:r>
          </a:p>
          <a:p>
            <a:pPr lvl="2"/>
            <a:r>
              <a:rPr lang="fr-CA" sz="1600" dirty="0" smtClean="0"/>
              <a:t>Certaines complètent les questions de base.</a:t>
            </a:r>
          </a:p>
          <a:p>
            <a:pPr lvl="2"/>
            <a:r>
              <a:rPr lang="fr-CA" sz="1600" dirty="0" smtClean="0"/>
              <a:t>D’autres sont juste des questions supplémentaires. </a:t>
            </a:r>
          </a:p>
          <a:p>
            <a:pPr lvl="2"/>
            <a:r>
              <a:rPr lang="fr-CA" sz="1600" dirty="0" smtClean="0"/>
              <a:t>Les collectivités ont la possibilité :</a:t>
            </a:r>
          </a:p>
          <a:p>
            <a:pPr lvl="3"/>
            <a:r>
              <a:rPr lang="fr-CA" sz="1200" dirty="0" smtClean="0"/>
              <a:t>D’utiliser toutes les questions de l’OCI, certaines ou aucune</a:t>
            </a:r>
          </a:p>
          <a:p>
            <a:pPr lvl="1"/>
            <a:r>
              <a:rPr lang="fr-CA" sz="2000" dirty="0" smtClean="0"/>
              <a:t>Les questions supplémentaires fournies par la collectivité (facultatives).</a:t>
            </a:r>
          </a:p>
          <a:p>
            <a:pPr lvl="2"/>
            <a:r>
              <a:rPr lang="fr-CA" sz="1600" dirty="0" smtClean="0"/>
              <a:t>Les collectivités auront la possibilité de poser leurs propres questions.</a:t>
            </a:r>
          </a:p>
          <a:p>
            <a:pPr lvl="2"/>
            <a:r>
              <a:rPr lang="fr-CA" sz="1600" dirty="0" smtClean="0"/>
              <a:t>NOUVEAUTÉ! La foire du dénombrement ponctuel permet aux sites où a lieu un dénombrement ponctuel de partager les questions locales.</a:t>
            </a:r>
          </a:p>
          <a:p>
            <a:r>
              <a:rPr lang="fr-CA" sz="2200" dirty="0" smtClean="0"/>
              <a:t>Seules les réponses aux questions de base sont transmises à la </a:t>
            </a:r>
            <a:r>
              <a:rPr lang="fr-CA" sz="2200" dirty="0" err="1" smtClean="0"/>
              <a:t>SPLI</a:t>
            </a:r>
            <a:r>
              <a:rPr lang="fr-CA" sz="2200" dirty="0" smtClean="0"/>
              <a:t>.</a:t>
            </a:r>
          </a:p>
          <a:p>
            <a:pPr lvl="1"/>
            <a:r>
              <a:rPr lang="fr-CA" sz="2000" dirty="0" smtClean="0"/>
              <a:t>Les collectivités doivent signer </a:t>
            </a:r>
            <a:r>
              <a:rPr lang="fr-CA" sz="2000" dirty="0"/>
              <a:t>l</a:t>
            </a:r>
            <a:r>
              <a:rPr lang="fr-CA" sz="2000" dirty="0" smtClean="0"/>
              <a:t>’Entente sur la transmission de données relative au dénombrement ponctuel afin d’exporter les données.</a:t>
            </a:r>
          </a:p>
          <a:p>
            <a:pPr marL="0" indent="0">
              <a:buNone/>
            </a:pPr>
            <a:endParaRPr lang="fr-CA" sz="2400" dirty="0" smtClean="0"/>
          </a:p>
          <a:p>
            <a:endParaRPr lang="fr-CA" sz="2000" dirty="0" smtClean="0"/>
          </a:p>
          <a:p>
            <a:endParaRPr lang="fr-CA" sz="2400" dirty="0" smtClean="0"/>
          </a:p>
          <a:p>
            <a:endParaRPr lang="fr-CA" sz="2400" dirty="0" smtClean="0"/>
          </a:p>
          <a:p>
            <a:pPr lvl="2"/>
            <a:endParaRPr lang="fr-CA" sz="1600" dirty="0" smtClean="0"/>
          </a:p>
          <a:p>
            <a:endParaRPr lang="fr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5</a:t>
            </a:fld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2219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66586"/>
            <a:ext cx="8229600" cy="1143000"/>
          </a:xfrm>
        </p:spPr>
        <p:txBody>
          <a:bodyPr/>
          <a:lstStyle/>
          <a:p>
            <a:r>
              <a:rPr lang="fr-CA" dirty="0"/>
              <a:t>Envoi des données du dénombrement ponctuel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Exportations </a:t>
            </a:r>
            <a:r>
              <a:rPr lang="fr-CA" sz="2400" dirty="0"/>
              <a:t>vers la SPLI</a:t>
            </a:r>
          </a:p>
          <a:p>
            <a:pPr lvl="1"/>
            <a:r>
              <a:rPr lang="fr-CA" sz="1900" dirty="0" smtClean="0"/>
              <a:t>Si vous utilisez le SISA, ce logiciel comporte une méthode qui envoie les réponses aux questions de base à la SPLI par voie électronique.</a:t>
            </a:r>
          </a:p>
          <a:p>
            <a:r>
              <a:rPr lang="fr-CA" sz="2200" dirty="0" smtClean="0"/>
              <a:t>Exportations vers l’entité communautaire, au besoin...</a:t>
            </a:r>
          </a:p>
          <a:p>
            <a:pPr lvl="1"/>
            <a:r>
              <a:rPr lang="fr-CA" sz="1900" dirty="0" smtClean="0"/>
              <a:t>Le SISA permet d’envoyer des données </a:t>
            </a:r>
            <a:r>
              <a:rPr lang="fr-CA" sz="1900" dirty="0" err="1" smtClean="0"/>
              <a:t>anonymisées</a:t>
            </a:r>
            <a:r>
              <a:rPr lang="fr-CA" sz="1900" dirty="0" smtClean="0"/>
              <a:t> à n’importe quel destinataire.</a:t>
            </a:r>
          </a:p>
          <a:p>
            <a:pPr lvl="1"/>
            <a:r>
              <a:rPr lang="fr-CA" sz="1900" dirty="0" smtClean="0"/>
              <a:t>Les destinataires sont chargés d’établir une </a:t>
            </a:r>
            <a:r>
              <a:rPr lang="fr-FR" sz="1900" dirty="0" smtClean="0"/>
              <a:t>entente </a:t>
            </a:r>
            <a:r>
              <a:rPr lang="fr-FR" sz="1900" dirty="0"/>
              <a:t>sur la transmission de données</a:t>
            </a:r>
            <a:r>
              <a:rPr lang="fr-CA" sz="1900" dirty="0" smtClean="0"/>
              <a:t>.</a:t>
            </a:r>
          </a:p>
          <a:p>
            <a:pPr lvl="1"/>
            <a:r>
              <a:rPr lang="fr-CA" sz="1900" dirty="0" smtClean="0"/>
              <a:t>Les entités communautaires peuvent utiliser le SISA pour recevoir ces données et les analyser elles-mêmes.</a:t>
            </a:r>
          </a:p>
          <a:p>
            <a:pPr lvl="1"/>
            <a:r>
              <a:rPr lang="fr-CA" sz="1900" dirty="0" smtClean="0"/>
              <a:t>Un répertoire centralisé du SISA permet d’exporter les résultats du dénombrement ponctuel au format CSV.</a:t>
            </a:r>
          </a:p>
          <a:p>
            <a:r>
              <a:rPr lang="fr-CA" sz="2200" dirty="0" smtClean="0"/>
              <a:t>Exportations vers la semaine du registre, au besoin...</a:t>
            </a:r>
          </a:p>
          <a:p>
            <a:pPr lvl="1"/>
            <a:endParaRPr lang="fr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6</a:t>
            </a:fld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2927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9425"/>
            <a:ext cx="8229600" cy="1143000"/>
          </a:xfrm>
        </p:spPr>
        <p:txBody>
          <a:bodyPr/>
          <a:lstStyle/>
          <a:p>
            <a:r>
              <a:rPr lang="fr-CA" dirty="0"/>
              <a:t>Avant le jour du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dénombrement </a:t>
            </a:r>
            <a:r>
              <a:rPr lang="fr-CA" dirty="0"/>
              <a:t>ponctuel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199"/>
            <a:ext cx="8451410" cy="5121275"/>
          </a:xfrm>
        </p:spPr>
        <p:txBody>
          <a:bodyPr>
            <a:normAutofit/>
          </a:bodyPr>
          <a:lstStyle/>
          <a:p>
            <a:r>
              <a:rPr lang="fr-CA" sz="2800" dirty="0"/>
              <a:t>Avant le jour du dénombrement ponctuel, </a:t>
            </a:r>
            <a:r>
              <a:rPr lang="fr-CA" sz="2800" dirty="0" smtClean="0"/>
              <a:t/>
            </a:r>
            <a:br>
              <a:rPr lang="fr-CA" sz="2800" dirty="0" smtClean="0"/>
            </a:br>
            <a:r>
              <a:rPr lang="fr-CA" sz="2800" dirty="0" smtClean="0"/>
              <a:t>les </a:t>
            </a:r>
            <a:r>
              <a:rPr lang="fr-CA" sz="2800" dirty="0"/>
              <a:t>points suivants doivent être définis :</a:t>
            </a:r>
          </a:p>
          <a:p>
            <a:pPr lvl="1"/>
            <a:r>
              <a:rPr lang="fr-CA" sz="2200" dirty="0"/>
              <a:t>Dénombrement ponctuel (date, lieu, nature des questions, etc.)</a:t>
            </a:r>
          </a:p>
          <a:p>
            <a:pPr lvl="1"/>
            <a:r>
              <a:rPr lang="fr-CA" sz="2200" dirty="0"/>
              <a:t>Bénévoles (facultatif)</a:t>
            </a:r>
          </a:p>
          <a:p>
            <a:pPr lvl="1"/>
            <a:r>
              <a:rPr lang="fr-CA" sz="2200" dirty="0"/>
              <a:t>Lieux </a:t>
            </a:r>
            <a:r>
              <a:rPr lang="fr-CA" sz="2200" dirty="0" smtClean="0"/>
              <a:t>hors refuge (facultatif</a:t>
            </a:r>
            <a:r>
              <a:rPr lang="fr-CA" sz="2200" dirty="0"/>
              <a:t>)</a:t>
            </a:r>
          </a:p>
          <a:p>
            <a:pPr lvl="1"/>
            <a:r>
              <a:rPr lang="fr-CA" sz="2200" dirty="0"/>
              <a:t>Refuges (facultatif)</a:t>
            </a:r>
          </a:p>
          <a:p>
            <a:pPr lvl="1"/>
            <a:r>
              <a:rPr lang="fr-CA" sz="2200" dirty="0"/>
              <a:t>Quarts des équipes réalisant le sondage</a:t>
            </a:r>
          </a:p>
          <a:p>
            <a:pPr lvl="2"/>
            <a:r>
              <a:rPr lang="fr-CA" sz="1800" dirty="0"/>
              <a:t>Bénévole(s)</a:t>
            </a:r>
          </a:p>
          <a:p>
            <a:pPr lvl="2"/>
            <a:r>
              <a:rPr lang="fr-CA" sz="1800" dirty="0"/>
              <a:t>Emplacement</a:t>
            </a:r>
          </a:p>
          <a:p>
            <a:pPr lvl="2"/>
            <a:r>
              <a:rPr lang="fr-CA" sz="1800" dirty="0"/>
              <a:t>Heure</a:t>
            </a:r>
          </a:p>
          <a:p>
            <a:r>
              <a:rPr lang="fr-CA" sz="2600" dirty="0"/>
              <a:t>Si cela constitue trop de travail, le SISA </a:t>
            </a:r>
            <a:r>
              <a:rPr lang="fr-CA" sz="2600" dirty="0" smtClean="0"/>
              <a:t/>
            </a:r>
            <a:br>
              <a:rPr lang="fr-CA" sz="2600" dirty="0" smtClean="0"/>
            </a:br>
            <a:r>
              <a:rPr lang="fr-CA" sz="2600" dirty="0" smtClean="0"/>
              <a:t>permet </a:t>
            </a:r>
            <a:r>
              <a:rPr lang="fr-CA" sz="2600" dirty="0"/>
              <a:t>de créer des quarts </a:t>
            </a:r>
            <a:r>
              <a:rPr lang="fr-CA" sz="2600" dirty="0" smtClean="0"/>
              <a:t>génériques.</a:t>
            </a:r>
            <a:endParaRPr lang="fr-CA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7</a:t>
            </a:fld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9642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7848"/>
            <a:ext cx="8229600" cy="1143000"/>
          </a:xfrm>
        </p:spPr>
        <p:txBody>
          <a:bodyPr/>
          <a:lstStyle/>
          <a:p>
            <a:r>
              <a:rPr lang="fr-CA" dirty="0"/>
              <a:t>Le jour du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dénombrement </a:t>
            </a:r>
            <a:r>
              <a:rPr lang="fr-CA" dirty="0"/>
              <a:t>ponctuel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Si vous utilisez SISA 3 :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Si vous utilisez SISA 4 :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8</a:t>
            </a:fld>
            <a:endParaRPr lang="fr-CA" dirty="0" smtClean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7679" r="15296" b="3389"/>
          <a:stretch/>
        </p:blipFill>
        <p:spPr>
          <a:xfrm>
            <a:off x="3427313" y="4445644"/>
            <a:ext cx="2004658" cy="17873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50" y="1493394"/>
            <a:ext cx="1798183" cy="23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85" y="4076802"/>
            <a:ext cx="1813151" cy="23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5640"/>
            <a:ext cx="8229600" cy="1143000"/>
          </a:xfrm>
        </p:spPr>
        <p:txBody>
          <a:bodyPr/>
          <a:lstStyle/>
          <a:p>
            <a:r>
              <a:rPr lang="fr-CA" dirty="0" smtClean="0"/>
              <a:t>Suite au</a:t>
            </a:r>
            <a:br>
              <a:rPr lang="fr-CA" dirty="0" smtClean="0"/>
            </a:br>
            <a:r>
              <a:rPr lang="fr-CA" dirty="0" smtClean="0"/>
              <a:t>dénombrement </a:t>
            </a:r>
            <a:r>
              <a:rPr lang="fr-CA" dirty="0"/>
              <a:t>ponctuel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Si vous utilisez SISA 3, vous saisissez :</a:t>
            </a:r>
          </a:p>
          <a:p>
            <a:pPr lvl="1"/>
            <a:r>
              <a:rPr lang="fr-CA" dirty="0" smtClean="0"/>
              <a:t>Les sondages</a:t>
            </a:r>
          </a:p>
          <a:p>
            <a:pPr lvl="1"/>
            <a:r>
              <a:rPr lang="fr-CA" dirty="0" smtClean="0"/>
              <a:t>Les feuilles de contrôle</a:t>
            </a:r>
          </a:p>
          <a:p>
            <a:r>
              <a:rPr lang="fr-CA" dirty="0" smtClean="0"/>
              <a:t>Si vous utilisez SISA 4,</a:t>
            </a:r>
          </a:p>
          <a:p>
            <a:pPr lvl="1"/>
            <a:r>
              <a:rPr lang="fr-CA" dirty="0" smtClean="0"/>
              <a:t>Vous prenez un jour de congé!</a:t>
            </a:r>
          </a:p>
          <a:p>
            <a:pPr lvl="1"/>
            <a:endParaRPr lang="fr-CA" dirty="0" smtClean="0"/>
          </a:p>
          <a:p>
            <a:r>
              <a:rPr lang="fr-CA" dirty="0" smtClean="0"/>
              <a:t>Vous exportez vers la </a:t>
            </a:r>
            <a:r>
              <a:rPr lang="fr-CA" dirty="0" err="1" smtClean="0"/>
              <a:t>SPLI</a:t>
            </a:r>
            <a:r>
              <a:rPr lang="fr-CA" dirty="0" smtClean="0"/>
              <a:t>.</a:t>
            </a:r>
          </a:p>
          <a:p>
            <a:r>
              <a:rPr lang="fr-CA" dirty="0" smtClean="0"/>
              <a:t>Vous pouvez commencer à partager vos résultats.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AFBCB7B-2B2D-7246-B52C-626C9D37662C}" type="slidenum">
              <a:rPr lang="fr-CA" smtClean="0"/>
              <a:t>9</a:t>
            </a:fld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6735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_x0020_Language xmlns="1f1d9d8d-3a78-4c23-a4f6-3205c527a9f5">English</Item_x0020_Language>
    <No_x002e__x0020_of_x0020_Participants xmlns="1f1d9d8d-3a78-4c23-a4f6-3205c527a9f5" xsi:nil="true"/>
    <m4f5bab36d1f4239a56b97667b4a2a18 xmlns="3b3e2f1f-23c0-4b6f-b145-7b18936c95bd">
      <Terms xmlns="http://schemas.microsoft.com/office/infopath/2007/PartnerControls">
        <TermInfo xmlns="http://schemas.microsoft.com/office/infopath/2007/PartnerControls">
          <TermName>PiT Count</TermName>
          <TermId/>
        </TermInfo>
        <TermInfo xmlns="http://schemas.microsoft.com/office/infopath/2007/PartnerControls">
          <TermName>Module2</TermName>
          <TermId/>
        </TermInfo>
        <TermInfo xmlns="http://schemas.microsoft.com/office/infopath/2007/PartnerControls">
          <TermName>HIFIS</TermName>
          <TermId/>
        </TermInfo>
      </Terms>
    </m4f5bab36d1f4239a56b97667b4a2a18>
    <Category xmlns="1f1d9d8d-3a78-4c23-a4f6-3205c527a9f5">Workshop</Category>
    <Doc_x0020_Type xmlns="1f1d9d8d-3a78-4c23-a4f6-3205c527a9f5">Presentation</Doc_x0020_Type>
    <Year xmlns="1f1d9d8d-3a78-4c23-a4f6-3205c527a9f5">
      <Value>2015</Value>
    </Year>
    <TaxCatchAll xmlns="3b3e2f1f-23c0-4b6f-b145-7b18936c95bd">
      <Value>3</Value>
    </TaxCatchAll>
    <Status xmlns="1f1d9d8d-3a78-4c23-a4f6-3205c527a9f5">ENF</Status>
    <Presenter_x0028_s_x0029_ xmlns="1f1d9d8d-3a78-4c23-a4f6-3205c527a9f5">Henry Dagher/Patrick Hunter</Presenter_x0028_s_x0029_>
    <Focus_x0020_Area xmlns="1f1d9d8d-3a78-4c23-a4f6-3205c527a9f5">
      <ns1:Value xmlns:ns1="1f1d9d8d-3a78-4c23-a4f6-3205c527a9f5">Housing</ns1:Value>
    </Focus_x0020_Area>
    <Owner xmlns="1f1d9d8d-3a78-4c23-a4f6-3205c527a9f5">CDHPD</Owner>
    <Month xmlns="1f1d9d8d-3a78-4c23-a4f6-3205c527a9f5">October</Month>
    <Audience xmlns="1f1d9d8d-3a78-4c23-a4f6-3205c527a9f5">
      <ns1:Value xmlns:ns1="1f1d9d8d-3a78-4c23-a4f6-3205c527a9f5">Communities</ns1:Value>
      <ns1:Value xmlns:ns1="1f1d9d8d-3a78-4c23-a4f6-3205c527a9f5">DEFAULT</ns1:Value>
      <ns1:Value xmlns:ns1="1f1d9d8d-3a78-4c23-a4f6-3205c527a9f5">HKD</ns1:Value>
      <ns1:Value xmlns:ns1="1f1d9d8d-3a78-4c23-a4f6-3205c527a9f5">HPS</ns1:Value>
      <ns1:Value xmlns:ns1="1f1d9d8d-3a78-4c23-a4f6-3205c527a9f5">PTs</ns1:Value>
    </Audienc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01BF558CCE13499BF0F9CBC23D580D" ma:contentTypeVersion="20" ma:contentTypeDescription="Create a new document." ma:contentTypeScope="" ma:versionID="192a4b89fb5d405c15729d0689f02bee">
  <xsd:schema xmlns:xsd="http://www.w3.org/2001/XMLSchema" xmlns:xs="http://www.w3.org/2001/XMLSchema" xmlns:p="http://schemas.microsoft.com/office/2006/metadata/properties" xmlns:ns1="1f1d9d8d-3a78-4c23-a4f6-3205c527a9f5" xmlns:ns3="3b3e2f1f-23c0-4b6f-b145-7b18936c95bd" targetNamespace="http://schemas.microsoft.com/office/2006/metadata/properties" ma:root="true" ma:fieldsID="ee2bc52f8041227f95a53fce94efac21" ns1:_="" ns3:_="">
    <xsd:import namespace="1f1d9d8d-3a78-4c23-a4f6-3205c527a9f5"/>
    <xsd:import namespace="3b3e2f1f-23c0-4b6f-b145-7b18936c95bd"/>
    <xsd:element name="properties">
      <xsd:complexType>
        <xsd:sequence>
          <xsd:element name="documentManagement">
            <xsd:complexType>
              <xsd:all>
                <xsd:element ref="ns1:Owner" minOccurs="0"/>
                <xsd:element ref="ns1:Doc_x0020_Type" minOccurs="0"/>
                <xsd:element ref="ns1:Year" minOccurs="0"/>
                <xsd:element ref="ns1:Month" minOccurs="0"/>
                <xsd:element ref="ns1:Status" minOccurs="0"/>
                <xsd:element ref="ns1:Category" minOccurs="0"/>
                <xsd:element ref="ns1:Presenter_x0028_s_x0029_" minOccurs="0"/>
                <xsd:element ref="ns1:Focus_x0020_Area" minOccurs="0"/>
                <xsd:element ref="ns1:No_x002e__x0020_of_x0020_Participants" minOccurs="0"/>
                <xsd:element ref="ns1:Audience" minOccurs="0"/>
                <xsd:element ref="ns1:Item_x0020_Language" minOccurs="0"/>
                <xsd:element ref="ns3:m4f5bab36d1f4239a56b97667b4a2a18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d9d8d-3a78-4c23-a4f6-3205c527a9f5" elementFormDefault="qualified">
    <xsd:import namespace="http://schemas.microsoft.com/office/2006/documentManagement/types"/>
    <xsd:import namespace="http://schemas.microsoft.com/office/infopath/2007/PartnerControls"/>
    <xsd:element name="Owner" ma:index="0" nillable="true" ma:displayName="Owner" ma:default="CDHPD" ma:format="Dropdown" ma:internalName="Owner">
      <xsd:simpleType>
        <xsd:union memberTypes="dms:Text">
          <xsd:simpleType>
            <xsd:restriction base="dms:Choice">
              <xsd:enumeration value="CDHPD"/>
            </xsd:restriction>
          </xsd:simpleType>
        </xsd:union>
      </xsd:simpleType>
    </xsd:element>
    <xsd:element name="Doc_x0020_Type" ma:index="1" nillable="true" ma:displayName="Doc Type" ma:description="If you have problems, please contact Lucie Gervais" ma:format="Dropdown" ma:internalName="Doc_x0020_Type">
      <xsd:simpleType>
        <xsd:restriction base="dms:Choice">
          <xsd:enumeration value="Advertisement"/>
          <xsd:enumeration value="Agenda"/>
          <xsd:enumeration value="Agreement"/>
          <xsd:enumeration value="Analysis"/>
          <xsd:enumeration value="Appeal"/>
          <xsd:enumeration value="Application"/>
          <xsd:enumeration value="Assessment"/>
          <xsd:enumeration value="ATIP (Access to Information and Privacy)"/>
          <xsd:enumeration value="Audio"/>
          <xsd:enumeration value="Bio (Biography)"/>
          <xsd:enumeration value="Briefing"/>
          <xsd:enumeration value="Brochure"/>
          <xsd:enumeration value="Budget"/>
          <xsd:enumeration value="BusCase (Business Case)"/>
          <xsd:enumeration value="Calendar"/>
          <xsd:enumeration value="Certificate"/>
          <xsd:enumeration value="Cheque"/>
          <xsd:enumeration value="Claim"/>
          <xsd:enumeration value="Coding"/>
          <xsd:enumeration value="CommsPlan  (Communication Plan)"/>
          <xsd:enumeration value="Contract"/>
          <xsd:enumeration value="Correspondence"/>
          <xsd:enumeration value="Database"/>
          <xsd:enumeration value="Decision"/>
          <xsd:enumeration value="Diagnostics"/>
          <xsd:enumeration value="Directive"/>
          <xsd:enumeration value="Estimate"/>
          <xsd:enumeration value="Fact Sheets"/>
          <xsd:enumeration value="Forecast"/>
          <xsd:enumeration value="Form"/>
          <xsd:enumeration value="Framework"/>
          <xsd:enumeration value="Grievance"/>
          <xsd:enumeration value="Guideline"/>
          <xsd:enumeration value="Internet"/>
          <xsd:enumeration value="Intranet"/>
          <xsd:enumeration value="Invitation"/>
          <xsd:enumeration value="Invoice"/>
          <xsd:enumeration value="Image"/>
          <xsd:enumeration value="Itinerary"/>
          <xsd:enumeration value="Ledger"/>
          <xsd:enumeration value="Letter"/>
          <xsd:enumeration value="Legislation"/>
          <xsd:enumeration value="License"/>
          <xsd:enumeration value="List"/>
          <xsd:enumeration value="Log"/>
          <xsd:enumeration value="Manual"/>
          <xsd:enumeration value="Map"/>
          <xsd:enumeration value="Media Lines"/>
          <xsd:enumeration value="MC (Memorandum to Cabinet)"/>
          <xsd:enumeration value="Methodology"/>
          <xsd:enumeration value="MinisterialRecommendation"/>
          <xsd:enumeration value="Minutes"/>
          <xsd:enumeration value="Newsletter"/>
          <xsd:enumeration value="NewsRelease"/>
          <xsd:enumeration value="Nomination"/>
          <xsd:enumeration value="Oath"/>
          <xsd:enumeration value="OrgChart (Organization Chart)"/>
          <xsd:enumeration value="Permit"/>
          <xsd:enumeration value="Photo"/>
          <xsd:enumeration value="Plan"/>
          <xsd:enumeration value="Policy"/>
          <xsd:enumeration value="Poster"/>
          <xsd:enumeration value="Presentation"/>
          <xsd:enumeration value="Procedure"/>
          <xsd:enumeration value="Process"/>
          <xsd:enumeration value="Proposal"/>
          <xsd:enumeration value="Publication"/>
          <xsd:enumeration value="QsAs"/>
          <xsd:enumeration value="Quote"/>
          <xsd:enumeration value="Rationale Receipt"/>
          <xsd:enumeration value="ROD (Record of Decision)"/>
          <xsd:enumeration value="Recommendation"/>
          <xsd:enumeration value="Reference"/>
          <xsd:enumeration value="Regulation"/>
          <xsd:enumeration value="Report"/>
          <xsd:enumeration value="Request"/>
          <xsd:enumeration value="Research"/>
          <xsd:enumeration value="Resume"/>
          <xsd:enumeration value="ScenarioNote"/>
          <xsd:enumeration value="SpeakingNote"/>
          <xsd:enumeration value="Speech"/>
          <xsd:enumeration value="StaffingStrategy"/>
          <xsd:enumeration value="Standard"/>
          <xsd:enumeration value="Statement"/>
          <xsd:enumeration value="Stats (Statistics)"/>
          <xsd:enumeration value="SoW (Statement of Work)"/>
          <xsd:enumeration value="SoMC (Statement of Merit Criteria)"/>
          <xsd:enumeration value="Sub (Submission)"/>
          <xsd:enumeration value="Summary"/>
          <xsd:enumeration value="Survey"/>
          <xsd:enumeration value="Template"/>
          <xsd:enumeration value="TimeSheet"/>
          <xsd:enumeration value="Tool"/>
          <xsd:enumeration value="TBSub (Treasury Board Submission)"/>
          <xsd:enumeration value="Training"/>
          <xsd:enumeration value="Video"/>
          <xsd:enumeration value="Voucher"/>
          <xsd:enumeration value="WorkDescription"/>
          <xsd:enumeration value="WWW (Website Link)"/>
        </xsd:restriction>
      </xsd:simpleType>
    </xsd:element>
    <xsd:element name="Year" ma:index="3" nillable="true" ma:displayName="Year" ma:description="Year of publication or event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0"/>
                    <xsd:enumeration value="2011"/>
                    <xsd:enumeration value="2012"/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  <xsd:enumeration value="2019"/>
                    <xsd:enumeration value="2020"/>
                  </xsd:restriction>
                </xsd:simpleType>
              </xsd:element>
            </xsd:sequence>
          </xsd:extension>
        </xsd:complexContent>
      </xsd:complexType>
    </xsd:element>
    <xsd:element name="Month" ma:index="4" nillable="true" ma:displayName="Month" ma:description="Month of publication or event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Status" ma:index="5" nillable="true" ma:displayName="Status" ma:format="Dropdown" ma:internalName="Status">
      <xsd:simpleType>
        <xsd:restriction base="dms:Choice">
          <xsd:enumeration value="END"/>
          <xsd:enumeration value="ENF"/>
          <xsd:enumeration value="BID"/>
          <xsd:enumeration value="BIF"/>
          <xsd:enumeration value="FRD"/>
          <xsd:enumeration value="FRF"/>
          <xsd:enumeration value="IND"/>
          <xsd:enumeration value="INF"/>
          <xsd:enumeration value="Draft"/>
          <xsd:enumeration value="Final"/>
        </xsd:restriction>
      </xsd:simpleType>
    </xsd:element>
    <xsd:element name="Category" ma:index="6" nillable="true" ma:displayName="Activity" ma:format="Dropdown" ma:internalName="Category">
      <xsd:simpleType>
        <xsd:restriction base="dms:Choice">
          <xsd:enumeration value="Briefing"/>
          <xsd:enumeration value="Conference"/>
          <xsd:enumeration value="Consultation"/>
          <xsd:enumeration value="Discussion Group"/>
          <xsd:enumeration value="Information session"/>
          <xsd:enumeration value="Meeting"/>
          <xsd:enumeration value="NHRC"/>
          <xsd:enumeration value="Other"/>
          <xsd:enumeration value="Teleforum"/>
          <xsd:enumeration value="Web"/>
          <xsd:enumeration value="Webinar"/>
          <xsd:enumeration value="Workshop"/>
          <xsd:enumeration value="Written"/>
          <xsd:enumeration value="Edmonton Workshop 2013/03/21"/>
          <xsd:enumeration value="Halifax Workshop 20121121"/>
          <xsd:enumeration value="Ontario Workshop 2012/10/10"/>
          <xsd:enumeration value="Vancouver Workshop 2013/03/19"/>
          <xsd:enumeration value="Webinar 20111213"/>
          <xsd:enumeration value="Webinar 20130523"/>
          <xsd:enumeration value="Webinar 20130612"/>
        </xsd:restriction>
      </xsd:simpleType>
    </xsd:element>
    <xsd:element name="Presenter_x0028_s_x0029_" ma:index="8" nillable="true" ma:displayName="Presenter(s)" ma:description="(if applicable)" ma:internalName="Presenter_x0028_s_x0029_">
      <xsd:simpleType>
        <xsd:restriction base="dms:Text">
          <xsd:maxLength value="255"/>
        </xsd:restriction>
      </xsd:simpleType>
    </xsd:element>
    <xsd:element name="Focus_x0020_Area" ma:index="9" nillable="true" ma:displayName="Focus Area" ma:default="DEFAULT" ma:internalName="Focus_x0020_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FAULT"/>
                    <xsd:enumeration value="Aboriginal People"/>
                    <xsd:enumeration value="Addictions"/>
                    <xsd:enumeration value="Families"/>
                    <xsd:enumeration value="Housing"/>
                    <xsd:enumeration value="Immigrants and refugees"/>
                    <xsd:enumeration value="Mental Health"/>
                    <xsd:enumeration value="Offenders"/>
                    <xsd:enumeration value="Rural and remote"/>
                    <xsd:enumeration value="Seniors"/>
                    <xsd:enumeration value="Veterans"/>
                    <xsd:enumeration value="Women"/>
                    <xsd:enumeration value="Youth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No_x002e__x0020_of_x0020_Participants" ma:index="10" nillable="true" ma:displayName="#Audience" ma:description="(if applicable) Enter audience #s with the Invitation or Agenda document." ma:internalName="No_x002e__x0020_of_x0020_Participants" ma:percentage="FALSE">
      <xsd:simpleType>
        <xsd:restriction base="dms:Number"/>
      </xsd:simpleType>
    </xsd:element>
    <xsd:element name="Audience" ma:index="11" nillable="true" ma:displayName="Audience" ma:default="DEFAULT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FAULT"/>
                    <xsd:enumeration value="Academic"/>
                    <xsd:enumeration value="Communities"/>
                    <xsd:enumeration value="Government"/>
                    <xsd:enumeration value="HKD"/>
                    <xsd:enumeration value="HPS"/>
                    <xsd:enumeration value="Overall"/>
                    <xsd:enumeration value="PTs"/>
                    <xsd:enumeration value="Service Providers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Item_x0020_Language" ma:index="12" nillable="true" ma:displayName="Item Language" ma:format="Dropdown" ma:internalName="Item_x0020_Language">
      <xsd:simpleType>
        <xsd:restriction base="dms:Choice">
          <xsd:enumeration value="English"/>
          <xsd:enumeration value="French"/>
          <xsd:enumeration value="Bilingu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e2f1f-23c0-4b6f-b145-7b18936c95bd" elementFormDefault="qualified">
    <xsd:import namespace="http://schemas.microsoft.com/office/2006/documentManagement/types"/>
    <xsd:import namespace="http://schemas.microsoft.com/office/infopath/2007/PartnerControls"/>
    <xsd:element name="m4f5bab36d1f4239a56b97667b4a2a18" ma:index="20" nillable="true" ma:taxonomy="true" ma:internalName="m4f5bab36d1f4239a56b97667b4a2a18" ma:taxonomyFieldName="DocumentKeywords" ma:displayName="Document Keywords" ma:default="" ma:fieldId="{64f5bab3-6d1f-4239-a56b-97667b4a2a18}" ma:sspId="94efa263-a3a7-4b27-968b-c487e1cae10d" ma:termSetId="d70eff7d-f26f-4754-8e4c-7cf89e5d3d9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description="" ma:hidden="true" ma:list="{80c3f616-4faf-469f-babb-d2986b8fe3ba}" ma:internalName="TaxCatchAll" ma:showField="CatchAllData" ma:web="b52b5550-8e21-4776-80e6-1030c2e8d9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81E79597-9FE5-4B39-8CC6-F558A46F08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2377E8-A689-4F22-9C59-72378D4FE56B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3b3e2f1f-23c0-4b6f-b145-7b18936c95bd"/>
    <ds:schemaRef ds:uri="1f1d9d8d-3a78-4c23-a4f6-3205c527a9f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157D21-062C-4668-8788-9A875473B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1d9d8d-3a78-4c23-a4f6-3205c527a9f5"/>
    <ds:schemaRef ds:uri="3b3e2f1f-23c0-4b6f-b145-7b18936c95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B0817F6-3388-4A65-99A0-D09CD3E3982D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7403</TotalTime>
  <Words>603</Words>
  <Application>Microsoft Office PowerPoint</Application>
  <PresentationFormat>On-screen Show (4:3)</PresentationFormat>
  <Paragraphs>211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Franklin Gothic Book</vt:lpstr>
      <vt:lpstr>Franklin Gothic Heavy</vt:lpstr>
      <vt:lpstr>Helvetica LT Std Cond Light</vt:lpstr>
      <vt:lpstr>Wingdings</vt:lpstr>
      <vt:lpstr>Office Theme</vt:lpstr>
      <vt:lpstr>1_Office Theme</vt:lpstr>
      <vt:lpstr>PowerPoint Presentation</vt:lpstr>
      <vt:lpstr>Pourquoi le SISA?</vt:lpstr>
      <vt:lpstr>Quelle version du SISA?</vt:lpstr>
      <vt:lpstr>Le processus dans son ensemble</vt:lpstr>
      <vt:lpstr>Le dénombrement ponctuel  de la SPLI</vt:lpstr>
      <vt:lpstr>Envoi des données du dénombrement ponctuel</vt:lpstr>
      <vt:lpstr>Avant le jour du  dénombrement ponctuel</vt:lpstr>
      <vt:lpstr>Le jour du  dénombrement ponctuel</vt:lpstr>
      <vt:lpstr>Suite au dénombrement ponctuel</vt:lpstr>
      <vt:lpstr>Tout le processus dans le SISA 3</vt:lpstr>
      <vt:lpstr>Par où commencer?</vt:lpstr>
      <vt:lpstr>Sous-menu du  dénombrement ponctuel</vt:lpstr>
      <vt:lpstr>Paramètres du  dénombrement ponctuel</vt:lpstr>
      <vt:lpstr>Paramètres du  dénombrement ponctuel</vt:lpstr>
      <vt:lpstr>Créer des questions locales</vt:lpstr>
      <vt:lpstr>Foire du dénombrement ponctuel</vt:lpstr>
      <vt:lpstr>Bénévoles (personnes)</vt:lpstr>
      <vt:lpstr>Lieux hors des refuges (Endroits)</vt:lpstr>
      <vt:lpstr>Refuges (abris)</vt:lpstr>
      <vt:lpstr>Quarts des équipes affectées au dénombrement ponctuel</vt:lpstr>
      <vt:lpstr>Feuilles de contrôle du dénombrement ponctuel</vt:lpstr>
      <vt:lpstr>Sondages du dénombrement ponctuel (sélection)</vt:lpstr>
      <vt:lpstr>Sondages du dénombrement ponctuel (01-06)</vt:lpstr>
      <vt:lpstr>Sondages du dénombrement ponctuel (07-14)</vt:lpstr>
      <vt:lpstr>Sondages du dénombrement ponctuel (questions supplémentaires de l’OCI)</vt:lpstr>
      <vt:lpstr>Sondages du dénombrement ponctuel (questions locales)</vt:lpstr>
      <vt:lpstr>Rapports instantanés</vt:lpstr>
      <vt:lpstr>Autres rapports</vt:lpstr>
      <vt:lpstr>...Ou créez le vôtre avec Excel!</vt:lpstr>
      <vt:lpstr>Ce qui est envoyé à la SPLI...</vt:lpstr>
      <vt:lpstr>Semaine du registre</vt:lpstr>
      <vt:lpstr>Semaine du registre</vt:lpstr>
      <vt:lpstr>Aperçu de SISA 4...*</vt:lpstr>
      <vt:lpstr>Aperçu de SISA 4...*</vt:lpstr>
      <vt:lpstr>Aperçu de SISA 4...*</vt:lpstr>
      <vt:lpstr>Installer SISA 3</vt:lpstr>
      <vt:lpstr>Installer SISA 4</vt:lpstr>
      <vt:lpstr>Bureau de soutien du SISA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PitCountModule2-HIFIS-E</dc:title>
  <dc:creator>Taro Abarbanel</dc:creator>
  <cp:lastModifiedBy>Gravel, Emilie E [NC]</cp:lastModifiedBy>
  <cp:revision>137</cp:revision>
  <cp:lastPrinted>2015-10-28T19:25:45Z</cp:lastPrinted>
  <dcterms:created xsi:type="dcterms:W3CDTF">2015-09-17T18:29:35Z</dcterms:created>
  <dcterms:modified xsi:type="dcterms:W3CDTF">2020-02-03T20:43:36Z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0x010100EF01BF558CCE13499BF0F9CBC23D580D</vt:lpwstr>
  </property>
  <property fmtid="{D5CDD505-2E9C-101B-9397-08002B2CF9AE}" pid="3" name="Order">
    <vt:r8>5100</vt:r8>
  </property>
  <property fmtid="{D5CDD505-2E9C-101B-9397-08002B2CF9AE}" pid="4" name="DocumentKeywords">
    <vt:lpwstr>3;#Template|39794de0-b8df-4229-a2c0-a0bd4ae40013</vt:lpwstr>
  </property>
</Properties>
</file>