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7" r:id="rId4"/>
  </p:sldMasterIdLst>
  <p:notesMasterIdLst>
    <p:notesMasterId r:id="rId25"/>
  </p:notesMasterIdLst>
  <p:handoutMasterIdLst>
    <p:handoutMasterId r:id="rId26"/>
  </p:handoutMasterIdLst>
  <p:sldIdLst>
    <p:sldId id="431" r:id="rId5"/>
    <p:sldId id="550" r:id="rId6"/>
    <p:sldId id="524" r:id="rId7"/>
    <p:sldId id="536" r:id="rId8"/>
    <p:sldId id="537" r:id="rId9"/>
    <p:sldId id="516" r:id="rId10"/>
    <p:sldId id="529" r:id="rId11"/>
    <p:sldId id="538" r:id="rId12"/>
    <p:sldId id="531" r:id="rId13"/>
    <p:sldId id="539" r:id="rId14"/>
    <p:sldId id="547" r:id="rId15"/>
    <p:sldId id="551" r:id="rId16"/>
    <p:sldId id="546" r:id="rId17"/>
    <p:sldId id="548" r:id="rId18"/>
    <p:sldId id="549" r:id="rId19"/>
    <p:sldId id="540" r:id="rId20"/>
    <p:sldId id="541" r:id="rId21"/>
    <p:sldId id="542" r:id="rId22"/>
    <p:sldId id="543" r:id="rId23"/>
    <p:sldId id="544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e Tarbotton" initials="JT" lastIdx="14" clrIdx="0"/>
  <p:cmAuthor id="1" name="Mukhtar Latif" initials="ML" lastIdx="1" clrIdx="1"/>
  <p:cmAuthor id="2" name="Penny Ballem" initials="BP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06" autoAdjust="0"/>
    <p:restoredTop sz="91497" autoAdjust="0"/>
  </p:normalViewPr>
  <p:slideViewPr>
    <p:cSldViewPr>
      <p:cViewPr>
        <p:scale>
          <a:sx n="91" d="100"/>
          <a:sy n="91" d="100"/>
        </p:scale>
        <p:origin x="-2946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16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3" y="1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53DD6315-B203-4936-B01B-4E1E86200DD9}" type="datetimeFigureOut">
              <a:rPr lang="en-US" smtClean="0"/>
              <a:t>11/12/2015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3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A091DF6F-0539-4261-99ED-6006F22C8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38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5089" tIns="47545" rIns="95089" bIns="475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5089" tIns="47545" rIns="95089" bIns="47545" rtlCol="0"/>
          <a:lstStyle>
            <a:lvl1pPr algn="r">
              <a:defRPr sz="1200"/>
            </a:lvl1pPr>
          </a:lstStyle>
          <a:p>
            <a:fld id="{6E824DF6-87DC-4972-AFA5-F363D8B0E77B}" type="datetimeFigureOut">
              <a:rPr lang="en-US" smtClean="0"/>
              <a:t>11/12/2015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9" tIns="47545" rIns="95089" bIns="475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5089" tIns="47545" rIns="95089" bIns="475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5089" tIns="47545" rIns="95089" bIns="475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5089" tIns="47545" rIns="95089" bIns="47545" rtlCol="0" anchor="b"/>
          <a:lstStyle>
            <a:lvl1pPr algn="r">
              <a:defRPr sz="1200"/>
            </a:lvl1pPr>
          </a:lstStyle>
          <a:p>
            <a:fld id="{6F07934C-9B32-4520-9DF3-61368E7D68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7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20CC18C-BB0A-40CB-ADC5-139601F69E63}" type="datetime1">
              <a:rPr lang="en-US" smtClean="0">
                <a:solidFill>
                  <a:prstClr val="black"/>
                </a:solidFill>
              </a:rPr>
              <a:pPr/>
              <a:t>11/12/2015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45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5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86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54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65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65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70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84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57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85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4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8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1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1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6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Nombre de personnes sans abri</a:t>
            </a:r>
          </a:p>
          <a:p>
            <a:endParaRPr lang="en-US"/>
          </a:p>
          <a:p>
            <a:r>
              <a:rPr lang="en-US" smtClean="0"/>
              <a:t>Rue</a:t>
            </a:r>
          </a:p>
          <a:p>
            <a:r>
              <a:rPr lang="en-US" smtClean="0"/>
              <a:t>Refuges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86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89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934C-9B32-4520-9DF3-61368E7D68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0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resentation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533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8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172200"/>
            <a:ext cx="1276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55B204-0ABA-4DEC-84D3-3514783D12C6}" type="datetime1">
              <a:rPr lang="en-CA" smtClean="0"/>
              <a:t>12/11/2015</a:t>
            </a:fld>
            <a:endParaRPr lang="en-CA" dirty="0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AFD36F-C8ED-41CB-A668-9D2BB9B40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123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FEF5B-CC5D-470A-962A-6F5C5284D945}" type="datetime1">
              <a:rPr lang="en-CA" smtClean="0"/>
              <a:t>12/11/2015</a:t>
            </a:fld>
            <a:endParaRPr lang="en-CA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226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7EB7A-A92A-49B2-BAE0-DA19631877B8}" type="datetime1">
              <a:rPr lang="en-CA" smtClean="0"/>
              <a:t>12/11/2015</a:t>
            </a:fld>
            <a:endParaRPr lang="en-CA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326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4F1DC-ABEA-405D-87A2-4E232FC147F4}" type="datetime1">
              <a:rPr lang="en-CA" smtClean="0"/>
              <a:t>12/11/2015</a:t>
            </a:fld>
            <a:endParaRPr lang="en-CA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386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CA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CFFDC-058F-41DE-92E3-7ADE1B829146}" type="datetime1">
              <a:rPr lang="en-CA" smtClean="0"/>
              <a:t>12/11/2015</a:t>
            </a:fld>
            <a:endParaRPr lang="en-CA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244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3557A0-C45F-458C-955C-724FB5868C09}" type="datetime1">
              <a:rPr lang="en-CA" smtClean="0"/>
              <a:t>12/11/2015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141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resentation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533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172200"/>
            <a:ext cx="1276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0DA8F4-6F09-4E18-8554-CDE7101A85D8}" type="datetimeFigureOut">
              <a:rPr lang="en-CA"/>
              <a:pPr/>
              <a:t>12/11/2015</a:t>
            </a:fld>
            <a:endParaRPr lang="en-CA" dirty="0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AFD36F-C8ED-41CB-A668-9D2BB9B40635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110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A8F4-6F09-4E18-8554-CDE7101A85D8}" type="datetimeFigureOut">
              <a:rPr lang="en-CA" smtClean="0"/>
              <a:pPr/>
              <a:t>12/11/2015</a:t>
            </a:fld>
            <a:endParaRPr lang="en-CA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0371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A8F4-6F09-4E18-8554-CDE7101A85D8}" type="datetimeFigureOut">
              <a:rPr lang="en-CA" smtClean="0"/>
              <a:pPr/>
              <a:t>12/11/2015</a:t>
            </a:fld>
            <a:endParaRPr lang="en-CA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513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A8F4-6F09-4E18-8554-CDE7101A85D8}" type="datetimeFigureOut">
              <a:rPr lang="en-CA" smtClean="0"/>
              <a:pPr/>
              <a:t>12/11/2015</a:t>
            </a:fld>
            <a:endParaRPr lang="en-CA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3920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A8F4-6F09-4E18-8554-CDE7101A85D8}" type="datetimeFigureOut">
              <a:rPr lang="en-CA" smtClean="0"/>
              <a:pPr/>
              <a:t>12/11/2015</a:t>
            </a:fld>
            <a:endParaRPr lang="en-CA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4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BE85C-A587-4B71-A220-803DD3C8BEE1}" type="datetime1">
              <a:rPr lang="en-CA" smtClean="0"/>
              <a:t>12/11/2015</a:t>
            </a:fld>
            <a:endParaRPr lang="en-CA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897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A8F4-6F09-4E18-8554-CDE7101A85D8}" type="datetimeFigureOut">
              <a:rPr lang="en-CA" smtClean="0"/>
              <a:pPr/>
              <a:t>12/11/2015</a:t>
            </a:fld>
            <a:endParaRPr lang="en-CA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1663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A8F4-6F09-4E18-8554-CDE7101A85D8}" type="datetimeFigureOut">
              <a:rPr lang="en-CA" smtClean="0"/>
              <a:pPr/>
              <a:t>12/11/2015</a:t>
            </a:fld>
            <a:endParaRPr lang="en-CA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76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A8F4-6F09-4E18-8554-CDE7101A85D8}" type="datetimeFigureOut">
              <a:rPr lang="en-CA" smtClean="0"/>
              <a:pPr/>
              <a:t>12/11/2015</a:t>
            </a:fld>
            <a:endParaRPr lang="en-CA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0231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A8F4-6F09-4E18-8554-CDE7101A85D8}" type="datetimeFigureOut">
              <a:rPr lang="en-CA" smtClean="0"/>
              <a:pPr/>
              <a:t>12/11/2015</a:t>
            </a:fld>
            <a:endParaRPr lang="en-CA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8920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A8F4-6F09-4E18-8554-CDE7101A85D8}" type="datetimeFigureOut">
              <a:rPr lang="en-CA" smtClean="0"/>
              <a:pPr/>
              <a:t>12/11/2015</a:t>
            </a:fld>
            <a:endParaRPr lang="en-CA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022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A8F4-6F09-4E18-8554-CDE7101A85D8}" type="datetimeFigureOut">
              <a:rPr lang="en-CA" smtClean="0"/>
              <a:pPr/>
              <a:t>12/11/2015</a:t>
            </a:fld>
            <a:endParaRPr lang="en-CA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3826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A8F4-6F09-4E18-8554-CDE7101A85D8}" type="datetimeFigureOut">
              <a:rPr lang="en-CA" smtClean="0"/>
              <a:pPr/>
              <a:t>12/11/2015</a:t>
            </a:fld>
            <a:endParaRPr lang="en-CA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5584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CA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A8F4-6F09-4E18-8554-CDE7101A85D8}" type="datetimeFigureOut">
              <a:rPr lang="en-CA" smtClean="0"/>
              <a:pPr/>
              <a:t>12/11/2015</a:t>
            </a:fld>
            <a:endParaRPr lang="en-CA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8084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0DA8F4-6F09-4E18-8554-CDE7101A85D8}" type="datetimeFigureOut">
              <a:rPr lang="en-CA" smtClean="0"/>
              <a:pPr/>
              <a:t>12/11/2015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6797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993899"/>
            <a:ext cx="9144000" cy="1498601"/>
          </a:xfrm>
          <a:prstGeom prst="rect">
            <a:avLst/>
          </a:prstGeom>
          <a:solidFill>
            <a:srgbClr val="0082C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B33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8326" y="2349500"/>
            <a:ext cx="8042274" cy="760413"/>
          </a:xfrm>
        </p:spPr>
        <p:txBody>
          <a:bodyPr anchor="b">
            <a:normAutofit/>
          </a:bodyPr>
          <a:lstStyle>
            <a:lvl1pPr marL="0" indent="0" algn="r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Divider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DBA3-D4C5-2F4A-95C4-797EF14A9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1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81082-1D72-45B6-BE87-AE068465C067}" type="datetime1">
              <a:rPr lang="en-CA" smtClean="0"/>
              <a:t>12/11/2015</a:t>
            </a:fld>
            <a:endParaRPr lang="en-CA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9143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802703"/>
          </a:xfrm>
          <a:prstGeom prst="rect">
            <a:avLst/>
          </a:prstGeom>
          <a:solidFill>
            <a:srgbClr val="008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205803"/>
            <a:ext cx="6413500" cy="467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van-emblem-white-2011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00" y="169333"/>
            <a:ext cx="1295400" cy="47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4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02703"/>
          </a:xfrm>
          <a:prstGeom prst="rect">
            <a:avLst/>
          </a:prstGeom>
          <a:solidFill>
            <a:srgbClr val="008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05803"/>
            <a:ext cx="6413500" cy="46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11" name="Picture 10" descr="van-emblem-white-2011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00" y="169333"/>
            <a:ext cx="1295400" cy="47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15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02703"/>
          </a:xfrm>
          <a:prstGeom prst="rect">
            <a:avLst/>
          </a:prstGeom>
          <a:solidFill>
            <a:srgbClr val="008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092200" y="205803"/>
            <a:ext cx="6413500" cy="467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48036" y="266097"/>
            <a:ext cx="0" cy="324556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an-emblem-white-2011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00" y="169333"/>
            <a:ext cx="1295400" cy="478367"/>
          </a:xfrm>
          <a:prstGeom prst="rect">
            <a:avLst/>
          </a:prstGeom>
        </p:spPr>
      </p:pic>
      <p:pic>
        <p:nvPicPr>
          <p:cNvPr id="6" name="Picture 5" descr="real-value-ico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62" y="168730"/>
            <a:ext cx="532897" cy="5499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DBA3-D4C5-2F4A-95C4-797EF14A9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5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11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81150"/>
            <a:ext cx="5111750" cy="4545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802703"/>
          </a:xfrm>
          <a:prstGeom prst="rect">
            <a:avLst/>
          </a:prstGeom>
          <a:solidFill>
            <a:srgbClr val="008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457200" y="205803"/>
            <a:ext cx="6413500" cy="46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van-emblem-white-2011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00" y="169333"/>
            <a:ext cx="1295400" cy="47836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DBA3-D4C5-2F4A-95C4-797EF14A9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5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68399"/>
            <a:ext cx="5486400" cy="3559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802703"/>
          </a:xfrm>
          <a:prstGeom prst="rect">
            <a:avLst/>
          </a:prstGeom>
          <a:solidFill>
            <a:srgbClr val="008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457200" y="205803"/>
            <a:ext cx="6413500" cy="46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van-emblem-white-2011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00" y="169333"/>
            <a:ext cx="1295400" cy="47836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DBA3-D4C5-2F4A-95C4-797EF14A9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93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0"/>
          </p:nvPr>
        </p:nvSpPr>
        <p:spPr>
          <a:xfrm>
            <a:off x="836613" y="1397000"/>
            <a:ext cx="7507287" cy="48133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802703"/>
          </a:xfrm>
          <a:prstGeom prst="rect">
            <a:avLst/>
          </a:prstGeom>
          <a:solidFill>
            <a:srgbClr val="008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05803"/>
            <a:ext cx="6413500" cy="46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van-emblem-white-2011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00" y="169333"/>
            <a:ext cx="1295400" cy="4783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DBA3-D4C5-2F4A-95C4-797EF14A9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6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le Placeholder 12"/>
          <p:cNvSpPr>
            <a:spLocks noGrp="1"/>
          </p:cNvSpPr>
          <p:nvPr>
            <p:ph type="tbl" sz="quarter" idx="10"/>
          </p:nvPr>
        </p:nvSpPr>
        <p:spPr>
          <a:xfrm>
            <a:off x="836613" y="1727200"/>
            <a:ext cx="7545387" cy="43688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802703"/>
          </a:xfrm>
          <a:prstGeom prst="rect">
            <a:avLst/>
          </a:prstGeom>
          <a:solidFill>
            <a:srgbClr val="008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05803"/>
            <a:ext cx="6413500" cy="46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van-emblem-white-2011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00" y="169333"/>
            <a:ext cx="1295400" cy="4783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DBA3-D4C5-2F4A-95C4-797EF14A9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68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CSG Planning\Central Area Planning\DTES\9 PHOTO DATABASE\Strathcona\2013 - Profile pics\P104090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6"/>
          <a:stretch/>
        </p:blipFill>
        <p:spPr bwMode="auto">
          <a:xfrm>
            <a:off x="-47625" y="0"/>
            <a:ext cx="5153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RealValue-Cover-background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700" y="0"/>
            <a:ext cx="9144000" cy="6858000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000" y="2441455"/>
            <a:ext cx="3543300" cy="804862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82C7"/>
                </a:solidFill>
                <a:latin typeface="Gotham-Medium" panose="0200060404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SUBHEAD AND DATE</a:t>
            </a:r>
          </a:p>
        </p:txBody>
      </p:sp>
      <p:pic>
        <p:nvPicPr>
          <p:cNvPr id="7" name="Picture 6" descr="van-emblem-cmyk-201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100" y="5732392"/>
            <a:ext cx="2095500" cy="86553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207000" y="774700"/>
            <a:ext cx="3543300" cy="1498600"/>
          </a:xfrm>
        </p:spPr>
        <p:txBody>
          <a:bodyPr/>
          <a:lstStyle>
            <a:lvl1pPr marL="0" indent="0" algn="r">
              <a:buFontTx/>
              <a:buNone/>
              <a:defRPr baseline="0">
                <a:latin typeface="Gotham-Medium" panose="02000604040000020004" pitchFamily="2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687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dtes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017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17" y="0"/>
            <a:ext cx="9462034" cy="6857999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000" y="4572000"/>
            <a:ext cx="3543300" cy="804862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82C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Purpose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pic>
        <p:nvPicPr>
          <p:cNvPr id="7" name="Picture 6" descr="van-emblem-cmyk-201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316" y="5556524"/>
            <a:ext cx="2521284" cy="104140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71818" y="2770823"/>
            <a:ext cx="2925010" cy="1343977"/>
          </a:xfrm>
        </p:spPr>
        <p:txBody>
          <a:bodyPr>
            <a:noAutofit/>
          </a:bodyPr>
          <a:lstStyle>
            <a:lvl1pPr marL="0" indent="0" algn="l">
              <a:buNone/>
              <a:defRPr sz="4200" b="1">
                <a:solidFill>
                  <a:srgbClr val="0082C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74" y="378125"/>
            <a:ext cx="424982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13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6C8C-429D-46BA-B3B2-0B6D40A84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0EA-C36E-4A99-A0AC-47B166418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6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60E0B-C132-42FB-A553-2ECEA97976B5}" type="datetime1">
              <a:rPr lang="en-CA" smtClean="0"/>
              <a:t>12/11/2015</a:t>
            </a:fld>
            <a:endParaRPr lang="en-CA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40908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6C8C-429D-46BA-B3B2-0B6D40A84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0EA-C36E-4A99-A0AC-47B166418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5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556260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6C8C-429D-46BA-B3B2-0B6D40A84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0EA-C36E-4A99-A0AC-47B166418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7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6C8C-429D-46BA-B3B2-0B6D40A84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0EA-C36E-4A99-A0AC-47B166418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6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6C8C-429D-46BA-B3B2-0B6D40A84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0EA-C36E-4A99-A0AC-47B166418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6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DC72D-EF99-4852-AC45-A7F832750C6B}" type="datetime1">
              <a:rPr lang="en-CA" smtClean="0"/>
              <a:t>12/11/2015</a:t>
            </a:fld>
            <a:endParaRPr lang="en-CA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686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9B4C0-B0E9-40B1-9308-E3415012D498}" type="datetime1">
              <a:rPr lang="en-CA" smtClean="0"/>
              <a:t>12/11/2015</a:t>
            </a:fld>
            <a:endParaRPr lang="en-CA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363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9A752-155B-47B4-B291-446F81993C73}" type="datetime1">
              <a:rPr lang="en-CA" smtClean="0"/>
              <a:t>12/11/2015</a:t>
            </a:fld>
            <a:endParaRPr lang="en-CA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666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0C85A-F11B-4139-A5E3-275844DD5292}" type="datetime1">
              <a:rPr lang="en-CA" smtClean="0"/>
              <a:t>12/11/2015</a:t>
            </a:fld>
            <a:endParaRPr lang="en-CA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61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6712-13CB-4E77-9773-04C3E3BF4565}" type="datetime1">
              <a:rPr lang="en-CA" smtClean="0"/>
              <a:t>12/11/2015</a:t>
            </a:fld>
            <a:endParaRPr lang="en-CA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36F-C8ED-41CB-A668-9D2BB9B40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856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7" descr="presentationhead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Interim Housing Plan: Background</a:t>
            </a:r>
          </a:p>
        </p:txBody>
      </p:sp>
      <p:pic>
        <p:nvPicPr>
          <p:cNvPr id="1029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152400" y="533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8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31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172200"/>
            <a:ext cx="1276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10200" y="64579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 smtClean="0">
                <a:solidFill>
                  <a:srgbClr val="3E7FC6"/>
                </a:solidFill>
              </a:defRPr>
            </a:lvl1pPr>
          </a:lstStyle>
          <a:p>
            <a:fld id="{F55987AF-536A-4A22-AB28-2AEAAB34BE74}" type="datetime1">
              <a:rPr lang="en-CA" smtClean="0"/>
              <a:t>12/11/2015</a:t>
            </a:fld>
            <a:endParaRPr lang="en-CA" dirty="0"/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457950"/>
            <a:ext cx="3733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3E7FC6"/>
                </a:solidFill>
                <a:latin typeface="Trebuchet MS" pitchFamily="34" charset="0"/>
                <a:ea typeface="+mn-ea"/>
              </a:defRPr>
            </a:lvl1pPr>
          </a:lstStyle>
          <a:p>
            <a:endParaRPr lang="en-CA" dirty="0"/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579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3E7FC6"/>
                </a:solidFill>
              </a:defRPr>
            </a:lvl1pPr>
          </a:lstStyle>
          <a:p>
            <a:fld id="{E1AFD36F-C8ED-41CB-A668-9D2BB9B40635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E7FC6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E7FC6"/>
          </a:solidFill>
          <a:latin typeface="+mn-lt"/>
          <a:ea typeface="ＭＳ Ｐゴシック" pitchFamily="-10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E7FC6"/>
          </a:solidFill>
          <a:latin typeface="+mn-lt"/>
          <a:ea typeface="ＭＳ Ｐゴシック" pitchFamily="-10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E7FC6"/>
          </a:solidFill>
          <a:latin typeface="+mn-lt"/>
          <a:ea typeface="ＭＳ Ｐゴシック" pitchFamily="-10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pitchFamily="-10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7" descr="presentationhead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Interim Housing Plan: Background</a:t>
            </a:r>
          </a:p>
        </p:txBody>
      </p:sp>
      <p:pic>
        <p:nvPicPr>
          <p:cNvPr id="1029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152400" y="533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172200"/>
            <a:ext cx="1276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10200" y="64579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 smtClean="0">
                <a:solidFill>
                  <a:srgbClr val="3E7FC6"/>
                </a:solidFill>
              </a:defRPr>
            </a:lvl1pPr>
          </a:lstStyle>
          <a:p>
            <a:fld id="{D80DA8F4-6F09-4E18-8554-CDE7101A85D8}" type="datetimeFigureOut">
              <a:rPr lang="en-CA"/>
              <a:pPr/>
              <a:t>12/11/2015</a:t>
            </a:fld>
            <a:endParaRPr lang="en-CA" dirty="0"/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457950"/>
            <a:ext cx="3733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3E7FC6"/>
                </a:solidFill>
                <a:latin typeface="Trebuchet MS" pitchFamily="34" charset="0"/>
                <a:ea typeface="+mn-ea"/>
              </a:defRPr>
            </a:lvl1pPr>
          </a:lstStyle>
          <a:p>
            <a:endParaRPr lang="en-CA" dirty="0"/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579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3E7FC6"/>
                </a:solidFill>
              </a:defRPr>
            </a:lvl1pPr>
          </a:lstStyle>
          <a:p>
            <a:fld id="{E1AFD36F-C8ED-41CB-A668-9D2BB9B40635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202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E7FC6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E7FC6"/>
          </a:solidFill>
          <a:latin typeface="+mn-lt"/>
          <a:ea typeface="ＭＳ Ｐゴシック" pitchFamily="-10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E7FC6"/>
          </a:solidFill>
          <a:latin typeface="+mn-lt"/>
          <a:ea typeface="ＭＳ Ｐゴシック" pitchFamily="-10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E7FC6"/>
          </a:solidFill>
          <a:latin typeface="+mn-lt"/>
          <a:ea typeface="ＭＳ Ｐゴシック" pitchFamily="-10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pitchFamily="-10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DBA3-D4C5-2F4A-95C4-797EF14A9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6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82C7"/>
        </a:buClr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82C7"/>
        </a:buClr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82C7"/>
        </a:buClr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2C7"/>
        </a:buClr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82C7"/>
        </a:buClr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25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56C8C-429D-46BA-B3B2-0B6D40A84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30EA-C36E-4A99-A0AC-47B166418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"/>
            <a:ext cx="3124200" cy="100831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1295396"/>
            <a:ext cx="9144000" cy="86063"/>
          </a:xfrm>
          <a:prstGeom prst="rect">
            <a:avLst/>
          </a:prstGeom>
          <a:solidFill>
            <a:srgbClr val="0082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80008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0082C7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ancouver.fluidsurveys.com/s/HomelessCount2015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www.seattleu.edu/uploadedImages/ArtSci/About/Ethobotanical/Salish%20Map%20full%20Size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Relationship Id="rId4" Type="http://schemas.openxmlformats.org/officeDocument/2006/relationships/hyperlink" Target="vancouver.ca/hous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203700" y="4572000"/>
            <a:ext cx="4940300" cy="1549839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rebuchet MS" panose="020B0603020202020204" pitchFamily="34" charset="0"/>
              </a:rPr>
              <a:t>Jennifer Hales, Planificatrice </a:t>
            </a:r>
          </a:p>
          <a:p>
            <a:r>
              <a:rPr lang="en-US" sz="1800" dirty="0" smtClean="0">
                <a:latin typeface="Trebuchet MS" panose="020B0603020202020204" pitchFamily="34" charset="0"/>
              </a:rPr>
              <a:t>Ville de Vancouver</a:t>
            </a:r>
          </a:p>
          <a:p>
            <a:r>
              <a:rPr lang="en-US" sz="1800" dirty="0" smtClean="0">
                <a:latin typeface="Trebuchet MS" panose="020B0603020202020204" pitchFamily="34" charset="0"/>
              </a:rPr>
              <a:t>Le 17 novembre 2015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334000" y="2133600"/>
            <a:ext cx="38100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0082C7"/>
              </a:buClr>
              <a:buFont typeface="Arial"/>
              <a:buNone/>
              <a:defRPr sz="1600" kern="1200">
                <a:solidFill>
                  <a:srgbClr val="0082C7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0082C7"/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0082C7"/>
              </a:buClr>
              <a:buFont typeface="Arial"/>
              <a:buNone/>
              <a:defRPr sz="1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0082C7"/>
              </a:buClr>
              <a:buFont typeface="Arial"/>
              <a:buNone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0082C7"/>
              </a:buClr>
              <a:buFont typeface="Arial"/>
              <a:buNone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b="1" dirty="0" smtClean="0">
                <a:solidFill>
                  <a:srgbClr val="009AD0"/>
                </a:solidFill>
              </a:rPr>
              <a:t>Coordination des bénévoles pour le dénombrement ponctuel </a:t>
            </a:r>
            <a:r>
              <a:rPr lang="fr-CA" sz="2400" b="1" smtClean="0">
                <a:solidFill>
                  <a:srgbClr val="009AD0"/>
                </a:solidFill>
              </a:rPr>
              <a:t>des personnes sans abri</a:t>
            </a:r>
            <a:endParaRPr lang="fr-CA" sz="2400" b="1" dirty="0">
              <a:solidFill>
                <a:srgbClr val="009A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75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Recruter les bénévoles : Combien?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3581400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CA" sz="2400" dirty="0" smtClean="0"/>
              <a:t>Déterminer le nombre  </a:t>
            </a:r>
          </a:p>
          <a:p>
            <a:r>
              <a:rPr lang="fr-CA" sz="2000" dirty="0" smtClean="0"/>
              <a:t>Pour le dénombrement dans la rue </a:t>
            </a:r>
          </a:p>
          <a:p>
            <a:pPr>
              <a:spcAft>
                <a:spcPts val="1200"/>
              </a:spcAft>
            </a:pPr>
            <a:r>
              <a:rPr lang="fr-CA" sz="2000" dirty="0" smtClean="0"/>
              <a:t>Pour le dénombrement dans les refuges </a:t>
            </a:r>
            <a:endParaRPr lang="fr-CA" sz="1600" dirty="0" smtClean="0"/>
          </a:p>
          <a:p>
            <a:pPr marL="0" indent="0">
              <a:buNone/>
            </a:pPr>
            <a:r>
              <a:rPr lang="fr-CA" sz="2400" dirty="0" smtClean="0"/>
              <a:t>Exemple pour Vancouver</a:t>
            </a:r>
          </a:p>
          <a:p>
            <a:r>
              <a:rPr lang="fr-CA" sz="2000" dirty="0" smtClean="0"/>
              <a:t>Nombre pour le dénombrement dans la rue </a:t>
            </a:r>
          </a:p>
          <a:p>
            <a:pPr marL="628650" lvl="1" indent="-265113"/>
            <a:r>
              <a:rPr lang="fr-CA" sz="1700" dirty="0" smtClean="0"/>
              <a:t>Exercice avec les équipes d’intervention auprès </a:t>
            </a:r>
            <a:r>
              <a:rPr lang="fr-CA" sz="1700" smtClean="0"/>
              <a:t>des itinérants</a:t>
            </a:r>
            <a:endParaRPr lang="fr-CA" sz="1700" dirty="0" smtClean="0"/>
          </a:p>
          <a:p>
            <a:pPr marL="628650" lvl="1" indent="-265113"/>
            <a:r>
              <a:rPr lang="fr-CA" sz="1700" dirty="0" smtClean="0"/>
              <a:t>Endroits connus des personnes vivant à l’extérieur des quatre quartiers de la Ville </a:t>
            </a:r>
            <a:r>
              <a:rPr lang="fr-CA" sz="1700" smtClean="0"/>
              <a:t>cernés (Ouest, Est, Centre-ville, Centre-Est)</a:t>
            </a:r>
            <a:endParaRPr lang="fr-CA" sz="1700" dirty="0" smtClean="0"/>
          </a:p>
          <a:p>
            <a:pPr marL="628650" lvl="1" indent="-265113"/>
            <a:r>
              <a:rPr lang="fr-CA" sz="1700" dirty="0" smtClean="0"/>
              <a:t>Cartes établies  </a:t>
            </a:r>
          </a:p>
          <a:p>
            <a:pPr marL="628650" lvl="1" indent="-265113"/>
            <a:r>
              <a:rPr lang="fr-CA" sz="1700" dirty="0" smtClean="0"/>
              <a:t>Deux bénévoles par carte</a:t>
            </a:r>
          </a:p>
          <a:p>
            <a:pPr marL="628650" lvl="1" indent="-265113"/>
            <a:r>
              <a:rPr lang="fr-CA" sz="1700" dirty="0" smtClean="0"/>
              <a:t>Plus de 200 cartes</a:t>
            </a:r>
          </a:p>
          <a:p>
            <a:pPr marL="628650" lvl="1" indent="-265113"/>
            <a:r>
              <a:rPr lang="fr-CA" sz="1700" dirty="0" smtClean="0"/>
              <a:t>Plus de 400 bénévoles requis pour le dénombrement dans la rue </a:t>
            </a:r>
          </a:p>
          <a:p>
            <a:pPr lvl="1"/>
            <a:endParaRPr lang="fr-CA" sz="1600" dirty="0" smtClean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20972" r="1880" b="23526"/>
          <a:stretch/>
        </p:blipFill>
        <p:spPr>
          <a:xfrm rot="16200000">
            <a:off x="4042808" y="1524390"/>
            <a:ext cx="5025382" cy="51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Recruter les bénévoles : Combien?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fr-CA" sz="2400" dirty="0" smtClean="0"/>
              <a:t>Exemple pour Vancouver</a:t>
            </a:r>
          </a:p>
          <a:p>
            <a:r>
              <a:rPr lang="fr-CA" sz="2000" dirty="0" smtClean="0"/>
              <a:t>Nombre pour le dénombrement dans les refuges </a:t>
            </a:r>
          </a:p>
          <a:p>
            <a:pPr marL="628650" lvl="1" indent="-265113"/>
            <a:r>
              <a:rPr lang="fr-CA" sz="1700" dirty="0" smtClean="0"/>
              <a:t>Le coordonnateur du dénombrement dans les refuges communique avec les gestionnaires des refuges </a:t>
            </a:r>
          </a:p>
          <a:p>
            <a:pPr marL="628650" lvl="1" indent="-265113"/>
            <a:r>
              <a:rPr lang="fr-CA" sz="1700" dirty="0" smtClean="0"/>
              <a:t>En mars 2015, 22 refuges pour adultes et 1 000 lits </a:t>
            </a:r>
          </a:p>
          <a:p>
            <a:pPr marL="628650" lvl="1" indent="-265113"/>
            <a:r>
              <a:rPr lang="fr-CA" sz="1700" dirty="0" smtClean="0"/>
              <a:t>Estimation : Un bénévole pour 10 invités dans les refuges </a:t>
            </a:r>
          </a:p>
          <a:p>
            <a:pPr marL="628650" lvl="1" indent="-265113"/>
            <a:r>
              <a:rPr lang="fr-CA" sz="1700" dirty="0" smtClean="0"/>
              <a:t>100 bénévoles pour le dénombrement dans les refuges </a:t>
            </a:r>
          </a:p>
          <a:p>
            <a:pPr marL="628650" lvl="1" indent="-265113"/>
            <a:r>
              <a:rPr lang="fr-CA" sz="1700" dirty="0" smtClean="0"/>
              <a:t>En mars 2015, neuf refuges en cas de conditions climatiques extrêmes (CCE) avec au plus 190 lits</a:t>
            </a:r>
          </a:p>
          <a:p>
            <a:pPr marL="628650" lvl="1" indent="-265113"/>
            <a:r>
              <a:rPr lang="fr-CA" sz="1700" dirty="0" smtClean="0"/>
              <a:t>18 bénévoles de plus en cas d’ouverture des refuges CCE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495800"/>
            <a:ext cx="4495800" cy="22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Recruter les bénévoles : Combien?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r-CA" sz="2400" dirty="0" smtClean="0"/>
              <a:t>Dernier point au sujet du recrutement 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fr-CA" sz="2000" dirty="0" smtClean="0"/>
              <a:t>Ne soyez pas surpris </a:t>
            </a:r>
            <a:r>
              <a:rPr lang="fr-CA" sz="2000" smtClean="0"/>
              <a:t>si des </a:t>
            </a:r>
            <a:r>
              <a:rPr lang="fr-CA" sz="2000" dirty="0" smtClean="0"/>
              <a:t>bénévoles annulent ou ne se présentent pas 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fr-CA" sz="2000" dirty="0" smtClean="0"/>
              <a:t>Recrutez-en plus que le nombre dont vous avez besoin </a:t>
            </a:r>
          </a:p>
          <a:p>
            <a:pPr>
              <a:spcBef>
                <a:spcPts val="480"/>
              </a:spcBef>
            </a:pPr>
            <a:r>
              <a:rPr lang="fr-CA" sz="2000" smtClean="0"/>
              <a:t>Donnez-leur à tous une </a:t>
            </a:r>
            <a:r>
              <a:rPr lang="fr-CA" sz="2000" dirty="0" smtClean="0"/>
              <a:t>formation adéquate </a:t>
            </a:r>
          </a:p>
          <a:p>
            <a:pPr>
              <a:spcBef>
                <a:spcPts val="480"/>
              </a:spcBef>
            </a:pPr>
            <a:r>
              <a:rPr lang="fr-CA" sz="2000" dirty="0" smtClean="0"/>
              <a:t>Constituez une réserve sur appel de bénévoles formés </a:t>
            </a:r>
            <a:r>
              <a:rPr lang="fr-CA" sz="2600" dirty="0" smtClean="0"/>
              <a:t> </a:t>
            </a:r>
          </a:p>
          <a:p>
            <a:pPr lvl="1"/>
            <a:r>
              <a:rPr lang="fr-CA" sz="2000" dirty="0" smtClean="0"/>
              <a:t>Ceux qui ne sont pas affectés à une équipe  </a:t>
            </a:r>
          </a:p>
          <a:p>
            <a:pPr lvl="1"/>
            <a:r>
              <a:rPr lang="fr-CA" sz="2000" dirty="0" smtClean="0"/>
              <a:t>Ceux qui sont prêts à faire plus d’un quart de travail 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22479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Recruter les bénévoles : </a:t>
            </a:r>
            <a:br>
              <a:rPr lang="en-US" dirty="0" smtClean="0"/>
            </a:br>
            <a:r>
              <a:rPr lang="en-US" dirty="0" smtClean="0"/>
              <a:t>Mettre au point une stratégie d’appel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fr-CA" sz="3600" dirty="0" smtClean="0"/>
              <a:t>Publique ou par l’entremise de vos réseaux? </a:t>
            </a:r>
          </a:p>
          <a:p>
            <a:pPr>
              <a:spcAft>
                <a:spcPts val="600"/>
              </a:spcAft>
            </a:pPr>
            <a:r>
              <a:rPr lang="fr-CA" sz="3600" dirty="0" smtClean="0"/>
              <a:t>Échéancier et synchronisation </a:t>
            </a:r>
          </a:p>
          <a:p>
            <a:pPr>
              <a:spcAft>
                <a:spcPts val="600"/>
              </a:spcAft>
            </a:pPr>
            <a:r>
              <a:rPr lang="fr-CA" sz="3600" dirty="0" smtClean="0"/>
              <a:t>Format – Courriel? Affiches?</a:t>
            </a:r>
          </a:p>
          <a:p>
            <a:pPr>
              <a:spcAft>
                <a:spcPts val="600"/>
              </a:spcAft>
            </a:pPr>
            <a:r>
              <a:rPr lang="fr-CA" sz="3600" dirty="0" smtClean="0"/>
              <a:t>Messages clés – importance du dénombrement </a:t>
            </a:r>
          </a:p>
          <a:p>
            <a:pPr>
              <a:spcAft>
                <a:spcPts val="300"/>
              </a:spcAft>
            </a:pPr>
            <a:r>
              <a:rPr lang="fr-CA" sz="3600" dirty="0" smtClean="0"/>
              <a:t>Qui recrutez-vous? Qui est le bénévole idéal? </a:t>
            </a:r>
          </a:p>
          <a:p>
            <a:pPr lvl="1">
              <a:spcAft>
                <a:spcPts val="300"/>
              </a:spcAft>
            </a:pPr>
            <a:r>
              <a:rPr lang="fr-CA" sz="3300" dirty="0" smtClean="0"/>
              <a:t>La personnalité est importante  </a:t>
            </a:r>
          </a:p>
          <a:p>
            <a:pPr lvl="1">
              <a:spcAft>
                <a:spcPts val="600"/>
              </a:spcAft>
            </a:pPr>
            <a:r>
              <a:rPr lang="fr-CA" sz="3300" dirty="0" smtClean="0"/>
              <a:t>Il faut tenir compte des besoins si la stratégie cible les Autochtones ou les jeunes </a:t>
            </a:r>
          </a:p>
          <a:p>
            <a:pPr>
              <a:spcAft>
                <a:spcPts val="300"/>
              </a:spcAft>
            </a:pPr>
            <a:r>
              <a:rPr lang="fr-CA" sz="3600" dirty="0" smtClean="0"/>
              <a:t>Processus de mise en candidature</a:t>
            </a:r>
          </a:p>
          <a:p>
            <a:pPr lvl="1">
              <a:spcAft>
                <a:spcPts val="300"/>
              </a:spcAft>
            </a:pPr>
            <a:r>
              <a:rPr lang="fr-CA" sz="3300" dirty="0" smtClean="0"/>
              <a:t>Faites en sorte qu’il soit facile pour les bénévoles de s’inscrire et pour vous, de gérer </a:t>
            </a:r>
          </a:p>
          <a:p>
            <a:pPr lvl="1">
              <a:spcAft>
                <a:spcPts val="300"/>
              </a:spcAft>
            </a:pPr>
            <a:r>
              <a:rPr lang="fr-CA" sz="3300" smtClean="0"/>
              <a:t>Rassemblez </a:t>
            </a:r>
            <a:r>
              <a:rPr lang="fr-CA" sz="3300" dirty="0" smtClean="0"/>
              <a:t>autant d’information que possible </a:t>
            </a:r>
          </a:p>
          <a:p>
            <a:pPr lvl="2">
              <a:spcBef>
                <a:spcPts val="500"/>
              </a:spcBef>
            </a:pPr>
            <a:r>
              <a:rPr lang="fr-CA" sz="3300" dirty="0" smtClean="0"/>
              <a:t>Coordonnées d’une personne-ressource </a:t>
            </a:r>
          </a:p>
          <a:p>
            <a:pPr lvl="2">
              <a:spcBef>
                <a:spcPts val="500"/>
              </a:spcBef>
            </a:pPr>
            <a:r>
              <a:rPr lang="fr-CA" sz="3300" dirty="0" smtClean="0"/>
              <a:t>Disponibilité (rue ou refuge, temps, séances de formation) </a:t>
            </a:r>
          </a:p>
          <a:p>
            <a:pPr lvl="2">
              <a:spcBef>
                <a:spcPts val="500"/>
              </a:spcBef>
            </a:pPr>
            <a:r>
              <a:rPr lang="fr-CA" sz="3300" dirty="0" smtClean="0"/>
              <a:t>Expérience</a:t>
            </a:r>
          </a:p>
          <a:p>
            <a:pPr lvl="2">
              <a:spcBef>
                <a:spcPts val="500"/>
              </a:spcBef>
            </a:pPr>
            <a:r>
              <a:rPr lang="fr-CA" sz="3300" dirty="0" smtClean="0"/>
              <a:t>Autre (défis en matière de mobilité, préférence pour le vélo, etc.) </a:t>
            </a:r>
          </a:p>
          <a:p>
            <a:pPr lvl="1"/>
            <a:endParaRPr lang="fr-CA" sz="2200" dirty="0" smtClean="0"/>
          </a:p>
        </p:txBody>
      </p:sp>
    </p:spTree>
    <p:extLst>
      <p:ext uri="{BB962C8B-B14F-4D97-AF65-F5344CB8AC3E}">
        <p14:creationId xmlns:p14="http://schemas.microsoft.com/office/powerpoint/2010/main" val="12012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Recruter les bénévoles : </a:t>
            </a:r>
            <a:br>
              <a:rPr lang="en-US" dirty="0"/>
            </a:br>
            <a:r>
              <a:rPr lang="en-US" dirty="0" smtClean="0"/>
              <a:t>Stratégie </a:t>
            </a:r>
            <a:r>
              <a:rPr lang="en-US" dirty="0"/>
              <a:t>d’appel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191000"/>
          </a:xfrm>
        </p:spPr>
        <p:txBody>
          <a:bodyPr/>
          <a:lstStyle/>
          <a:p>
            <a:pPr marL="0" indent="0">
              <a:buNone/>
            </a:pPr>
            <a:r>
              <a:rPr lang="fr-CA" sz="2200" dirty="0" smtClean="0"/>
              <a:t>Exemple pour Vancouver </a:t>
            </a:r>
          </a:p>
          <a:p>
            <a:r>
              <a:rPr lang="fr-CA" sz="2000" dirty="0" smtClean="0"/>
              <a:t>Courriel de recrutement (se reporter au document distribué) </a:t>
            </a:r>
          </a:p>
          <a:p>
            <a:r>
              <a:rPr lang="fr-CA" sz="2000" dirty="0" smtClean="0"/>
              <a:t>1</a:t>
            </a:r>
            <a:r>
              <a:rPr lang="fr-CA" sz="2000" baseline="30000" dirty="0" smtClean="0"/>
              <a:t>er</a:t>
            </a:r>
            <a:r>
              <a:rPr lang="fr-CA" sz="2000" dirty="0" smtClean="0"/>
              <a:t> appel : de 2 mois à 2 mois et demi à l’avance </a:t>
            </a:r>
          </a:p>
          <a:p>
            <a:r>
              <a:rPr lang="fr-CA" sz="2000" dirty="0" smtClean="0"/>
              <a:t>Formulaire d’inscription en ligne sur Fluid Survey: </a:t>
            </a:r>
          </a:p>
          <a:p>
            <a:pPr marL="0" indent="0" algn="ctr">
              <a:buNone/>
            </a:pPr>
            <a:r>
              <a:rPr lang="fr-CA" sz="2000" dirty="0" smtClean="0">
                <a:hlinkClick r:id="rId3"/>
              </a:rPr>
              <a:t>http://vancouver.fluidsurveys.com/s/HomelessCount2015/</a:t>
            </a:r>
            <a:r>
              <a:rPr lang="fr-CA" sz="2000" dirty="0" smtClean="0"/>
              <a:t> 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90572"/>
            <a:ext cx="79629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1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Coordonner les bénévoles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CA" sz="2000" dirty="0" smtClean="0"/>
              <a:t>Importance des coordonnateurs des bénévoles </a:t>
            </a:r>
          </a:p>
          <a:p>
            <a:pPr lvl="1">
              <a:spcAft>
                <a:spcPts val="600"/>
              </a:spcAft>
            </a:pPr>
            <a:r>
              <a:rPr lang="fr-CA" sz="1800" smtClean="0"/>
              <a:t>Vancouver : 4 </a:t>
            </a:r>
            <a:r>
              <a:rPr lang="fr-CA" sz="1800" dirty="0" smtClean="0"/>
              <a:t>coordonnateurs </a:t>
            </a:r>
            <a:r>
              <a:rPr lang="fr-CA" sz="1800" smtClean="0"/>
              <a:t>de secteur et 1 </a:t>
            </a:r>
            <a:r>
              <a:rPr lang="fr-CA" sz="1800" dirty="0" smtClean="0"/>
              <a:t>coordonnateur du dénombrement dans les refuges  </a:t>
            </a:r>
          </a:p>
          <a:p>
            <a:pPr>
              <a:spcAft>
                <a:spcPts val="600"/>
              </a:spcAft>
            </a:pPr>
            <a:r>
              <a:rPr lang="fr-CA" sz="2000" dirty="0" smtClean="0"/>
              <a:t>Il est impératif d’avoir des aptitudes en matière d’organisation et de communication!</a:t>
            </a:r>
          </a:p>
          <a:p>
            <a:pPr>
              <a:spcAft>
                <a:spcPts val="600"/>
              </a:spcAft>
            </a:pPr>
            <a:r>
              <a:rPr lang="fr-CA" sz="2000" dirty="0" smtClean="0"/>
              <a:t>Il faut bien affecter et jumeler les bénévoles </a:t>
            </a:r>
          </a:p>
          <a:p>
            <a:pPr>
              <a:spcAft>
                <a:spcPts val="600"/>
              </a:spcAft>
            </a:pPr>
            <a:r>
              <a:rPr lang="fr-CA" sz="2000" dirty="0" smtClean="0"/>
              <a:t>Il faut voir à ce que les bénévoles assistent aux séances de formation et qu’ils signent une renonciation </a:t>
            </a:r>
          </a:p>
          <a:p>
            <a:pPr>
              <a:spcAft>
                <a:spcPts val="600"/>
              </a:spcAft>
            </a:pPr>
            <a:r>
              <a:rPr lang="fr-CA" sz="2000" dirty="0" smtClean="0"/>
              <a:t>Il faut coordonner et soutenir les bénévoles la journée du dénombrement </a:t>
            </a:r>
          </a:p>
          <a:p>
            <a:pPr>
              <a:spcAft>
                <a:spcPts val="600"/>
              </a:spcAft>
            </a:pPr>
            <a:r>
              <a:rPr lang="fr-CA" sz="2000" dirty="0" smtClean="0"/>
              <a:t>Cela prend plus de temps que vous pensez </a:t>
            </a:r>
          </a:p>
          <a:p>
            <a:r>
              <a:rPr lang="fr-CA" sz="2000" dirty="0" smtClean="0"/>
              <a:t>Mesures que vous pouvez prendre pour </a:t>
            </a:r>
            <a:r>
              <a:rPr lang="fr-CA" sz="2000" smtClean="0"/>
              <a:t>normaliser ou </a:t>
            </a:r>
            <a:r>
              <a:rPr lang="fr-CA" sz="2000" dirty="0" smtClean="0"/>
              <a:t>rationaliser le processus de coordination des bénévoles </a:t>
            </a:r>
          </a:p>
          <a:p>
            <a:pPr lvl="1"/>
            <a:r>
              <a:rPr lang="fr-CA" sz="1800" dirty="0" smtClean="0"/>
              <a:t>Préciser les rôles et responsabilités </a:t>
            </a:r>
          </a:p>
          <a:p>
            <a:pPr lvl="1"/>
            <a:r>
              <a:rPr lang="fr-CA" sz="1800" dirty="0" smtClean="0"/>
              <a:t>Établir des gabarits de communication avec les bénévoles </a:t>
            </a:r>
          </a:p>
          <a:p>
            <a:pPr lvl="1">
              <a:spcAft>
                <a:spcPts val="600"/>
              </a:spcAft>
            </a:pPr>
            <a:r>
              <a:rPr lang="fr-CA" sz="1800" dirty="0" smtClean="0"/>
              <a:t>Fixer des dates butoirs claires </a:t>
            </a:r>
          </a:p>
        </p:txBody>
      </p:sp>
    </p:spTree>
    <p:extLst>
      <p:ext uri="{BB962C8B-B14F-4D97-AF65-F5344CB8AC3E}">
        <p14:creationId xmlns:p14="http://schemas.microsoft.com/office/powerpoint/2010/main" val="12958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Assurer la formation des bénévoles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181600"/>
          </a:xfrm>
        </p:spPr>
        <p:txBody>
          <a:bodyPr>
            <a:normAutofit fontScale="92500" lnSpcReduction="10000"/>
          </a:bodyPr>
          <a:lstStyle/>
          <a:p>
            <a:r>
              <a:rPr lang="fr-CA" sz="2000" dirty="0" smtClean="0"/>
              <a:t>Rendez la formation obligatoire  </a:t>
            </a:r>
          </a:p>
          <a:p>
            <a:pPr lvl="1"/>
            <a:r>
              <a:rPr lang="fr-CA" sz="1800" dirty="0" smtClean="0"/>
              <a:t>Pour le dénombrement dans la rue </a:t>
            </a:r>
          </a:p>
          <a:p>
            <a:pPr lvl="1">
              <a:spcAft>
                <a:spcPts val="600"/>
              </a:spcAft>
            </a:pPr>
            <a:r>
              <a:rPr lang="fr-CA" sz="1800" dirty="0" smtClean="0"/>
              <a:t>Pour le dénombrement dans les refuges </a:t>
            </a:r>
          </a:p>
          <a:p>
            <a:r>
              <a:rPr lang="fr-CA" sz="2000" dirty="0" smtClean="0"/>
              <a:t>Respectez le temps des personnes  </a:t>
            </a:r>
          </a:p>
          <a:p>
            <a:pPr lvl="1"/>
            <a:r>
              <a:rPr lang="fr-CA" sz="1800" dirty="0" smtClean="0"/>
              <a:t>Offrez de la nourriture </a:t>
            </a:r>
          </a:p>
          <a:p>
            <a:pPr lvl="1"/>
            <a:r>
              <a:rPr lang="fr-CA" sz="1800" dirty="0" smtClean="0"/>
              <a:t>Donnez le plus d’information possible  </a:t>
            </a:r>
          </a:p>
          <a:p>
            <a:pPr lvl="1">
              <a:spcAft>
                <a:spcPts val="600"/>
              </a:spcAft>
            </a:pPr>
            <a:r>
              <a:rPr lang="fr-CA" sz="1800" dirty="0" smtClean="0"/>
              <a:t>Faites en sorte que le coordonnateur soit disponible </a:t>
            </a:r>
            <a:r>
              <a:rPr lang="fr-CA" sz="1800" smtClean="0"/>
              <a:t>pour consigner les </a:t>
            </a:r>
            <a:r>
              <a:rPr lang="fr-CA" sz="1800" dirty="0" smtClean="0"/>
              <a:t>questions et y répondre </a:t>
            </a:r>
          </a:p>
          <a:p>
            <a:r>
              <a:rPr lang="fr-CA" sz="2000" dirty="0" smtClean="0"/>
              <a:t>Deux volets  </a:t>
            </a:r>
          </a:p>
          <a:p>
            <a:pPr lvl="1"/>
            <a:r>
              <a:rPr lang="fr-CA" sz="1800" dirty="0" smtClean="0"/>
              <a:t>Examen détaillé de l’outil d’enquête  </a:t>
            </a:r>
          </a:p>
          <a:p>
            <a:pPr lvl="1">
              <a:spcAft>
                <a:spcPts val="600"/>
              </a:spcAft>
            </a:pPr>
            <a:r>
              <a:rPr lang="fr-CA" sz="1800" dirty="0" smtClean="0"/>
              <a:t>Conseils pour approcher les gens, les interviewer et travailler en toute sécurité (équipe d’intervention) </a:t>
            </a:r>
          </a:p>
          <a:p>
            <a:pPr>
              <a:spcAft>
                <a:spcPts val="600"/>
              </a:spcAft>
            </a:pPr>
            <a:r>
              <a:rPr lang="fr-CA" sz="2000" dirty="0" smtClean="0"/>
              <a:t>Renonciation </a:t>
            </a:r>
          </a:p>
          <a:p>
            <a:pPr>
              <a:spcAft>
                <a:spcPts val="600"/>
              </a:spcAft>
            </a:pPr>
            <a:r>
              <a:rPr lang="fr-CA" sz="2000" dirty="0" smtClean="0"/>
              <a:t>Trousse d’instructions à apporter à la maison (se reporter à la trousse distribuée)  </a:t>
            </a:r>
          </a:p>
          <a:p>
            <a:r>
              <a:rPr lang="fr-CA" sz="2000" dirty="0" smtClean="0"/>
              <a:t>Réduire au minimum le temps entre la formation et le dénombrement </a:t>
            </a:r>
          </a:p>
          <a:p>
            <a:endParaRPr lang="fr-CA" sz="2000" dirty="0" smtClean="0"/>
          </a:p>
        </p:txBody>
      </p:sp>
    </p:spTree>
    <p:extLst>
      <p:ext uri="{BB962C8B-B14F-4D97-AF65-F5344CB8AC3E}">
        <p14:creationId xmlns:p14="http://schemas.microsoft.com/office/powerpoint/2010/main" val="20053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Soutenir et conserver les bénévoles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fr-CA" sz="2000" dirty="0" smtClean="0"/>
              <a:t>Répondez aux questions et donnez suite aux préoccupations rapidement et avec respect </a:t>
            </a:r>
          </a:p>
          <a:p>
            <a:pPr lvl="1">
              <a:spcAft>
                <a:spcPts val="600"/>
              </a:spcAft>
            </a:pPr>
            <a:r>
              <a:rPr lang="fr-CA" sz="1800" dirty="0" smtClean="0"/>
              <a:t>Aptitudes en communication des coordonnateurs des bénévoles </a:t>
            </a:r>
          </a:p>
          <a:p>
            <a:pPr>
              <a:spcAft>
                <a:spcPts val="600"/>
              </a:spcAft>
            </a:pPr>
            <a:r>
              <a:rPr lang="fr-CA" sz="2000" dirty="0" smtClean="0"/>
              <a:t>Remerciez-les</a:t>
            </a:r>
          </a:p>
          <a:p>
            <a:r>
              <a:rPr lang="fr-CA" sz="2000" smtClean="0"/>
              <a:t>Demandez-leur de la rétroaction</a:t>
            </a:r>
            <a:endParaRPr lang="fr-CA" sz="2000" dirty="0" smtClean="0"/>
          </a:p>
          <a:p>
            <a:pPr lvl="1"/>
            <a:r>
              <a:rPr lang="fr-CA" sz="1800" dirty="0" smtClean="0"/>
              <a:t>Entrevue de départ </a:t>
            </a:r>
          </a:p>
          <a:p>
            <a:pPr lvl="1">
              <a:spcAft>
                <a:spcPts val="600"/>
              </a:spcAft>
            </a:pPr>
            <a:r>
              <a:rPr lang="fr-CA" sz="1800" dirty="0" smtClean="0"/>
              <a:t>Qu’est-ce qui pourrait être mieux fait la prochaine fois? </a:t>
            </a:r>
          </a:p>
          <a:p>
            <a:r>
              <a:rPr lang="fr-CA" sz="2000" dirty="0" smtClean="0"/>
              <a:t>Partagez les résultats</a:t>
            </a:r>
          </a:p>
          <a:p>
            <a:endParaRPr lang="fr-CA" sz="2000" dirty="0" smtClean="0"/>
          </a:p>
          <a:p>
            <a:endParaRPr lang="fr-CA" sz="2000" dirty="0" smtClean="0"/>
          </a:p>
          <a:p>
            <a:endParaRPr lang="fr-CA" sz="2000" dirty="0" smtClean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294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/>
              <a:t>Leçons apprises</a:t>
            </a:r>
            <a:endParaRPr lang="fr-CA" dirty="0"/>
          </a:p>
        </p:txBody>
      </p:sp>
      <p:pic>
        <p:nvPicPr>
          <p:cNvPr id="4" name="Picture 2" descr="Vancouver aeri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0" b="86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Notions clés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Communication, communication, communication! 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Donnez beaucoup de temps 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 smtClean="0"/>
              <a:t>Formation et mobilisation  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 smtClean="0"/>
              <a:t>Appréciation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sz="2800" dirty="0" smtClean="0"/>
          </a:p>
          <a:p>
            <a:pPr marL="0" indent="0" algn="ctr">
              <a:buNone/>
            </a:pPr>
            <a:endParaRPr lang="en-CA" sz="2800" dirty="0"/>
          </a:p>
          <a:p>
            <a:pPr marL="0" indent="0" algn="ctr">
              <a:buNone/>
            </a:pPr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D36F-C8ED-41CB-A668-9D2BB9B4063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1" descr="Salish%20Map%20full%20Siz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6" y="1447801"/>
            <a:ext cx="4214194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457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Reconnaissance  des territoires des Salish du littoral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905000"/>
            <a:ext cx="2971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/>
              <a:t>Musqueam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Tsleil</a:t>
            </a:r>
            <a:r>
              <a:rPr lang="en-US" sz="2400" dirty="0"/>
              <a:t>-</a:t>
            </a:r>
            <a:r>
              <a:rPr lang="en-US" sz="2400" dirty="0" smtClean="0"/>
              <a:t>Waututh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Squamish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Source de la carte : 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www.seattleu.edu/uploadedImages/ArtSci/About/Ethobotanical/Salish%20Map%20full%20Size.jpg</a:t>
            </a:r>
            <a:r>
              <a:rPr lang="en-US" sz="1200" dirty="0" smtClean="0"/>
              <a:t>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5048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Merci!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76248"/>
            <a:ext cx="4323398" cy="33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6999" y="5216492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4" action="ppaction://hlinkfile"/>
              </a:rPr>
              <a:t>v</a:t>
            </a:r>
            <a:r>
              <a:rPr lang="en-US" sz="2000" dirty="0" smtClean="0">
                <a:hlinkClick r:id="rId4" action="ppaction://hlinkfile"/>
              </a:rPr>
              <a:t>ancouver.ca/housing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Vue d’ensemble de la présentation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 smtClean="0"/>
              <a:t>Contexte</a:t>
            </a:r>
          </a:p>
          <a:p>
            <a:r>
              <a:rPr lang="fr-CA" sz="2800" dirty="0" smtClean="0"/>
              <a:t>Les bénévoles </a:t>
            </a:r>
            <a:r>
              <a:rPr lang="fr-CA" sz="2800" smtClean="0"/>
              <a:t>: une </a:t>
            </a:r>
            <a:r>
              <a:rPr lang="fr-CA" sz="2800" dirty="0" smtClean="0"/>
              <a:t>des clés du succès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 smtClean="0"/>
              <a:t> Recruter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 smtClean="0"/>
              <a:t> Coordonner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 smtClean="0"/>
              <a:t> Assurer la formation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 smtClean="0"/>
              <a:t> Appuyer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 smtClean="0"/>
              <a:t> Conserver </a:t>
            </a:r>
          </a:p>
          <a:p>
            <a:pPr>
              <a:buFont typeface="Arial"/>
              <a:buChar char="•"/>
            </a:pPr>
            <a:r>
              <a:rPr lang="fr-CA" sz="2800" dirty="0" smtClean="0"/>
              <a:t>Leçons apprises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8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Contexte</a:t>
            </a:r>
            <a:endParaRPr lang="en-US" dirty="0"/>
          </a:p>
        </p:txBody>
      </p:sp>
      <p:pic>
        <p:nvPicPr>
          <p:cNvPr id="4" name="Picture 2" descr="https://cityhallwatch.files.wordpress.com/2010/12/metro-vancouver-image-googl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r="4982"/>
          <a:stretch>
            <a:fillRect/>
          </a:stretch>
        </p:blipFill>
        <p:spPr bwMode="auto">
          <a:xfrm>
            <a:off x="457200" y="1646237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Vancouver dans la région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267200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</a:pPr>
            <a:r>
              <a:rPr lang="fr-CA" sz="2400" dirty="0" smtClean="0"/>
              <a:t>District du Grand Vancouver – 21 municipalités, une Première nation visée par traité et une zone électorale </a:t>
            </a:r>
          </a:p>
          <a:p>
            <a:pPr marL="285750" indent="-285750">
              <a:spcAft>
                <a:spcPts val="600"/>
              </a:spcAft>
            </a:pPr>
            <a:r>
              <a:rPr lang="fr-CA" sz="2400" smtClean="0"/>
              <a:t>Comité directeur régional </a:t>
            </a:r>
            <a:r>
              <a:rPr lang="fr-CA" sz="2400" dirty="0" smtClean="0"/>
              <a:t>sur l’itinérance (2000)</a:t>
            </a:r>
          </a:p>
          <a:p>
            <a:pPr marL="285750" indent="-285750">
              <a:spcAft>
                <a:spcPts val="600"/>
              </a:spcAft>
            </a:pPr>
            <a:r>
              <a:rPr lang="fr-CA" sz="2400"/>
              <a:t>Comité directeur </a:t>
            </a:r>
            <a:r>
              <a:rPr lang="fr-CA" sz="2400" smtClean="0"/>
              <a:t>autochtone sur </a:t>
            </a:r>
            <a:r>
              <a:rPr lang="fr-CA" sz="2400"/>
              <a:t>l’itinérance(2000</a:t>
            </a:r>
            <a:r>
              <a:rPr lang="fr-CA" sz="2400" dirty="0" smtClean="0"/>
              <a:t>)</a:t>
            </a:r>
          </a:p>
          <a:p>
            <a:pPr marL="285750" indent="-285750">
              <a:spcAft>
                <a:spcPts val="600"/>
              </a:spcAft>
            </a:pPr>
            <a:r>
              <a:rPr lang="fr-CA" sz="2400" dirty="0" smtClean="0"/>
              <a:t>Plans pour mettre fin à l’itinérance</a:t>
            </a:r>
            <a:endParaRPr lang="fr-CA" sz="2000" i="1" dirty="0" smtClean="0"/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fr-CA" sz="2000" i="1" dirty="0" smtClean="0"/>
              <a:t>Regional Plan: 3 Ways to Home (2001)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fr-CA" sz="2000" i="1" dirty="0" smtClean="0"/>
              <a:t>City of Vancouver Homelessness Action Plan (2005)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fr-CA" sz="2000" i="1" dirty="0" smtClean="0"/>
              <a:t>City of Vancouver Housing and Homelessness Strategy (2012-2015)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fr-CA" sz="2000" i="1" dirty="0" smtClean="0"/>
              <a:t>Draft Regional Homelessness Plan (2015-2025) </a:t>
            </a:r>
          </a:p>
          <a:p>
            <a:pPr marL="285750" indent="-285750"/>
            <a:endParaRPr lang="fr-CA" sz="2400" dirty="0" smtClean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140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25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Historique des dénombrements ponctuels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fr-CA" sz="2600" dirty="0" smtClean="0"/>
              <a:t>Dénombrements ponctuels dans l’ensemble du district du Grand Vancouver  </a:t>
            </a:r>
          </a:p>
          <a:p>
            <a:pPr lvl="1"/>
            <a:r>
              <a:rPr lang="fr-CA" sz="2400" dirty="0" smtClean="0"/>
              <a:t>Aux trois ans depuis 2002 </a:t>
            </a:r>
          </a:p>
          <a:p>
            <a:pPr>
              <a:spcBef>
                <a:spcPts val="1800"/>
              </a:spcBef>
            </a:pPr>
            <a:r>
              <a:rPr lang="fr-CA" sz="2600" dirty="0" smtClean="0"/>
              <a:t>Dénombrements ponctuels dans la Ville de Vancouver </a:t>
            </a:r>
          </a:p>
          <a:p>
            <a:pPr lvl="1">
              <a:spcBef>
                <a:spcPts val="600"/>
              </a:spcBef>
            </a:pPr>
            <a:r>
              <a:rPr lang="fr-CA" sz="2400" dirty="0" smtClean="0"/>
              <a:t>Une fois l’an depuis 2010 (neuf au total depuis 2002)</a:t>
            </a:r>
          </a:p>
          <a:p>
            <a:pPr lvl="1">
              <a:spcBef>
                <a:spcPts val="600"/>
              </a:spcBef>
            </a:pPr>
            <a:r>
              <a:rPr lang="fr-CA" sz="2400" dirty="0" smtClean="0"/>
              <a:t>Le personnel de la Ville de Vancouver oriente le dénombrement dans la Ville de Vancouver</a:t>
            </a:r>
          </a:p>
          <a:p>
            <a:pPr lvl="1">
              <a:spcBef>
                <a:spcPts val="600"/>
              </a:spcBef>
            </a:pPr>
            <a:r>
              <a:rPr lang="fr-CA" sz="2400" dirty="0" smtClean="0"/>
              <a:t>Embauche d’un </a:t>
            </a:r>
            <a:r>
              <a:rPr lang="fr-CA" sz="2400" smtClean="0"/>
              <a:t>expert-conseil externe en dénombrement et de coordonnateurs de secteur</a:t>
            </a:r>
            <a:endParaRPr lang="fr-CA" sz="2400" dirty="0" smtClean="0"/>
          </a:p>
          <a:p>
            <a:pPr>
              <a:spcBef>
                <a:spcPts val="1800"/>
              </a:spcBef>
            </a:pPr>
            <a:r>
              <a:rPr lang="fr-CA" sz="2600" dirty="0" smtClean="0"/>
              <a:t>Uniformité de la méthodologie à des fins de comparaison </a:t>
            </a:r>
          </a:p>
        </p:txBody>
      </p:sp>
    </p:spTree>
    <p:extLst>
      <p:ext uri="{BB962C8B-B14F-4D97-AF65-F5344CB8AC3E}">
        <p14:creationId xmlns:p14="http://schemas.microsoft.com/office/powerpoint/2010/main" val="34675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5943599" cy="914400"/>
          </a:xfrm>
        </p:spPr>
        <p:txBody>
          <a:bodyPr>
            <a:noAutofit/>
          </a:bodyPr>
          <a:lstStyle/>
          <a:p>
            <a:pPr algn="l"/>
            <a:r>
              <a:rPr lang="en-US" sz="2600" smtClean="0"/>
              <a:t>Personnes sans abri dans </a:t>
            </a:r>
            <a:r>
              <a:rPr lang="en-US" sz="2600" dirty="0" smtClean="0"/>
              <a:t>la rue et dans les </a:t>
            </a:r>
            <a:r>
              <a:rPr lang="en-US" sz="2600" smtClean="0"/>
              <a:t>refuges à Vancouver -  </a:t>
            </a:r>
            <a:r>
              <a:rPr lang="en-US" sz="2600" dirty="0" smtClean="0"/>
              <a:t>2002-2015</a:t>
            </a:r>
            <a:endParaRPr lang="en-US" sz="2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13957"/>
            <a:ext cx="7543800" cy="513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dirty="0" smtClean="0"/>
              <a:t>Les bénévoles </a:t>
            </a:r>
            <a:r>
              <a:rPr lang="fr-CA" smtClean="0"/>
              <a:t>: une </a:t>
            </a:r>
            <a:r>
              <a:rPr lang="fr-CA" dirty="0" smtClean="0"/>
              <a:t>des clés du succès</a:t>
            </a:r>
            <a:endParaRPr lang="fr-CA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r="8774"/>
          <a:stretch>
            <a:fillRect/>
          </a:stretch>
        </p:blipFill>
        <p:spPr bwMode="auto">
          <a:xfrm>
            <a:off x="1828800" y="2286000"/>
            <a:ext cx="5029200" cy="276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4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Pourquoi recourir à des bénévoles?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r-CA" sz="2600" dirty="0" smtClean="0"/>
              <a:t>Projet à grande échelle </a:t>
            </a:r>
          </a:p>
          <a:p>
            <a:r>
              <a:rPr lang="fr-CA" sz="2600" dirty="0" smtClean="0"/>
              <a:t>Les bénévoles jouent un rôle essentiel et important </a:t>
            </a:r>
          </a:p>
          <a:p>
            <a:pPr lvl="1"/>
            <a:r>
              <a:rPr lang="fr-CA" sz="2400" smtClean="0"/>
              <a:t>Ils procèdent </a:t>
            </a:r>
            <a:r>
              <a:rPr lang="fr-CA" sz="2400" dirty="0" smtClean="0"/>
              <a:t>au dénombrement dans la rue et dans les refuges </a:t>
            </a:r>
          </a:p>
          <a:p>
            <a:pPr lvl="1"/>
            <a:r>
              <a:rPr lang="fr-CA" sz="2400" dirty="0" smtClean="0"/>
              <a:t>Ce sont eux qui recueillent les données pour vous </a:t>
            </a:r>
          </a:p>
          <a:p>
            <a:pPr lvl="1">
              <a:spcAft>
                <a:spcPts val="600"/>
              </a:spcAft>
            </a:pPr>
            <a:r>
              <a:rPr lang="fr-CA" sz="2400" dirty="0" smtClean="0"/>
              <a:t>Ils personnifient le dénombrement </a:t>
            </a:r>
          </a:p>
          <a:p>
            <a:pPr>
              <a:spcAft>
                <a:spcPts val="600"/>
              </a:spcAft>
            </a:pPr>
            <a:r>
              <a:rPr lang="fr-CA" sz="2600" dirty="0" smtClean="0"/>
              <a:t>Pour un dénombrement réussi, recrutez-les bien et donnez-leur toute la formation et le soutien dont ils ont besoin </a:t>
            </a:r>
          </a:p>
          <a:p>
            <a:r>
              <a:rPr lang="fr-CA" sz="2600" dirty="0" smtClean="0"/>
              <a:t>Possibilité de mobiliser et d’éduquer</a:t>
            </a:r>
          </a:p>
        </p:txBody>
      </p:sp>
    </p:spTree>
    <p:extLst>
      <p:ext uri="{BB962C8B-B14F-4D97-AF65-F5344CB8AC3E}">
        <p14:creationId xmlns:p14="http://schemas.microsoft.com/office/powerpoint/2010/main" val="36722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FC5"/>
      </a:accent1>
      <a:accent2>
        <a:srgbClr val="86C440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FC5"/>
      </a:accent1>
      <a:accent2>
        <a:srgbClr val="86C440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V-budgetcover-template">
  <a:themeElements>
    <a:clrScheme name="City Standard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2C7"/>
      </a:accent1>
      <a:accent2>
        <a:srgbClr val="6CB33F"/>
      </a:accent2>
      <a:accent3>
        <a:srgbClr val="F9B332"/>
      </a:accent3>
      <a:accent4>
        <a:srgbClr val="F25929"/>
      </a:accent4>
      <a:accent5>
        <a:srgbClr val="439539"/>
      </a:accent5>
      <a:accent6>
        <a:srgbClr val="5C78A1"/>
      </a:accent6>
      <a:hlink>
        <a:srgbClr val="808285"/>
      </a:hlink>
      <a:folHlink>
        <a:srgbClr val="D438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HSG - Homeless Count 2013  - Draft Council Presentation - June 6 2013(2)</Template>
  <TotalTime>15796</TotalTime>
  <Words>1011</Words>
  <Application>Microsoft Office PowerPoint</Application>
  <PresentationFormat>On-screen Show (4:3)</PresentationFormat>
  <Paragraphs>177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Custom Design</vt:lpstr>
      <vt:lpstr>1_Custom Design</vt:lpstr>
      <vt:lpstr>COV-budgetcover-template</vt:lpstr>
      <vt:lpstr>1_Office Theme</vt:lpstr>
      <vt:lpstr>PowerPoint Presentation</vt:lpstr>
      <vt:lpstr>Reconnaissance  des territoires des Salish du littoral </vt:lpstr>
      <vt:lpstr>Vue d’ensemble de la présentation </vt:lpstr>
      <vt:lpstr>Contexte</vt:lpstr>
      <vt:lpstr>Vancouver dans la région </vt:lpstr>
      <vt:lpstr>Historique des dénombrements ponctuels </vt:lpstr>
      <vt:lpstr>Personnes sans abri dans la rue et dans les refuges à Vancouver -  2002-2015</vt:lpstr>
      <vt:lpstr>Les bénévoles : une des clés du succès</vt:lpstr>
      <vt:lpstr>Pourquoi recourir à des bénévoles?</vt:lpstr>
      <vt:lpstr>Recruter les bénévoles : Combien? </vt:lpstr>
      <vt:lpstr>Recruter les bénévoles : Combien?  </vt:lpstr>
      <vt:lpstr>Recruter les bénévoles : Combien?  </vt:lpstr>
      <vt:lpstr>Recruter les bénévoles :  Mettre au point une stratégie d’appel </vt:lpstr>
      <vt:lpstr>Recruter les bénévoles :  Stratégie d’appel </vt:lpstr>
      <vt:lpstr>Coordonner les bénévoles </vt:lpstr>
      <vt:lpstr>Assurer la formation des bénévoles </vt:lpstr>
      <vt:lpstr>Soutenir et conserver les bénévoles </vt:lpstr>
      <vt:lpstr>Leçons apprises</vt:lpstr>
      <vt:lpstr>Notions clés </vt:lpstr>
      <vt:lpstr>Merci!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</dc:title>
  <dc:creator>Celine</dc:creator>
  <cp:lastModifiedBy>Noël, Jo-Annie [NC]</cp:lastModifiedBy>
  <cp:revision>544</cp:revision>
  <cp:lastPrinted>2015-11-12T15:25:35Z</cp:lastPrinted>
  <dcterms:created xsi:type="dcterms:W3CDTF">2013-09-25T02:09:01Z</dcterms:created>
  <dcterms:modified xsi:type="dcterms:W3CDTF">2015-11-12T21:47:55Z</dcterms:modified>
</cp:coreProperties>
</file>