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2.xml" ContentType="application/vnd.openxmlformats-officedocument.presentationml.notesSlide+xml"/>
  <Override PartName="/ppt/tags/tag29.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2" r:id="rId3"/>
    <p:sldId id="257" r:id="rId4"/>
    <p:sldId id="353" r:id="rId5"/>
    <p:sldId id="354" r:id="rId6"/>
    <p:sldId id="360" r:id="rId7"/>
    <p:sldId id="355" r:id="rId8"/>
    <p:sldId id="359" r:id="rId9"/>
    <p:sldId id="356" r:id="rId10"/>
    <p:sldId id="357" r:id="rId11"/>
    <p:sldId id="358" r:id="rId12"/>
    <p:sldId id="362" r:id="rId13"/>
    <p:sldId id="363" r:id="rId14"/>
    <p:sldId id="361" r:id="rId15"/>
    <p:sldId id="33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9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08" autoAdjust="0"/>
    <p:restoredTop sz="83787" autoAdjust="0"/>
  </p:normalViewPr>
  <p:slideViewPr>
    <p:cSldViewPr>
      <p:cViewPr varScale="1">
        <p:scale>
          <a:sx n="97" d="100"/>
          <a:sy n="97" d="100"/>
        </p:scale>
        <p:origin x="2640" y="84"/>
      </p:cViewPr>
      <p:guideLst>
        <p:guide orient="horz" pos="249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4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68371-9464-4C27-9548-B22E70DDADB6}" type="datetimeFigureOut">
              <a:rPr lang="en-CA" smtClean="0"/>
              <a:pPr/>
              <a:t>2020-02-03</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15CC7-3DB9-4600-9B67-BD3ECDE44EB0}" type="slidenum">
              <a:rPr lang="en-CA" smtClean="0"/>
              <a:pPr/>
              <a:t>‹#›</a:t>
            </a:fld>
            <a:endParaRPr lang="en-CA" dirty="0"/>
          </a:p>
        </p:txBody>
      </p:sp>
    </p:spTree>
    <p:extLst>
      <p:ext uri="{BB962C8B-B14F-4D97-AF65-F5344CB8AC3E}">
        <p14:creationId xmlns:p14="http://schemas.microsoft.com/office/powerpoint/2010/main" val="249100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RECENSEMENT DES SANS-ABRIS</a:t>
            </a:r>
            <a:r>
              <a:rPr lang="en-US" baseline="0" dirty="0" smtClean="0"/>
              <a:t> DE 2015 À WINNIPEG</a:t>
            </a:r>
            <a:endParaRPr lang="en-US" dirty="0" smtClean="0"/>
          </a:p>
          <a:p>
            <a:endParaRPr lang="en-US" dirty="0" smtClean="0"/>
          </a:p>
          <a:p>
            <a:endParaRPr lang="en-US" dirty="0" smtClean="0"/>
          </a:p>
          <a:p>
            <a:endParaRPr lang="en-US" dirty="0" smtClean="0"/>
          </a:p>
          <a:p>
            <a:r>
              <a:rPr lang="en-US" dirty="0" smtClean="0"/>
              <a:t>Depending</a:t>
            </a:r>
            <a:r>
              <a:rPr lang="en-US" baseline="0" dirty="0" smtClean="0"/>
              <a:t> on your methodology, after the count you’ll likely feel a little scattered. We had boxes of supplies and surveys at various organizations, random packs of cigarettes and surveys being returned from PACT and outreach teams, etc. Being organized in your planning will make a big difference</a:t>
            </a:r>
            <a:endParaRPr lang="en-US"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2</a:t>
            </a:fld>
            <a:endParaRPr lang="en-CA" dirty="0"/>
          </a:p>
        </p:txBody>
      </p:sp>
    </p:spTree>
    <p:extLst>
      <p:ext uri="{BB962C8B-B14F-4D97-AF65-F5344CB8AC3E}">
        <p14:creationId xmlns:p14="http://schemas.microsoft.com/office/powerpoint/2010/main" val="242251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12</a:t>
            </a:fld>
            <a:endParaRPr lang="en-CA" dirty="0"/>
          </a:p>
        </p:txBody>
      </p:sp>
    </p:spTree>
    <p:extLst>
      <p:ext uri="{BB962C8B-B14F-4D97-AF65-F5344CB8AC3E}">
        <p14:creationId xmlns:p14="http://schemas.microsoft.com/office/powerpoint/2010/main" val="433897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13</a:t>
            </a:fld>
            <a:endParaRPr lang="en-CA" dirty="0"/>
          </a:p>
        </p:txBody>
      </p:sp>
    </p:spTree>
    <p:extLst>
      <p:ext uri="{BB962C8B-B14F-4D97-AF65-F5344CB8AC3E}">
        <p14:creationId xmlns:p14="http://schemas.microsoft.com/office/powerpoint/2010/main" val="1693211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14</a:t>
            </a:fld>
            <a:endParaRPr lang="en-CA" dirty="0"/>
          </a:p>
        </p:txBody>
      </p:sp>
    </p:spTree>
    <p:extLst>
      <p:ext uri="{BB962C8B-B14F-4D97-AF65-F5344CB8AC3E}">
        <p14:creationId xmlns:p14="http://schemas.microsoft.com/office/powerpoint/2010/main" val="626413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count</a:t>
            </a:r>
            <a:r>
              <a:rPr lang="en-US" baseline="0" dirty="0" smtClean="0"/>
              <a:t> coordinator has to wear many hats, if something isn’t your area of expertise, don’t try to do it yourself. A point-in-time methodology has limitations, recognize them. It doesn’t mean what you do find out is not valuable. </a:t>
            </a:r>
          </a:p>
        </p:txBody>
      </p:sp>
      <p:sp>
        <p:nvSpPr>
          <p:cNvPr id="4" name="Slide Number Placeholder 3"/>
          <p:cNvSpPr>
            <a:spLocks noGrp="1"/>
          </p:cNvSpPr>
          <p:nvPr>
            <p:ph type="sldNum" sz="quarter" idx="10"/>
          </p:nvPr>
        </p:nvSpPr>
        <p:spPr/>
        <p:txBody>
          <a:bodyPr/>
          <a:lstStyle/>
          <a:p>
            <a:fld id="{B3315CC7-3DB9-4600-9B67-BD3ECDE44EB0}" type="slidenum">
              <a:rPr lang="en-CA" smtClean="0"/>
              <a:pPr/>
              <a:t>15</a:t>
            </a:fld>
            <a:endParaRPr lang="en-CA" dirty="0"/>
          </a:p>
        </p:txBody>
      </p:sp>
    </p:spTree>
    <p:extLst>
      <p:ext uri="{BB962C8B-B14F-4D97-AF65-F5344CB8AC3E}">
        <p14:creationId xmlns:p14="http://schemas.microsoft.com/office/powerpoint/2010/main" val="180264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dirty="0" smtClean="0"/>
              <a:t>Because we assume errors, missing information and other data issues will be tied to the person conducing the survey</a:t>
            </a:r>
          </a:p>
          <a:p>
            <a:pPr marL="228600" indent="-228600">
              <a:buAutoNum type="arabicPeriod"/>
            </a:pPr>
            <a:r>
              <a:rPr lang="en-US" sz="1200" dirty="0" smtClean="0"/>
              <a:t>Missing information (location, time, name of volunteer), incomplete or just plain weird surveys and marked them so volunteers are not entering data from them</a:t>
            </a:r>
          </a:p>
          <a:p>
            <a:pPr marL="228600" indent="-228600">
              <a:buAutoNum type="arabicPeriod"/>
            </a:pPr>
            <a:r>
              <a:rPr lang="en-US" sz="1200" dirty="0" smtClean="0"/>
              <a:t>(sheltered vs. unsheltered survey)</a:t>
            </a: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4</a:t>
            </a:fld>
            <a:endParaRPr lang="en-CA" dirty="0"/>
          </a:p>
        </p:txBody>
      </p:sp>
    </p:spTree>
    <p:extLst>
      <p:ext uri="{BB962C8B-B14F-4D97-AF65-F5344CB8AC3E}">
        <p14:creationId xmlns:p14="http://schemas.microsoft.com/office/powerpoint/2010/main" val="3336235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5</a:t>
            </a:fld>
            <a:endParaRPr lang="en-CA" dirty="0"/>
          </a:p>
        </p:txBody>
      </p:sp>
    </p:spTree>
    <p:extLst>
      <p:ext uri="{BB962C8B-B14F-4D97-AF65-F5344CB8AC3E}">
        <p14:creationId xmlns:p14="http://schemas.microsoft.com/office/powerpoint/2010/main" val="130123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6</a:t>
            </a:fld>
            <a:endParaRPr lang="en-CA" dirty="0"/>
          </a:p>
        </p:txBody>
      </p:sp>
    </p:spTree>
    <p:extLst>
      <p:ext uri="{BB962C8B-B14F-4D97-AF65-F5344CB8AC3E}">
        <p14:creationId xmlns:p14="http://schemas.microsoft.com/office/powerpoint/2010/main" val="364081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400" dirty="0" smtClean="0"/>
              <a:t>Results can vary significantly if you have incorrect data</a:t>
            </a:r>
          </a:p>
          <a:p>
            <a:pPr lvl="1"/>
            <a:r>
              <a:rPr lang="en-US" sz="2400" dirty="0" smtClean="0"/>
              <a:t>For instance, if someone entered a date wrong, it can introduce outliers which then bias the average of a variable. (i.e. someone entered 999 years for a respondent accidentally, the average age of respondents is going to be overestimated)</a:t>
            </a:r>
          </a:p>
          <a:p>
            <a:pPr marL="228600" indent="-228600">
              <a:buNone/>
            </a:pP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7</a:t>
            </a:fld>
            <a:endParaRPr lang="en-CA" dirty="0"/>
          </a:p>
        </p:txBody>
      </p:sp>
    </p:spTree>
    <p:extLst>
      <p:ext uri="{BB962C8B-B14F-4D97-AF65-F5344CB8AC3E}">
        <p14:creationId xmlns:p14="http://schemas.microsoft.com/office/powerpoint/2010/main" val="4216367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8</a:t>
            </a:fld>
            <a:endParaRPr lang="en-CA" dirty="0"/>
          </a:p>
        </p:txBody>
      </p:sp>
    </p:spTree>
    <p:extLst>
      <p:ext uri="{BB962C8B-B14F-4D97-AF65-F5344CB8AC3E}">
        <p14:creationId xmlns:p14="http://schemas.microsoft.com/office/powerpoint/2010/main" val="246826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1" dirty="0" smtClean="0"/>
              <a:t>-check</a:t>
            </a:r>
            <a:r>
              <a:rPr lang="en-US" b="1" baseline="0" dirty="0" smtClean="0"/>
              <a:t> for responses that seem illogical while entering data and mark it</a:t>
            </a:r>
          </a:p>
          <a:p>
            <a:pPr marL="228600" indent="-228600">
              <a:buNone/>
            </a:pPr>
            <a:r>
              <a:rPr lang="en-US" b="1" baseline="0" dirty="0" smtClean="0"/>
              <a:t> </a:t>
            </a:r>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9</a:t>
            </a:fld>
            <a:endParaRPr lang="en-CA" dirty="0"/>
          </a:p>
        </p:txBody>
      </p:sp>
    </p:spTree>
    <p:extLst>
      <p:ext uri="{BB962C8B-B14F-4D97-AF65-F5344CB8AC3E}">
        <p14:creationId xmlns:p14="http://schemas.microsoft.com/office/powerpoint/2010/main" val="3448743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10</a:t>
            </a:fld>
            <a:endParaRPr lang="en-CA" dirty="0"/>
          </a:p>
        </p:txBody>
      </p:sp>
    </p:spTree>
    <p:extLst>
      <p:ext uri="{BB962C8B-B14F-4D97-AF65-F5344CB8AC3E}">
        <p14:creationId xmlns:p14="http://schemas.microsoft.com/office/powerpoint/2010/main" val="4104495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11</a:t>
            </a:fld>
            <a:endParaRPr lang="en-CA" dirty="0"/>
          </a:p>
        </p:txBody>
      </p:sp>
    </p:spTree>
    <p:extLst>
      <p:ext uri="{BB962C8B-B14F-4D97-AF65-F5344CB8AC3E}">
        <p14:creationId xmlns:p14="http://schemas.microsoft.com/office/powerpoint/2010/main" val="635820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5029200" cy="3429000"/>
          </a:xfrm>
        </p:spPr>
        <p:txBody>
          <a:bodyPr/>
          <a:lstStyle/>
          <a:p>
            <a:r>
              <a:rPr lang="en-US" dirty="0" smtClean="0"/>
              <a:t>Click to edit Master title style</a:t>
            </a:r>
            <a:endParaRPr lang="en-CA" dirty="0"/>
          </a:p>
        </p:txBody>
      </p:sp>
      <p:sp>
        <p:nvSpPr>
          <p:cNvPr id="4" name="Date Placeholder 3"/>
          <p:cNvSpPr>
            <a:spLocks noGrp="1"/>
          </p:cNvSpPr>
          <p:nvPr>
            <p:ph type="dt" sz="half" idx="10"/>
          </p:nvPr>
        </p:nvSpPr>
        <p:spPr/>
        <p:txBody>
          <a:bodyPr/>
          <a:lstStyle/>
          <a:p>
            <a:fld id="{4FEEF0C8-CEE6-463E-A5F0-1B8EC155701D}" type="datetimeFigureOut">
              <a:rPr lang="en-CA" smtClean="0"/>
              <a:pPr/>
              <a:t>2020-02-03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3D2182A-7E12-43B5-BBA5-70B34AFFB80E}" type="slidenum">
              <a:rPr lang="en-CA" smtClean="0"/>
              <a:pPr/>
              <a:t>‹#›</a:t>
            </a:fld>
            <a:endParaRPr lang="en-CA" dirty="0"/>
          </a:p>
        </p:txBody>
      </p:sp>
      <p:pic>
        <p:nvPicPr>
          <p:cNvPr id="8" name="Picture 7"/>
          <p:cNvPicPr>
            <a:picLocks noChangeAspect="1"/>
          </p:cNvPicPr>
          <p:nvPr userDrawn="1"/>
        </p:nvPicPr>
        <p:blipFill>
          <a:blip r:embed="rId2"/>
          <a:stretch>
            <a:fillRect/>
          </a:stretch>
        </p:blipFill>
        <p:spPr>
          <a:xfrm>
            <a:off x="20610" y="5051988"/>
            <a:ext cx="9102780" cy="1806011"/>
          </a:xfrm>
          <a:prstGeom prst="rect">
            <a:avLst/>
          </a:prstGeom>
        </p:spPr>
      </p:pic>
      <p:pic>
        <p:nvPicPr>
          <p:cNvPr id="11" name="Picture 10" descr="Logo.gif"/>
          <p:cNvPicPr>
            <a:picLocks noChangeAspect="1"/>
          </p:cNvPicPr>
          <p:nvPr userDrawn="1"/>
        </p:nvPicPr>
        <p:blipFill>
          <a:blip r:embed="rId3"/>
          <a:stretch>
            <a:fillRect/>
          </a:stretch>
        </p:blipFill>
        <p:spPr>
          <a:xfrm>
            <a:off x="6629400" y="1098550"/>
            <a:ext cx="2241550" cy="2863850"/>
          </a:xfrm>
          <a:prstGeom prst="rect">
            <a:avLst/>
          </a:prstGeom>
        </p:spPr>
      </p:pic>
    </p:spTree>
    <p:extLst>
      <p:ext uri="{BB962C8B-B14F-4D97-AF65-F5344CB8AC3E}">
        <p14:creationId xmlns:p14="http://schemas.microsoft.com/office/powerpoint/2010/main" val="282871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5" name="Isosceles Triangle 14"/>
          <p:cNvSpPr/>
          <p:nvPr userDrawn="1"/>
        </p:nvSpPr>
        <p:spPr>
          <a:xfrm>
            <a:off x="0" y="5105400"/>
            <a:ext cx="5334000" cy="1752600"/>
          </a:xfrm>
          <a:prstGeom prst="triangle">
            <a:avLst>
              <a:gd name="adj" fmla="val 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1070423">
            <a:off x="-344890" y="5554933"/>
            <a:ext cx="8604258" cy="733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a:off x="-76200" y="4195997"/>
            <a:ext cx="5791200" cy="18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0" y="152400"/>
            <a:ext cx="9144000" cy="1143000"/>
          </a:xfr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1"/>
            <a:ext cx="8229600" cy="40042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4" name="TextBox 13"/>
          <p:cNvSpPr txBox="1"/>
          <p:nvPr userDrawn="1"/>
        </p:nvSpPr>
        <p:spPr>
          <a:xfrm>
            <a:off x="228600" y="6096000"/>
            <a:ext cx="5763116" cy="584775"/>
          </a:xfrm>
          <a:prstGeom prst="rect">
            <a:avLst/>
          </a:prstGeom>
          <a:noFill/>
        </p:spPr>
        <p:txBody>
          <a:bodyPr wrap="none" rtlCol="0">
            <a:spAutoFit/>
          </a:bodyPr>
          <a:lstStyle/>
          <a:p>
            <a:r>
              <a:rPr lang="en-US" sz="3200" b="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T</a:t>
            </a:r>
            <a:r>
              <a:rPr lang="en-US" sz="2400" b="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HE</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W</a:t>
            </a:r>
            <a:r>
              <a:rPr lang="en-US" sz="24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INNIPEG</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S</a:t>
            </a:r>
            <a:r>
              <a:rPr lang="en-US" sz="24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TREET</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C</a:t>
            </a:r>
            <a:r>
              <a:rPr lang="en-US" sz="24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ENSUS</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a:t>
            </a:r>
            <a:r>
              <a:rPr lang="en-US" sz="28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2015</a:t>
            </a:r>
            <a:endParaRPr lang="en-CA" sz="2800" b="0" dirty="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endParaRPr>
          </a:p>
        </p:txBody>
      </p:sp>
      <p:cxnSp>
        <p:nvCxnSpPr>
          <p:cNvPr id="12" name="Straight Connector 11"/>
          <p:cNvCxnSpPr/>
          <p:nvPr userDrawn="1"/>
        </p:nvCxnSpPr>
        <p:spPr>
          <a:xfrm flipH="1">
            <a:off x="-232835" y="6019800"/>
            <a:ext cx="78531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Logo.gif"/>
          <p:cNvPicPr>
            <a:picLocks noChangeAspect="1"/>
          </p:cNvPicPr>
          <p:nvPr userDrawn="1"/>
        </p:nvPicPr>
        <p:blipFill>
          <a:blip r:embed="rId2"/>
          <a:stretch>
            <a:fillRect/>
          </a:stretch>
        </p:blipFill>
        <p:spPr>
          <a:xfrm>
            <a:off x="7831872" y="5181600"/>
            <a:ext cx="1312127" cy="1676400"/>
          </a:xfrm>
          <a:prstGeom prst="rect">
            <a:avLst/>
          </a:prstGeom>
        </p:spPr>
      </p:pic>
    </p:spTree>
    <p:extLst>
      <p:ext uri="{BB962C8B-B14F-4D97-AF65-F5344CB8AC3E}">
        <p14:creationId xmlns:p14="http://schemas.microsoft.com/office/powerpoint/2010/main" val="187970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EF0C8-CEE6-463E-A5F0-1B8EC155701D}" type="datetimeFigureOut">
              <a:rPr lang="en-CA" smtClean="0"/>
              <a:pPr/>
              <a:t>2020-02-03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3D2182A-7E12-43B5-BBA5-70B34AFFB80E}" type="slidenum">
              <a:rPr lang="en-CA" smtClean="0"/>
              <a:pPr/>
              <a:t>‹#›</a:t>
            </a:fld>
            <a:endParaRPr lang="en-CA" dirty="0"/>
          </a:p>
        </p:txBody>
      </p:sp>
    </p:spTree>
    <p:extLst>
      <p:ext uri="{BB962C8B-B14F-4D97-AF65-F5344CB8AC3E}">
        <p14:creationId xmlns:p14="http://schemas.microsoft.com/office/powerpoint/2010/main" val="2130663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EF0C8-CEE6-463E-A5F0-1B8EC155701D}" type="datetimeFigureOut">
              <a:rPr lang="en-CA" smtClean="0"/>
              <a:pPr/>
              <a:t>2020-02-03</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2182A-7E12-43B5-BBA5-70B34AFFB80E}" type="slidenum">
              <a:rPr lang="en-CA" smtClean="0"/>
              <a:pPr/>
              <a:t>‹#›</a:t>
            </a:fld>
            <a:endParaRPr lang="en-CA" dirty="0"/>
          </a:p>
        </p:txBody>
      </p:sp>
    </p:spTree>
    <p:extLst>
      <p:ext uri="{BB962C8B-B14F-4D97-AF65-F5344CB8AC3E}">
        <p14:creationId xmlns:p14="http://schemas.microsoft.com/office/powerpoint/2010/main" val="4202403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icrosoft Tai Le" panose="020B0502040204020203" pitchFamily="34" charset="0"/>
          <a:ea typeface="+mj-ea"/>
          <a:cs typeface="Microsoft Tai Le"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914400" y="1597025"/>
            <a:ext cx="5385792" cy="2517775"/>
          </a:xfrm>
        </p:spPr>
        <p:txBody>
          <a:bodyPr>
            <a:normAutofit fontScale="90000"/>
          </a:bodyPr>
          <a:lstStyle/>
          <a:p>
            <a:r>
              <a:rPr lang="fr-CA" cap="all" dirty="0" smtClean="0">
                <a:latin typeface="+mn-lt"/>
              </a:rPr>
              <a:t>A</a:t>
            </a:r>
            <a:r>
              <a:rPr lang="fr-CA" sz="3556" cap="all" dirty="0" smtClean="0">
                <a:latin typeface="+mn-lt"/>
              </a:rPr>
              <a:t>PRÈS LE</a:t>
            </a:r>
            <a:r>
              <a:rPr lang="fr-CA" cap="all" dirty="0" smtClean="0">
                <a:latin typeface="+mn-lt"/>
              </a:rPr>
              <a:t> </a:t>
            </a:r>
            <a:r>
              <a:rPr lang="fr-CA" sz="3556" cap="all" dirty="0" smtClean="0">
                <a:latin typeface="+mn-lt"/>
              </a:rPr>
              <a:t>DÉNOMBREMENT </a:t>
            </a:r>
            <a:r>
              <a:rPr lang="fr-CA" dirty="0" smtClean="0">
                <a:latin typeface="+mn-lt"/>
              </a:rPr>
              <a:t>: </a:t>
            </a:r>
            <a:br>
              <a:rPr lang="fr-CA" dirty="0" smtClean="0">
                <a:latin typeface="+mn-lt"/>
              </a:rPr>
            </a:br>
            <a:r>
              <a:rPr lang="fr-CA" dirty="0" smtClean="0">
                <a:latin typeface="+mn-lt"/>
              </a:rPr>
              <a:t>L’</a:t>
            </a:r>
            <a:r>
              <a:rPr lang="fr-CA" sz="4000" dirty="0" smtClean="0">
                <a:effectLst>
                  <a:outerShdw blurRad="38100" dist="38100" dir="2700000" algn="tl">
                    <a:srgbClr val="000000">
                      <a:alpha val="43137"/>
                    </a:srgbClr>
                  </a:outerShdw>
                </a:effectLst>
                <a:latin typeface="+mn-lt"/>
              </a:rPr>
              <a:t>entrée et le nettoyage des données</a:t>
            </a:r>
            <a:endParaRPr lang="fr-CA" sz="4000" dirty="0">
              <a:effectLst>
                <a:outerShdw blurRad="38100" dist="38100" dir="2700000" algn="tl">
                  <a:srgbClr val="000000">
                    <a:alpha val="43137"/>
                  </a:srgbClr>
                </a:outerShdw>
              </a:effectLst>
              <a:latin typeface="+mn-lt"/>
            </a:endParaRPr>
          </a:p>
        </p:txBody>
      </p:sp>
      <p:sp>
        <p:nvSpPr>
          <p:cNvPr id="5" name="TextBox 4"/>
          <p:cNvSpPr txBox="1"/>
          <p:nvPr>
            <p:custDataLst>
              <p:tags r:id="rId2"/>
            </p:custDataLst>
          </p:nvPr>
        </p:nvSpPr>
        <p:spPr>
          <a:xfrm>
            <a:off x="1066800" y="4122003"/>
            <a:ext cx="6313512" cy="830997"/>
          </a:xfrm>
          <a:prstGeom prst="rect">
            <a:avLst/>
          </a:prstGeom>
          <a:noFill/>
        </p:spPr>
        <p:txBody>
          <a:bodyPr wrap="square" rtlCol="0">
            <a:spAutoFit/>
          </a:bodyPr>
          <a:lstStyle/>
          <a:p>
            <a:r>
              <a:rPr lang="fr-CA" sz="2400" dirty="0" smtClean="0"/>
              <a:t>Christina Maes Nino, animatrice communautaire, Social Planning Council of Winnipeg </a:t>
            </a:r>
            <a:endParaRPr lang="fr-CA" sz="2400" dirty="0"/>
          </a:p>
        </p:txBody>
      </p:sp>
      <p:sp>
        <p:nvSpPr>
          <p:cNvPr id="4" name="TextBox 2"/>
          <p:cNvSpPr txBox="1"/>
          <p:nvPr/>
        </p:nvSpPr>
        <p:spPr>
          <a:xfrm>
            <a:off x="3995936" y="6156012"/>
            <a:ext cx="42484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b="1" dirty="0" smtClean="0"/>
              <a:t>Module 2 ─ </a:t>
            </a:r>
            <a:r>
              <a:rPr lang="en-CA" b="1" dirty="0" err="1" smtClean="0"/>
              <a:t>Saisie</a:t>
            </a:r>
            <a:r>
              <a:rPr lang="en-CA" b="1" dirty="0" smtClean="0"/>
              <a:t> et </a:t>
            </a:r>
            <a:r>
              <a:rPr lang="en-CA" b="1" dirty="0" err="1" smtClean="0"/>
              <a:t>gestion</a:t>
            </a:r>
            <a:r>
              <a:rPr lang="en-CA" b="1" dirty="0" smtClean="0"/>
              <a:t> des </a:t>
            </a:r>
            <a:r>
              <a:rPr lang="en-CA" b="1" dirty="0" err="1" smtClean="0"/>
              <a:t>données</a:t>
            </a:r>
            <a:endParaRPr lang="en-CA" b="1" dirty="0"/>
          </a:p>
        </p:txBody>
      </p:sp>
    </p:spTree>
    <p:extLst>
      <p:ext uri="{BB962C8B-B14F-4D97-AF65-F5344CB8AC3E}">
        <p14:creationId xmlns:p14="http://schemas.microsoft.com/office/powerpoint/2010/main" val="1168877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4000" dirty="0" smtClean="0">
                <a:latin typeface="+mn-lt"/>
              </a:rPr>
              <a:t>Examen des erreurs possibles</a:t>
            </a:r>
            <a:endParaRPr lang="fr-CA" sz="3200" dirty="0">
              <a:latin typeface="+mn-lt"/>
            </a:endParaRPr>
          </a:p>
        </p:txBody>
      </p:sp>
      <p:sp>
        <p:nvSpPr>
          <p:cNvPr id="5" name="Content Placeholder 2"/>
          <p:cNvSpPr txBox="1">
            <a:spLocks/>
          </p:cNvSpPr>
          <p:nvPr>
            <p:custDataLst>
              <p:tags r:id="rId2"/>
            </p:custDataLst>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2400" dirty="0" smtClean="0">
                <a:latin typeface="+mn-lt"/>
              </a:rPr>
              <a:t>En demandant un graphique (diagramme à barres/nuage de points/histogramme) pour chaque variable, vous pouvez repérer visuellement les problèmes.</a:t>
            </a:r>
          </a:p>
          <a:p>
            <a:pPr lvl="1"/>
            <a:r>
              <a:rPr lang="fr-CA" sz="2400" dirty="0" smtClean="0">
                <a:latin typeface="+mn-lt"/>
              </a:rPr>
              <a:t>Véritables valeurs aberrantes vs erreurs de codage</a:t>
            </a:r>
          </a:p>
          <a:p>
            <a:r>
              <a:rPr lang="fr-CA" sz="2400" dirty="0" smtClean="0">
                <a:latin typeface="+mn-lt"/>
              </a:rPr>
              <a:t>Cela vous permettra de déceler les erreurs de codage par variable et de commencer à les corriger.</a:t>
            </a:r>
          </a:p>
          <a:p>
            <a:pPr>
              <a:buNone/>
            </a:pPr>
            <a:endParaRPr lang="fr-CA" sz="2400" dirty="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67544" y="116632"/>
            <a:ext cx="8229600" cy="1828800"/>
          </a:xfrm>
        </p:spPr>
        <p:txBody>
          <a:bodyPr>
            <a:normAutofit/>
          </a:bodyPr>
          <a:lstStyle/>
          <a:p>
            <a:r>
              <a:rPr lang="fr-CA" sz="3600" dirty="0" smtClean="0">
                <a:latin typeface="+mn-lt"/>
              </a:rPr>
              <a:t>Accroître la validité et la fiabilité de l’analyse : Code « Autres » réponses</a:t>
            </a:r>
            <a:endParaRPr lang="fr-CA" sz="3600" dirty="0">
              <a:latin typeface="+mn-lt"/>
            </a:endParaRPr>
          </a:p>
        </p:txBody>
      </p:sp>
      <p:sp>
        <p:nvSpPr>
          <p:cNvPr id="5" name="Content Placeholder 2"/>
          <p:cNvSpPr txBox="1">
            <a:spLocks/>
          </p:cNvSpPr>
          <p:nvPr>
            <p:custDataLst>
              <p:tags r:id="rId2"/>
            </p:custDataLst>
          </p:nvPr>
        </p:nvSpPr>
        <p:spPr>
          <a:xfrm>
            <a:off x="539552" y="1484784"/>
            <a:ext cx="8153400"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2000" dirty="0" smtClean="0">
                <a:latin typeface="+mn-lt"/>
              </a:rPr>
              <a:t>Exemple : </a:t>
            </a:r>
          </a:p>
          <a:p>
            <a:pPr lvl="1"/>
            <a:r>
              <a:rPr lang="fr-CA" sz="2000" dirty="0" smtClean="0">
                <a:latin typeface="+mn-lt"/>
              </a:rPr>
              <a:t>Q : Quelle est la première raison qui vous a poussé(e) à devenir un(e) sans-abri? </a:t>
            </a:r>
          </a:p>
          <a:p>
            <a:pPr lvl="1"/>
            <a:r>
              <a:rPr lang="fr-CA" sz="2000" dirty="0" smtClean="0">
                <a:latin typeface="+mn-lt"/>
              </a:rPr>
              <a:t>R : Décès de la mère; décès d’un ou des enfant(s); décès d’un ou des parent(s); </a:t>
            </a:r>
          </a:p>
          <a:p>
            <a:pPr marL="914400" lvl="1" indent="-457200">
              <a:buFont typeface="+mj-lt"/>
              <a:buAutoNum type="arabicPeriod"/>
            </a:pPr>
            <a:r>
              <a:rPr lang="fr-CA" sz="2000" dirty="0" smtClean="0">
                <a:latin typeface="+mn-lt"/>
              </a:rPr>
              <a:t>Lisez toutes les réponses pour voir si elles appartiennent à une catégorie existante.</a:t>
            </a:r>
          </a:p>
          <a:p>
            <a:pPr marL="914400" lvl="1" indent="-457200">
              <a:buFont typeface="+mj-lt"/>
              <a:buAutoNum type="arabicPeriod"/>
            </a:pPr>
            <a:r>
              <a:rPr lang="fr-CA" sz="2000" dirty="0" smtClean="0">
                <a:latin typeface="+mn-lt"/>
              </a:rPr>
              <a:t>Créez des catégories si une certaine réponse se répète souvent.</a:t>
            </a:r>
          </a:p>
          <a:p>
            <a:pPr marL="1371600" lvl="2" indent="-457200">
              <a:buFont typeface="+mj-lt"/>
              <a:buAutoNum type="arabicPeriod"/>
            </a:pPr>
            <a:r>
              <a:rPr lang="fr-CA" sz="2000" dirty="0" smtClean="0">
                <a:latin typeface="+mn-lt"/>
              </a:rPr>
              <a:t>Créez une catégorie pour « décès dans la famille ».</a:t>
            </a:r>
          </a:p>
          <a:p>
            <a:pPr marL="1371600" lvl="2" indent="-457200">
              <a:buFont typeface="+mj-lt"/>
              <a:buAutoNum type="arabicPeriod"/>
            </a:pPr>
            <a:r>
              <a:rPr lang="fr-CA" sz="2000" dirty="0" smtClean="0">
                <a:latin typeface="+mn-lt"/>
              </a:rPr>
              <a:t>Si la catégorie « Autres » est vaste, (12-20 %), considérez alors de créer des catégories – autrement, l’analyse bidimensionnelle</a:t>
            </a:r>
            <a:r>
              <a:rPr lang="fr-CA" sz="2000" b="1" dirty="0" smtClean="0"/>
              <a:t> </a:t>
            </a:r>
            <a:r>
              <a:rPr lang="fr-CA" sz="2000" dirty="0" smtClean="0">
                <a:latin typeface="+mn-lt"/>
              </a:rPr>
              <a:t>peut perdre son sens.</a:t>
            </a:r>
          </a:p>
          <a:p>
            <a:pPr>
              <a:buNone/>
            </a:pPr>
            <a:endParaRPr lang="fr-CA" sz="2000" dirty="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3600" dirty="0" smtClean="0">
                <a:latin typeface="+mn-lt"/>
              </a:rPr>
              <a:t>Accroître la validité et la fiabilité de l’analyse : Traiter les réponses manquantes</a:t>
            </a:r>
            <a:endParaRPr lang="fr-CA" sz="3600" dirty="0">
              <a:latin typeface="+mn-lt"/>
            </a:endParaRPr>
          </a:p>
        </p:txBody>
      </p:sp>
      <p:sp>
        <p:nvSpPr>
          <p:cNvPr id="5" name="Content Placeholder 2"/>
          <p:cNvSpPr txBox="1">
            <a:spLocks/>
          </p:cNvSpPr>
          <p:nvPr>
            <p:custDataLst>
              <p:tags r:id="rId2"/>
            </p:custDataLst>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fr-CA" sz="2400" dirty="0" smtClean="0">
              <a:latin typeface="+mn-lt"/>
            </a:endParaRPr>
          </a:p>
          <a:p>
            <a:r>
              <a:rPr lang="fr-CA" sz="2400" dirty="0" smtClean="0">
                <a:latin typeface="+mn-lt"/>
              </a:rPr>
              <a:t>Si la réponse semble illogique ou invalide, inscrivez là comme étant manquante.</a:t>
            </a:r>
          </a:p>
          <a:p>
            <a:r>
              <a:rPr lang="fr-CA" sz="2400" dirty="0" smtClean="0">
                <a:latin typeface="+mn-lt"/>
              </a:rPr>
              <a:t>Vérifiez que toutes les données symboliques (p. ex. 01 où le mois était manquant) sont entrées de façon constante.</a:t>
            </a:r>
          </a:p>
          <a:p>
            <a:r>
              <a:rPr lang="fr-CA" sz="2400" dirty="0" smtClean="0">
                <a:latin typeface="+mn-lt"/>
              </a:rPr>
              <a:t>Notez les champs où il manque beaucoup de données afin qu’ils ne soient pas utilisés de façon incorrecte dans l’analyse.</a:t>
            </a: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3600" dirty="0" smtClean="0">
                <a:latin typeface="+mn-lt"/>
              </a:rPr>
              <a:t>Accroître la validité et la fiabilité de l’analyse : Traiter les réponses manquantes</a:t>
            </a:r>
            <a:endParaRPr lang="fr-CA" sz="3600" dirty="0">
              <a:latin typeface="+mn-lt"/>
            </a:endParaRPr>
          </a:p>
        </p:txBody>
      </p:sp>
      <p:sp>
        <p:nvSpPr>
          <p:cNvPr id="5" name="Content Placeholder 2"/>
          <p:cNvSpPr txBox="1">
            <a:spLocks/>
          </p:cNvSpPr>
          <p:nvPr>
            <p:custDataLst>
              <p:tags r:id="rId2"/>
            </p:custDataLst>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fr-CA" sz="2400" dirty="0" smtClean="0">
              <a:latin typeface="+mn-lt"/>
            </a:endParaRPr>
          </a:p>
          <a:p>
            <a:r>
              <a:rPr lang="fr-CA" sz="2400" dirty="0" smtClean="0">
                <a:latin typeface="+mn-lt"/>
              </a:rPr>
              <a:t>Principales questions à vérifier : </a:t>
            </a:r>
          </a:p>
          <a:p>
            <a:pPr lvl="1"/>
            <a:r>
              <a:rPr lang="fr-CA" sz="2000" dirty="0" smtClean="0">
                <a:latin typeface="+mn-lt"/>
              </a:rPr>
              <a:t>À quel âge êtes-vous devenu(e) un(e) sans-abri pour la première fois?</a:t>
            </a:r>
          </a:p>
          <a:p>
            <a:pPr lvl="1"/>
            <a:r>
              <a:rPr lang="fr-CA" sz="2000" dirty="0" smtClean="0">
                <a:latin typeface="+mn-lt"/>
              </a:rPr>
              <a:t>À quand remonte votre dernière période d’itinérance? </a:t>
            </a:r>
          </a:p>
          <a:p>
            <a:pPr lvl="1"/>
            <a:r>
              <a:rPr lang="fr-CA" sz="2000" dirty="0" smtClean="0">
                <a:latin typeface="+mn-lt"/>
              </a:rPr>
              <a:t>Combien de fois avez-vous été </a:t>
            </a:r>
            <a:r>
              <a:rPr lang="fr-CA" sz="2000" dirty="0">
                <a:latin typeface="+mn-lt"/>
              </a:rPr>
              <a:t>un(e) </a:t>
            </a:r>
            <a:r>
              <a:rPr lang="fr-CA" sz="2000" dirty="0" smtClean="0">
                <a:latin typeface="+mn-lt"/>
              </a:rPr>
              <a:t>sans-abri au cours des trois dernières années?</a:t>
            </a:r>
          </a:p>
          <a:p>
            <a:pPr lvl="1"/>
            <a:r>
              <a:rPr lang="fr-CA" sz="2000" dirty="0" smtClean="0">
                <a:latin typeface="+mn-lt"/>
              </a:rPr>
              <a:t>Combien de temps avez-vous été un(e) sans-abri au cours de votre vie?</a:t>
            </a:r>
            <a:endParaRPr lang="fr-CA" sz="2000" dirty="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fontScale="90000"/>
          </a:bodyPr>
          <a:lstStyle/>
          <a:p>
            <a:r>
              <a:rPr lang="fr-CA" sz="4000" dirty="0" smtClean="0">
                <a:latin typeface="+mn-lt"/>
              </a:rPr>
              <a:t>Examen des erreurs possibles et vérification de la validité et de la fiabilité</a:t>
            </a:r>
            <a:endParaRPr lang="fr-CA" sz="3200" dirty="0">
              <a:latin typeface="+mn-lt"/>
            </a:endParaRPr>
          </a:p>
        </p:txBody>
      </p:sp>
      <p:sp>
        <p:nvSpPr>
          <p:cNvPr id="5" name="Content Placeholder 2"/>
          <p:cNvSpPr txBox="1">
            <a:spLocks/>
          </p:cNvSpPr>
          <p:nvPr>
            <p:custDataLst>
              <p:tags r:id="rId2"/>
            </p:custDataLst>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fr-CA" sz="2400" dirty="0" smtClean="0">
              <a:latin typeface="+mn-lt"/>
            </a:endParaRPr>
          </a:p>
          <a:p>
            <a:r>
              <a:rPr lang="fr-CA" sz="2400" dirty="0" smtClean="0">
                <a:latin typeface="+mn-lt"/>
              </a:rPr>
              <a:t>D’autres manières de vérifier s’il y a des erreurs?</a:t>
            </a:r>
          </a:p>
          <a:p>
            <a:pPr>
              <a:buNone/>
            </a:pPr>
            <a:endParaRPr lang="fr-CA" sz="2400" dirty="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rmAutofit fontScale="90000"/>
          </a:bodyPr>
          <a:lstStyle/>
          <a:p>
            <a:pPr algn="l"/>
            <a:r>
              <a:rPr lang="fr-CA" sz="2667" dirty="0" smtClean="0">
                <a:latin typeface="+mn-lt"/>
              </a:rPr>
              <a:t>Ce que j’ai trouvé utile :</a:t>
            </a:r>
            <a:br>
              <a:rPr lang="fr-CA" sz="2667" dirty="0" smtClean="0">
                <a:latin typeface="+mn-lt"/>
              </a:rPr>
            </a:br>
            <a:r>
              <a:rPr lang="fr-CA" sz="2667" dirty="0" smtClean="0">
                <a:latin typeface="+mn-lt"/>
                <a:cs typeface="Arial"/>
              </a:rPr>
              <a:t>‒</a:t>
            </a:r>
            <a:r>
              <a:rPr lang="fr-CA" sz="2667" dirty="0" smtClean="0">
                <a:latin typeface="+mn-lt"/>
              </a:rPr>
              <a:t> Si vous ne savez pas, demandez.</a:t>
            </a:r>
            <a:br>
              <a:rPr lang="fr-CA" sz="2667" dirty="0" smtClean="0">
                <a:latin typeface="+mn-lt"/>
              </a:rPr>
            </a:br>
            <a:r>
              <a:rPr lang="fr-CA" sz="2667" dirty="0" smtClean="0">
                <a:cs typeface="Arial"/>
              </a:rPr>
              <a:t>‒ </a:t>
            </a:r>
            <a:r>
              <a:rPr lang="fr-CA" sz="2667" dirty="0" smtClean="0">
                <a:latin typeface="+mn-lt"/>
              </a:rPr>
              <a:t>Ayez recours aux ressources de la collectivité (personnel universitaire</a:t>
            </a:r>
            <a:r>
              <a:rPr lang="fr-CA" sz="2667" smtClean="0">
                <a:latin typeface="+mn-lt"/>
              </a:rPr>
              <a:t>, autorités </a:t>
            </a:r>
            <a:r>
              <a:rPr lang="fr-CA" sz="2667" dirty="0" smtClean="0">
                <a:latin typeface="+mn-lt"/>
              </a:rPr>
              <a:t>sanitaires) ainsi qu’à celles d’autres collectivités.</a:t>
            </a:r>
            <a:br>
              <a:rPr lang="fr-CA" sz="2667" dirty="0" smtClean="0">
                <a:latin typeface="+mn-lt"/>
              </a:rPr>
            </a:br>
            <a:r>
              <a:rPr lang="fr-CA" sz="2667" dirty="0" smtClean="0">
                <a:cs typeface="Arial"/>
              </a:rPr>
              <a:t>‒</a:t>
            </a:r>
            <a:r>
              <a:rPr lang="fr-CA" sz="2667" dirty="0" smtClean="0">
                <a:latin typeface="+mn-lt"/>
              </a:rPr>
              <a:t> Soyez réaliste à propos des limites de vos données.</a:t>
            </a:r>
            <a:r>
              <a:rPr lang="fr-CA" sz="2400" dirty="0" smtClean="0">
                <a:latin typeface="+mn-lt"/>
              </a:rPr>
              <a:t/>
            </a:r>
            <a:br>
              <a:rPr lang="fr-CA" sz="2400" dirty="0" smtClean="0">
                <a:latin typeface="+mn-lt"/>
              </a:rPr>
            </a:br>
            <a:r>
              <a:rPr lang="fr-CA" sz="2400" dirty="0" smtClean="0">
                <a:latin typeface="+mn-lt"/>
              </a:rPr>
              <a:t/>
            </a:r>
            <a:br>
              <a:rPr lang="fr-CA" sz="2400" dirty="0" smtClean="0">
                <a:latin typeface="+mn-lt"/>
              </a:rPr>
            </a:br>
            <a:r>
              <a:rPr lang="fr-CA" sz="2400" dirty="0" smtClean="0">
                <a:latin typeface="+mn-lt"/>
              </a:rPr>
              <a:t>  </a:t>
            </a:r>
            <a:endParaRPr lang="fr-CA" sz="2400" dirty="0">
              <a:latin typeface="+mn-lt"/>
            </a:endParaRPr>
          </a:p>
        </p:txBody>
      </p:sp>
    </p:spTree>
    <p:extLst>
      <p:ext uri="{BB962C8B-B14F-4D97-AF65-F5344CB8AC3E}">
        <p14:creationId xmlns:p14="http://schemas.microsoft.com/office/powerpoint/2010/main" val="1556210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dirty="0" smtClean="0">
                <a:latin typeface="+mn-lt"/>
              </a:rPr>
              <a:t>Activités après le dénombrement</a:t>
            </a:r>
            <a:endParaRPr lang="fr-CA" dirty="0">
              <a:latin typeface="+mn-lt"/>
            </a:endParaRPr>
          </a:p>
        </p:txBody>
      </p:sp>
      <p:pic>
        <p:nvPicPr>
          <p:cNvPr id="7" name="Picture 6"/>
          <p:cNvPicPr>
            <a:picLocks noChangeAspect="1"/>
          </p:cNvPicPr>
          <p:nvPr>
            <p:custDataLst>
              <p:tags r:id="rId2"/>
            </p:custDataLst>
          </p:nvPr>
        </p:nvPicPr>
        <p:blipFill>
          <a:blip r:embed="rId5"/>
          <a:stretch>
            <a:fillRect/>
          </a:stretch>
        </p:blipFill>
        <p:spPr>
          <a:xfrm>
            <a:off x="2236858" y="1752600"/>
            <a:ext cx="4670283" cy="3724551"/>
          </a:xfrm>
          <a:prstGeom prst="rect">
            <a:avLst/>
          </a:prstGeom>
        </p:spPr>
      </p:pic>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95536" y="22523"/>
            <a:ext cx="8229600" cy="1828800"/>
          </a:xfrm>
        </p:spPr>
        <p:txBody>
          <a:bodyPr>
            <a:normAutofit/>
          </a:bodyPr>
          <a:lstStyle/>
          <a:p>
            <a:r>
              <a:rPr lang="fr-CA" sz="4000" dirty="0" smtClean="0">
                <a:latin typeface="+mn-lt"/>
              </a:rPr>
              <a:t>Activités avant et pendant le dénombrement</a:t>
            </a:r>
            <a:endParaRPr lang="fr-CA" sz="3200" dirty="0">
              <a:latin typeface="+mn-lt"/>
            </a:endParaRPr>
          </a:p>
        </p:txBody>
      </p:sp>
      <p:sp>
        <p:nvSpPr>
          <p:cNvPr id="5" name="Content Placeholder 2"/>
          <p:cNvSpPr txBox="1">
            <a:spLocks/>
          </p:cNvSpPr>
          <p:nvPr>
            <p:custDataLst>
              <p:tags r:id="rId2"/>
            </p:custDataLst>
          </p:nvPr>
        </p:nvSpPr>
        <p:spPr>
          <a:xfrm>
            <a:off x="660673" y="1556792"/>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fr-CA" sz="2200" b="1" dirty="0" smtClean="0">
                <a:latin typeface="+mn-lt"/>
              </a:rPr>
              <a:t>Activités AVANT le dénombrement :</a:t>
            </a:r>
          </a:p>
          <a:p>
            <a:r>
              <a:rPr lang="fr-CA" sz="2200" dirty="0" smtClean="0">
                <a:latin typeface="+mn-lt"/>
              </a:rPr>
              <a:t>TOUT écrire, idéalement au même endroit.</a:t>
            </a:r>
          </a:p>
          <a:p>
            <a:r>
              <a:rPr lang="fr-CA" sz="2200" dirty="0" smtClean="0">
                <a:latin typeface="+mn-lt"/>
              </a:rPr>
              <a:t>Élaborer un plan et fixer une date limite pour l’entrée et l’analyse des données.</a:t>
            </a:r>
          </a:p>
          <a:p>
            <a:pPr>
              <a:buNone/>
            </a:pPr>
            <a:r>
              <a:rPr lang="fr-CA" sz="2200" b="1" dirty="0">
                <a:latin typeface="+mn-lt"/>
              </a:rPr>
              <a:t>Activités</a:t>
            </a:r>
            <a:r>
              <a:rPr lang="fr-CA" sz="2200" b="1" dirty="0"/>
              <a:t> </a:t>
            </a:r>
            <a:r>
              <a:rPr lang="fr-CA" sz="2200" b="1" dirty="0" smtClean="0">
                <a:latin typeface="+mn-lt"/>
              </a:rPr>
              <a:t>PENDANT le dénombrement :</a:t>
            </a:r>
          </a:p>
          <a:p>
            <a:r>
              <a:rPr lang="fr-CA" sz="2200" dirty="0" smtClean="0">
                <a:latin typeface="+mn-lt"/>
              </a:rPr>
              <a:t>Garder les sondages organisés aux sites de base.</a:t>
            </a:r>
          </a:p>
          <a:p>
            <a:r>
              <a:rPr lang="fr-CA" sz="2200" dirty="0" smtClean="0">
                <a:latin typeface="+mn-lt"/>
              </a:rPr>
              <a:t>Faire le suivi de tous les endroits prévus pour la cueillette de données sur les refuges et envoyer des rappels aux responsables des questionnaires.</a:t>
            </a:r>
          </a:p>
          <a:p>
            <a:r>
              <a:rPr lang="fr-CA" sz="2200" dirty="0" smtClean="0">
                <a:latin typeface="+mn-lt"/>
              </a:rPr>
              <a:t>Faire le suivi de toutes les personnes pouvant avoir des questionnaires de sondage dans d’autres endroits et envoyer des rappels concernant la cueillette.</a:t>
            </a: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95536" y="0"/>
            <a:ext cx="8229600" cy="1828800"/>
          </a:xfrm>
        </p:spPr>
        <p:txBody>
          <a:bodyPr>
            <a:normAutofit/>
          </a:bodyPr>
          <a:lstStyle/>
          <a:p>
            <a:r>
              <a:rPr lang="fr-CA" sz="4000" dirty="0" smtClean="0">
                <a:latin typeface="+mn-lt"/>
              </a:rPr>
              <a:t>Activités après le dénombrement</a:t>
            </a:r>
            <a:endParaRPr lang="fr-CA" sz="3200" dirty="0">
              <a:latin typeface="+mn-lt"/>
            </a:endParaRPr>
          </a:p>
        </p:txBody>
      </p:sp>
      <p:sp>
        <p:nvSpPr>
          <p:cNvPr id="5" name="Content Placeholder 2"/>
          <p:cNvSpPr txBox="1">
            <a:spLocks/>
          </p:cNvSpPr>
          <p:nvPr>
            <p:custDataLst>
              <p:tags r:id="rId2"/>
            </p:custDataLst>
          </p:nvPr>
        </p:nvSpPr>
        <p:spPr>
          <a:xfrm>
            <a:off x="685800" y="1340768"/>
            <a:ext cx="815340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fr-CA" sz="2400" dirty="0" smtClean="0">
                <a:latin typeface="+mn-lt"/>
              </a:rPr>
              <a:t>Nous :</a:t>
            </a:r>
          </a:p>
          <a:p>
            <a:r>
              <a:rPr lang="fr-CA" dirty="0" smtClean="0">
                <a:latin typeface="+mn-lt"/>
              </a:rPr>
              <a:t>avons gardé les questionnaires de sondage dans des enveloppes organisées par les bénévoles;</a:t>
            </a:r>
          </a:p>
          <a:p>
            <a:r>
              <a:rPr lang="fr-CA" dirty="0" smtClean="0">
                <a:latin typeface="+mn-lt"/>
              </a:rPr>
              <a:t>avons examiné les questionnaires de chaque bénévole pour déceler tous problèmes évidents;</a:t>
            </a:r>
          </a:p>
          <a:p>
            <a:r>
              <a:rPr lang="fr-CA" dirty="0" smtClean="0">
                <a:latin typeface="+mn-lt"/>
              </a:rPr>
              <a:t>élaboré un plan pour aborder les problèmes « inattendus ».</a:t>
            </a: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67544" y="32048"/>
            <a:ext cx="8229600" cy="1828800"/>
          </a:xfrm>
        </p:spPr>
        <p:txBody>
          <a:bodyPr>
            <a:normAutofit/>
          </a:bodyPr>
          <a:lstStyle/>
          <a:p>
            <a:r>
              <a:rPr lang="fr-CA" sz="4000" dirty="0" smtClean="0">
                <a:latin typeface="+mn-lt"/>
              </a:rPr>
              <a:t>Entrée des données</a:t>
            </a:r>
            <a:endParaRPr lang="fr-CA" sz="3200" dirty="0">
              <a:latin typeface="+mn-lt"/>
            </a:endParaRPr>
          </a:p>
        </p:txBody>
      </p:sp>
      <p:sp>
        <p:nvSpPr>
          <p:cNvPr id="5" name="Content Placeholder 2"/>
          <p:cNvSpPr txBox="1">
            <a:spLocks/>
          </p:cNvSpPr>
          <p:nvPr>
            <p:custDataLst>
              <p:tags r:id="rId2"/>
            </p:custDataLst>
          </p:nvPr>
        </p:nvSpPr>
        <p:spPr>
          <a:xfrm>
            <a:off x="683915" y="1412776"/>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fr-CA" sz="2400" dirty="0" smtClean="0">
                <a:latin typeface="+mn-lt"/>
              </a:rPr>
              <a:t>Nous :</a:t>
            </a:r>
          </a:p>
          <a:p>
            <a:r>
              <a:rPr lang="fr-CA" sz="2400" dirty="0" smtClean="0">
                <a:latin typeface="+mn-lt"/>
              </a:rPr>
              <a:t>avons testé l’entrée des données au préalable;</a:t>
            </a:r>
          </a:p>
          <a:p>
            <a:r>
              <a:rPr lang="fr-CA" sz="2400" dirty="0" smtClean="0">
                <a:latin typeface="+mn-lt"/>
              </a:rPr>
              <a:t>avons tenu une séance de formation avec tous les bénévoles assignés à l’entrée des données;</a:t>
            </a:r>
          </a:p>
          <a:p>
            <a:r>
              <a:rPr lang="fr-CA" sz="2400" dirty="0" smtClean="0">
                <a:latin typeface="+mn-lt"/>
              </a:rPr>
              <a:t>avons noté tous les changements et ajouts apportés par les bénévoles assignés à l’entrée des données ainsi que les données constituant une erreur possible;</a:t>
            </a:r>
          </a:p>
          <a:p>
            <a:r>
              <a:rPr lang="fr-CA" sz="2400" dirty="0" smtClean="0">
                <a:latin typeface="+mn-lt"/>
              </a:rPr>
              <a:t>n’avions que quatre bénévoles devant faire preuve de minutie </a:t>
            </a:r>
            <a:r>
              <a:rPr lang="fr-CA" sz="2400" dirty="0">
                <a:latin typeface="+mn-lt"/>
              </a:rPr>
              <a:t>pour l’entrée des </a:t>
            </a:r>
            <a:r>
              <a:rPr lang="fr-CA" sz="2400" dirty="0" smtClean="0">
                <a:latin typeface="+mn-lt"/>
              </a:rPr>
              <a:t>données, une tâche qui exige beaucoup de temps.</a:t>
            </a: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4000" dirty="0" smtClean="0">
                <a:latin typeface="+mn-lt"/>
              </a:rPr>
              <a:t>Entrée des données</a:t>
            </a:r>
            <a:endParaRPr lang="fr-CA" sz="3200" dirty="0">
              <a:latin typeface="+mn-lt"/>
            </a:endParaRPr>
          </a:p>
        </p:txBody>
      </p:sp>
      <p:sp>
        <p:nvSpPr>
          <p:cNvPr id="5" name="Content Placeholder 2"/>
          <p:cNvSpPr txBox="1">
            <a:spLocks/>
          </p:cNvSpPr>
          <p:nvPr>
            <p:custDataLst>
              <p:tags r:id="rId2"/>
            </p:custDataLst>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fr-CA" sz="2400" dirty="0" smtClean="0">
                <a:latin typeface="+mn-lt"/>
              </a:rPr>
              <a:t>D’autres conseils pour l’entrée des données?</a:t>
            </a: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4000" dirty="0" smtClean="0">
                <a:latin typeface="+mn-lt"/>
              </a:rPr>
              <a:t>Objectifs du nettoyage des données</a:t>
            </a:r>
            <a:endParaRPr lang="fr-CA" sz="3200" dirty="0">
              <a:latin typeface="+mn-lt"/>
            </a:endParaRPr>
          </a:p>
        </p:txBody>
      </p:sp>
      <p:sp>
        <p:nvSpPr>
          <p:cNvPr id="5" name="Content Placeholder 2"/>
          <p:cNvSpPr txBox="1">
            <a:spLocks/>
          </p:cNvSpPr>
          <p:nvPr>
            <p:custDataLst>
              <p:tags r:id="rId2"/>
            </p:custDataLst>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2400" dirty="0" smtClean="0">
                <a:latin typeface="+mn-lt"/>
              </a:rPr>
              <a:t>Éliminer (ou réduire) les éléments dupliqués.</a:t>
            </a:r>
          </a:p>
          <a:p>
            <a:r>
              <a:rPr lang="fr-CA" sz="2400" dirty="0" smtClean="0">
                <a:latin typeface="+mn-lt"/>
              </a:rPr>
              <a:t>Éliminer (ou réduire) les erreurs survenues aux étapes de l’entrée et de la cueillette.</a:t>
            </a:r>
          </a:p>
          <a:p>
            <a:r>
              <a:rPr lang="fr-CA" sz="2400" dirty="0" smtClean="0">
                <a:latin typeface="+mn-lt"/>
              </a:rPr>
              <a:t>Accroître la validité et la fiabilité de l’analyse.</a:t>
            </a:r>
          </a:p>
          <a:p>
            <a:r>
              <a:rPr lang="fr-CA" sz="2400" dirty="0" smtClean="0">
                <a:latin typeface="+mn-lt"/>
              </a:rPr>
              <a:t>Autres? </a:t>
            </a:r>
            <a:endParaRPr lang="fr-CA" sz="2400" dirty="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4000" dirty="0" smtClean="0">
                <a:latin typeface="+mn-lt"/>
              </a:rPr>
              <a:t>Réduction des éléments dupliqués</a:t>
            </a:r>
            <a:endParaRPr lang="fr-CA" sz="4000" dirty="0">
              <a:latin typeface="+mn-lt"/>
            </a:endParaRPr>
          </a:p>
        </p:txBody>
      </p:sp>
      <p:sp>
        <p:nvSpPr>
          <p:cNvPr id="5" name="Content Placeholder 2"/>
          <p:cNvSpPr txBox="1">
            <a:spLocks/>
          </p:cNvSpPr>
          <p:nvPr>
            <p:custDataLst>
              <p:tags r:id="rId2"/>
            </p:custDataLst>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dirty="0" smtClean="0">
                <a:latin typeface="+mn-lt"/>
              </a:rPr>
              <a:t>Utiliser les renseignements d’identification pour vérifier s’il y a des éléments dupliqués.</a:t>
            </a:r>
          </a:p>
          <a:p>
            <a:pPr lvl="1"/>
            <a:r>
              <a:rPr lang="fr-CA" dirty="0" smtClean="0">
                <a:latin typeface="+mn-lt"/>
              </a:rPr>
              <a:t>Pour le recensement des sans-abris de Winnipeg</a:t>
            </a:r>
          </a:p>
          <a:p>
            <a:pPr lvl="2"/>
            <a:r>
              <a:rPr lang="fr-CA" dirty="0" smtClean="0">
                <a:latin typeface="+mn-lt"/>
              </a:rPr>
              <a:t>Date de naissance/Statut d’autochtone/Sexe</a:t>
            </a:r>
          </a:p>
          <a:p>
            <a:pPr lvl="2">
              <a:buNone/>
            </a:pPr>
            <a:endParaRPr lang="fr-CA" dirty="0" smtClean="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828800"/>
          </a:xfrm>
        </p:spPr>
        <p:txBody>
          <a:bodyPr>
            <a:normAutofit/>
          </a:bodyPr>
          <a:lstStyle/>
          <a:p>
            <a:r>
              <a:rPr lang="fr-CA" sz="4000" dirty="0" smtClean="0">
                <a:latin typeface="+mn-lt"/>
              </a:rPr>
              <a:t>Examen des erreurs possibles</a:t>
            </a:r>
            <a:endParaRPr lang="fr-CA" sz="3200" dirty="0">
              <a:latin typeface="+mn-lt"/>
            </a:endParaRPr>
          </a:p>
        </p:txBody>
      </p:sp>
      <p:sp>
        <p:nvSpPr>
          <p:cNvPr id="5" name="Content Placeholder 2"/>
          <p:cNvSpPr txBox="1">
            <a:spLocks/>
          </p:cNvSpPr>
          <p:nvPr>
            <p:custDataLst>
              <p:tags r:id="rId2"/>
            </p:custDataLst>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fr-CA" sz="2400" dirty="0" smtClean="0">
                <a:latin typeface="+mn-lt"/>
              </a:rPr>
              <a:t>Effectuer une analyse fréquente de CHAQUE variable de votre ensemble de données.</a:t>
            </a:r>
          </a:p>
          <a:p>
            <a:pPr lvl="1"/>
            <a:r>
              <a:rPr lang="fr-CA" sz="2400" dirty="0" smtClean="0">
                <a:latin typeface="+mn-lt"/>
              </a:rPr>
              <a:t>Vérifications concernant la logique : les réponses sont-elles logiques? Le répondant était-il âgé de 120 ans? Une personne s’est-elle identifiée comme étant un homme, tout en déclarant être enceinte?</a:t>
            </a:r>
          </a:p>
          <a:p>
            <a:pPr lvl="1"/>
            <a:r>
              <a:rPr lang="fr-CA" sz="2400" dirty="0" smtClean="0">
                <a:latin typeface="+mn-lt"/>
              </a:rPr>
              <a:t>Examens :</a:t>
            </a:r>
          </a:p>
          <a:p>
            <a:pPr lvl="2"/>
            <a:r>
              <a:rPr lang="fr-CA" dirty="0" smtClean="0">
                <a:latin typeface="+mn-lt"/>
              </a:rPr>
              <a:t>moyenne, médiane, mode, écart-type, asymétrie, aplatissement, éventail (VALEURS MINIMUMS ET MAXIMUMS)</a:t>
            </a:r>
          </a:p>
          <a:p>
            <a:endParaRPr lang="fr-CA" sz="2400" dirty="0">
              <a:latin typeface="+mn-lt"/>
            </a:endParaRPr>
          </a:p>
        </p:txBody>
      </p:sp>
    </p:spTree>
    <p:extLst>
      <p:ext uri="{BB962C8B-B14F-4D97-AF65-F5344CB8AC3E}">
        <p14:creationId xmlns:p14="http://schemas.microsoft.com/office/powerpoint/2010/main" val="5143758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TotalTime>
  <Words>519</Words>
  <Application>Microsoft Office PowerPoint</Application>
  <PresentationFormat>On-screen Show (4:3)</PresentationFormat>
  <Paragraphs>93</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Microsoft Tai Le</vt:lpstr>
      <vt:lpstr>Office Theme</vt:lpstr>
      <vt:lpstr>APRÈS LE DÉNOMBREMENT :  L’entrée et le nettoyage des données</vt:lpstr>
      <vt:lpstr>Activités après le dénombrement</vt:lpstr>
      <vt:lpstr>Activités avant et pendant le dénombrement</vt:lpstr>
      <vt:lpstr>Activités après le dénombrement</vt:lpstr>
      <vt:lpstr>Entrée des données</vt:lpstr>
      <vt:lpstr>Entrée des données</vt:lpstr>
      <vt:lpstr>Objectifs du nettoyage des données</vt:lpstr>
      <vt:lpstr>Réduction des éléments dupliqués</vt:lpstr>
      <vt:lpstr>Examen des erreurs possibles</vt:lpstr>
      <vt:lpstr>Examen des erreurs possibles</vt:lpstr>
      <vt:lpstr>Accroître la validité et la fiabilité de l’analyse : Code « Autres » réponses</vt:lpstr>
      <vt:lpstr>Accroître la validité et la fiabilité de l’analyse : Traiter les réponses manquantes</vt:lpstr>
      <vt:lpstr>Accroître la validité et la fiabilité de l’analyse : Traiter les réponses manquantes</vt:lpstr>
      <vt:lpstr>Examen des erreurs possibles et vérification de la validité et de la fiabilité</vt:lpstr>
      <vt:lpstr>Ce que j’ai trouvé utile : ‒ Si vous ne savez pas, demandez. ‒ Ayez recours aux ressources de la collectivité (personnel universitaire, autorités sanitaires) ainsi qu’à celles d’autres collectivités. ‒ Soyez réaliste à propos des limites de vos données.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Winnipeg Street Census 2015</dc:title>
  <dc:creator>Christina Maes Nino</dc:creator>
  <cp:lastModifiedBy>Gravel, Emilie E [NC]</cp:lastModifiedBy>
  <cp:revision>148</cp:revision>
  <dcterms:created xsi:type="dcterms:W3CDTF">2015-11-05T00:19:23Z</dcterms:created>
  <dcterms:modified xsi:type="dcterms:W3CDTF">2020-02-03T20:17:47Z</dcterms:modified>
</cp:coreProperties>
</file>