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445E"/>
    <a:srgbClr val="353634"/>
    <a:srgbClr val="626362"/>
    <a:srgbClr val="FFFFFE"/>
    <a:srgbClr val="F3F2F1"/>
    <a:srgbClr val="6DAA32"/>
    <a:srgbClr val="594866"/>
    <a:srgbClr val="878A8B"/>
    <a:srgbClr val="110D1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622" autoAdjust="0"/>
  </p:normalViewPr>
  <p:slideViewPr>
    <p:cSldViewPr snapToGrid="0" snapToObjects="1"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30" d="100"/>
          <a:sy n="130" d="100"/>
        </p:scale>
        <p:origin x="-2898" y="54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rdc-drhc.net\nc_common-commun$\HPS-SPLI\DCAR\DARU\Data%20Analysis\HIFIS_Analysis\Alana_B\PIT\CDHPD-Reference-PiTCountSurveyQuestionsAndDataTables-20141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hrdc-drhc.net\nc_common-commun$\HPS-SPLI\DCAR\DARU\Data%20Analysis\HIFIS_Analysis\Alana_B\PIT\CDHPD-Reference-PiTCountSurveyQuestionsAndDataTables-2014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Groupes</a:t>
            </a:r>
            <a:r>
              <a:rPr lang="en-US" dirty="0" smtClean="0"/>
              <a:t> </a:t>
            </a:r>
            <a:r>
              <a:rPr lang="en-US" dirty="0" err="1" smtClean="0"/>
              <a:t>d’âge</a:t>
            </a:r>
            <a:endParaRPr lang="en-US" dirty="0"/>
          </a:p>
        </c:rich>
      </c:tx>
      <c:layout>
        <c:manualLayout>
          <c:xMode val="edge"/>
          <c:yMode val="edge"/>
          <c:x val="0.41553735383718721"/>
          <c:y val="0.9352708058124173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695566274854155E-2"/>
          <c:y val="3.3553500660501979E-2"/>
          <c:w val="0.91713019058921419"/>
          <c:h val="0.78995157468132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Tables'!$B$235</c:f>
              <c:strCache>
                <c:ptCount val="1"/>
                <c:pt idx="0">
                  <c:v>Percent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22,9 %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Tables'!$A$236:$A$242</c:f>
              <c:strCache>
                <c:ptCount val="7"/>
                <c:pt idx="0">
                  <c:v>0-14</c:v>
                </c:pt>
                <c:pt idx="1">
                  <c:v>15-24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65+</c:v>
                </c:pt>
              </c:strCache>
            </c:strRef>
          </c:cat>
          <c:val>
            <c:numRef>
              <c:f>'Data Tables'!$B$236:$B$242</c:f>
              <c:numCache>
                <c:formatCode>0.0%</c:formatCode>
                <c:ptCount val="7"/>
                <c:pt idx="0">
                  <c:v>2.1000000000000001E-2</c:v>
                </c:pt>
                <c:pt idx="1">
                  <c:v>0.19800000000000001</c:v>
                </c:pt>
                <c:pt idx="2">
                  <c:v>0.188</c:v>
                </c:pt>
                <c:pt idx="3">
                  <c:v>0.22900000000000001</c:v>
                </c:pt>
                <c:pt idx="4">
                  <c:v>0.19800000000000001</c:v>
                </c:pt>
                <c:pt idx="5">
                  <c:v>0.13</c:v>
                </c:pt>
                <c:pt idx="6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763392"/>
        <c:axId val="126764928"/>
      </c:barChart>
      <c:catAx>
        <c:axId val="126763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26764928"/>
        <c:crosses val="autoZero"/>
        <c:auto val="1"/>
        <c:lblAlgn val="ctr"/>
        <c:lblOffset val="100"/>
        <c:noMultiLvlLbl val="0"/>
      </c:catAx>
      <c:valAx>
        <c:axId val="12676492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6763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6839451449693533"/>
          <c:y val="0.13667786689464426"/>
          <c:w val="0.55085939399352024"/>
          <c:h val="0.8573102817578340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Tables'!$A$87:$A$94</c:f>
              <c:strCache>
                <c:ptCount val="8"/>
                <c:pt idx="0">
                  <c:v>Addiction or substance abuse</c:v>
                </c:pt>
                <c:pt idx="1">
                  <c:v>Mental illness</c:v>
                </c:pt>
                <c:pt idx="2">
                  <c:v>Chronic/acute medical condition</c:v>
                </c:pt>
                <c:pt idx="3">
                  <c:v>Physical disability</c:v>
                </c:pt>
                <c:pt idx="4">
                  <c:v>Fetal alcohol spectrum disorder</c:v>
                </c:pt>
                <c:pt idx="5">
                  <c:v>Learning disability</c:v>
                </c:pt>
                <c:pt idx="6">
                  <c:v>Brain injury</c:v>
                </c:pt>
                <c:pt idx="7">
                  <c:v>Pregnancy </c:v>
                </c:pt>
              </c:strCache>
            </c:strRef>
          </c:cat>
          <c:val>
            <c:numRef>
              <c:f>'Data Tables'!$C$87:$C$94</c:f>
              <c:numCache>
                <c:formatCode>0.0%</c:formatCode>
                <c:ptCount val="8"/>
                <c:pt idx="0">
                  <c:v>0.28125</c:v>
                </c:pt>
                <c:pt idx="1">
                  <c:v>0.203125</c:v>
                </c:pt>
                <c:pt idx="2">
                  <c:v>0.125</c:v>
                </c:pt>
                <c:pt idx="3">
                  <c:v>8.3333333333333329E-2</c:v>
                </c:pt>
                <c:pt idx="4">
                  <c:v>4.1666666666666664E-2</c:v>
                </c:pt>
                <c:pt idx="5">
                  <c:v>2.6041666666666668E-2</c:v>
                </c:pt>
                <c:pt idx="6">
                  <c:v>1.5625E-2</c:v>
                </c:pt>
                <c:pt idx="7">
                  <c:v>1.0416666666666666E-2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09280"/>
        <c:axId val="131810816"/>
      </c:barChart>
      <c:catAx>
        <c:axId val="131809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+mn-lt"/>
              </a:defRPr>
            </a:pPr>
            <a:endParaRPr lang="en-US"/>
          </a:p>
        </c:txPr>
        <c:crossAx val="131810816"/>
        <c:crosses val="autoZero"/>
        <c:auto val="1"/>
        <c:lblAlgn val="ctr"/>
        <c:lblOffset val="100"/>
        <c:noMultiLvlLbl val="0"/>
      </c:catAx>
      <c:valAx>
        <c:axId val="13181081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131809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  <a:latin typeface="Franklin Gothic" panose="02000003060000020004" pitchFamily="2" charset="0"/>
        </a:defRPr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0.40398</cdr:x>
      <cdr:y>0.1431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631425"/>
          <a:ext cx="3324594" cy="64766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5DC72-CBF6-474D-A4BC-400DC9844008}" type="datetimeFigureOut">
              <a:rPr lang="fr-CA" smtClean="0"/>
              <a:t>2015-11-03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3D85-8534-4915-8B23-F4326397FFFE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6774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41401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10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28624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noProof="0" dirty="0" smtClean="0"/>
          </a:p>
          <a:p>
            <a:pPr fontAlgn="b"/>
            <a:r>
              <a:rPr lang="fr-CA" b="1" noProof="0" dirty="0" smtClean="0"/>
              <a:t>Endroit</a:t>
            </a:r>
            <a:endParaRPr lang="fr-CA" noProof="0" dirty="0" smtClean="0"/>
          </a:p>
          <a:p>
            <a:pPr fontAlgn="b"/>
            <a:r>
              <a:rPr lang="fr-CA" b="1" noProof="0" dirty="0" smtClean="0"/>
              <a:t>% hommes</a:t>
            </a:r>
            <a:endParaRPr lang="fr-CA" noProof="0" dirty="0" smtClean="0"/>
          </a:p>
          <a:p>
            <a:pPr fontAlgn="b"/>
            <a:r>
              <a:rPr lang="fr-CA" noProof="0" dirty="0" smtClean="0"/>
              <a:t>Dans la rue</a:t>
            </a:r>
          </a:p>
          <a:p>
            <a:pPr fontAlgn="b"/>
            <a:r>
              <a:rPr lang="fr-CA" noProof="0" dirty="0" smtClean="0"/>
              <a:t>83,8 %</a:t>
            </a:r>
          </a:p>
          <a:p>
            <a:pPr fontAlgn="b"/>
            <a:r>
              <a:rPr lang="fr-CA" noProof="0" dirty="0" smtClean="0"/>
              <a:t>Dans un refuge</a:t>
            </a:r>
          </a:p>
          <a:p>
            <a:pPr fontAlgn="b"/>
            <a:r>
              <a:rPr lang="fr-CA" noProof="0" dirty="0" smtClean="0"/>
              <a:t>73,7 %</a:t>
            </a:r>
          </a:p>
          <a:p>
            <a:endParaRPr lang="fr-CA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11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87613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12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0479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2308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870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"/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4</a:t>
            </a:fld>
            <a:endParaRPr lang="fr-CA" dirty="0"/>
          </a:p>
        </p:txBody>
      </p:sp>
      <p:graphicFrame>
        <p:nvGraphicFramePr>
          <p:cNvPr id="8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966340"/>
              </p:ext>
            </p:extLst>
          </p:nvPr>
        </p:nvGraphicFramePr>
        <p:xfrm>
          <a:off x="874643" y="4730685"/>
          <a:ext cx="5459250" cy="3143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2274"/>
                <a:gridCol w="1033488"/>
                <a:gridCol w="1033488"/>
              </a:tblGrid>
              <a:tr h="276668"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u="none" strike="noStrike" dirty="0" smtClean="0">
                          <a:effectLst/>
                        </a:rPr>
                        <a:t>Groupes démographiques clés</a:t>
                      </a:r>
                      <a:endParaRPr lang="en-CA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u="none" strike="noStrike" dirty="0" smtClean="0">
                          <a:effectLst/>
                        </a:rPr>
                        <a:t>N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b="1" u="none" strike="noStrike" dirty="0">
                          <a:effectLst/>
                        </a:rPr>
                        <a:t>%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66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smtClean="0">
                          <a:effectLst/>
                        </a:rPr>
                        <a:t>Hommes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139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72,4 %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66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smtClean="0">
                          <a:effectLst/>
                        </a:rPr>
                        <a:t>Femmes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52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27,1 %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66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smtClean="0">
                          <a:effectLst/>
                        </a:rPr>
                        <a:t>Anciens combattants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5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2,6 %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66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smtClean="0">
                          <a:effectLst/>
                        </a:rPr>
                        <a:t>Autochtones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11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3,1 %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66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smtClean="0">
                          <a:effectLst/>
                        </a:rPr>
                        <a:t>Nouveaux</a:t>
                      </a:r>
                      <a:r>
                        <a:rPr lang="en-CA" sz="2000" u="none" strike="noStrike" baseline="0" dirty="0" smtClean="0">
                          <a:effectLst/>
                        </a:rPr>
                        <a:t> i</a:t>
                      </a:r>
                      <a:r>
                        <a:rPr lang="en-CA" sz="2000" u="none" strike="noStrike" dirty="0" smtClean="0">
                          <a:effectLst/>
                        </a:rPr>
                        <a:t>mmigrants/réfugiés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5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2,6 %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66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smtClean="0">
                          <a:effectLst/>
                        </a:rPr>
                        <a:t>Enfants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5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2,6 %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66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Jeunes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37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19,3 %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66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smtClean="0">
                          <a:effectLst/>
                        </a:rPr>
                        <a:t>Adultes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143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74,5 %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66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smtClean="0">
                          <a:effectLst/>
                        </a:rPr>
                        <a:t>Aînés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>
                          <a:effectLst/>
                        </a:rPr>
                        <a:t>7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2000" u="none" strike="noStrike" dirty="0" smtClean="0">
                          <a:effectLst/>
                        </a:rPr>
                        <a:t>3,6 %</a:t>
                      </a:r>
                      <a:endParaRPr lang="en-CA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091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25 %</a:t>
            </a:r>
          </a:p>
          <a:p>
            <a:r>
              <a:rPr lang="fr-CA" dirty="0" smtClean="0"/>
              <a:t>20 %</a:t>
            </a:r>
          </a:p>
          <a:p>
            <a:r>
              <a:rPr lang="fr-CA" dirty="0" smtClean="0"/>
              <a:t>15 %</a:t>
            </a:r>
          </a:p>
          <a:p>
            <a:r>
              <a:rPr lang="fr-CA" dirty="0" smtClean="0"/>
              <a:t>10 %</a:t>
            </a:r>
          </a:p>
          <a:p>
            <a:r>
              <a:rPr lang="fr-CA" dirty="0" smtClean="0"/>
              <a:t>5 %</a:t>
            </a:r>
          </a:p>
          <a:p>
            <a:r>
              <a:rPr lang="fr-CA" dirty="0" smtClean="0"/>
              <a:t>0 %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9661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b="1" dirty="0" smtClean="0"/>
              <a:t>Besoins en matière de services</a:t>
            </a:r>
          </a:p>
          <a:p>
            <a:r>
              <a:rPr lang="fr-CA" dirty="0" smtClean="0"/>
              <a:t>Grossesse</a:t>
            </a:r>
          </a:p>
          <a:p>
            <a:r>
              <a:rPr lang="fr-CA" dirty="0" smtClean="0"/>
              <a:t>1,0 %</a:t>
            </a:r>
          </a:p>
          <a:p>
            <a:r>
              <a:rPr lang="fr-CA" dirty="0" smtClean="0"/>
              <a:t>Traumatismes crâniens</a:t>
            </a:r>
          </a:p>
          <a:p>
            <a:r>
              <a:rPr lang="fr-CA" dirty="0" smtClean="0"/>
              <a:t>1,6 %</a:t>
            </a:r>
          </a:p>
          <a:p>
            <a:r>
              <a:rPr lang="fr-CA" dirty="0" smtClean="0"/>
              <a:t>Trouble d’apprentissage</a:t>
            </a:r>
          </a:p>
          <a:p>
            <a:r>
              <a:rPr lang="fr-CA" dirty="0" smtClean="0"/>
              <a:t>2,6 %</a:t>
            </a:r>
          </a:p>
          <a:p>
            <a:r>
              <a:rPr lang="fr-CA" dirty="0" smtClean="0"/>
              <a:t>Ensemble </a:t>
            </a:r>
            <a:r>
              <a:rPr lang="fr-CA" dirty="0"/>
              <a:t>des troubles causés par l'alcoolisation </a:t>
            </a:r>
            <a:r>
              <a:rPr lang="fr-CA" dirty="0" smtClean="0"/>
              <a:t>fœtale</a:t>
            </a:r>
          </a:p>
          <a:p>
            <a:r>
              <a:rPr lang="fr-CA" dirty="0" smtClean="0"/>
              <a:t>4,2 %</a:t>
            </a:r>
          </a:p>
          <a:p>
            <a:r>
              <a:rPr lang="fr-CA" dirty="0" smtClean="0"/>
              <a:t>Incapacité physique</a:t>
            </a:r>
          </a:p>
          <a:p>
            <a:r>
              <a:rPr lang="fr-CA" dirty="0" smtClean="0"/>
              <a:t>8,3 %</a:t>
            </a:r>
          </a:p>
          <a:p>
            <a:r>
              <a:rPr lang="fr-CA" dirty="0" smtClean="0"/>
              <a:t>Troubles médicaux chroniques ou sévères</a:t>
            </a:r>
          </a:p>
          <a:p>
            <a:r>
              <a:rPr lang="fr-CA" dirty="0" smtClean="0"/>
              <a:t>12,5 %</a:t>
            </a:r>
          </a:p>
          <a:p>
            <a:r>
              <a:rPr lang="fr-CA" dirty="0" smtClean="0"/>
              <a:t>Maladie mentale</a:t>
            </a:r>
          </a:p>
          <a:p>
            <a:r>
              <a:rPr lang="fr-CA" dirty="0" smtClean="0"/>
              <a:t>20,3 %</a:t>
            </a:r>
          </a:p>
          <a:p>
            <a:r>
              <a:rPr lang="fr-CA" dirty="0" smtClean="0"/>
              <a:t>Dépendance ou </a:t>
            </a:r>
            <a:r>
              <a:rPr lang="fr-CA" dirty="0"/>
              <a:t>abus </a:t>
            </a:r>
            <a:r>
              <a:rPr lang="fr-CA" dirty="0" smtClean="0"/>
              <a:t>de substances</a:t>
            </a:r>
          </a:p>
          <a:p>
            <a:r>
              <a:rPr lang="fr-CA" dirty="0" smtClean="0"/>
              <a:t>28,1 %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71947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"/>
            <a:r>
              <a:rPr lang="fr-CA" b="1" noProof="0" dirty="0" smtClean="0"/>
              <a:t>Nombre de fois que les personnes ont vécu une situation d’itinérance au cours des trois dernières années</a:t>
            </a:r>
            <a:endParaRPr lang="fr-CA" noProof="0" dirty="0" smtClean="0"/>
          </a:p>
          <a:p>
            <a:pPr fontAlgn="b"/>
            <a:r>
              <a:rPr lang="fr-CA" noProof="0" dirty="0" smtClean="0"/>
              <a:t>Une</a:t>
            </a:r>
          </a:p>
          <a:p>
            <a:pPr fontAlgn="b"/>
            <a:r>
              <a:rPr lang="fr-CA" noProof="0" dirty="0" smtClean="0"/>
              <a:t>135</a:t>
            </a:r>
          </a:p>
          <a:p>
            <a:pPr fontAlgn="b"/>
            <a:r>
              <a:rPr lang="fr-CA" noProof="0" dirty="0" smtClean="0"/>
              <a:t>70,3 %</a:t>
            </a:r>
          </a:p>
          <a:p>
            <a:pPr fontAlgn="b"/>
            <a:r>
              <a:rPr lang="fr-CA" noProof="0" dirty="0" smtClean="0"/>
              <a:t>Deux</a:t>
            </a:r>
          </a:p>
          <a:p>
            <a:pPr fontAlgn="b"/>
            <a:r>
              <a:rPr lang="fr-CA" noProof="0" dirty="0" smtClean="0"/>
              <a:t>28</a:t>
            </a:r>
          </a:p>
          <a:p>
            <a:pPr fontAlgn="b"/>
            <a:r>
              <a:rPr lang="fr-CA" noProof="0" dirty="0" smtClean="0"/>
              <a:t>14,6 %</a:t>
            </a:r>
          </a:p>
          <a:p>
            <a:pPr fontAlgn="b"/>
            <a:r>
              <a:rPr lang="fr-CA" noProof="0" dirty="0" smtClean="0"/>
              <a:t>Trois ou plus</a:t>
            </a:r>
          </a:p>
          <a:p>
            <a:pPr fontAlgn="b"/>
            <a:r>
              <a:rPr lang="fr-CA" noProof="0" dirty="0" smtClean="0"/>
              <a:t>29</a:t>
            </a:r>
          </a:p>
          <a:p>
            <a:pPr fontAlgn="b"/>
            <a:r>
              <a:rPr lang="fr-CA" noProof="0" dirty="0" smtClean="0"/>
              <a:t>15,1 %</a:t>
            </a:r>
            <a:endParaRPr lang="fr-CA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82336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05091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/>
          <a:lstStyle/>
          <a:p>
            <a:pPr fontAlgn="ctr"/>
            <a:r>
              <a:rPr lang="fr-CA" sz="1000" b="1" noProof="0" dirty="0" smtClean="0"/>
              <a:t>Groupes démographiques</a:t>
            </a:r>
            <a:endParaRPr lang="fr-CA" sz="1000" noProof="0" dirty="0" smtClean="0"/>
          </a:p>
          <a:p>
            <a:pPr fontAlgn="b"/>
            <a:r>
              <a:rPr lang="fr-CA" sz="1000" b="1" noProof="0" dirty="0" smtClean="0"/>
              <a:t>Recours à un refuge au cours de la dernière année?</a:t>
            </a:r>
            <a:endParaRPr lang="fr-CA" sz="1000" noProof="0" dirty="0" smtClean="0"/>
          </a:p>
          <a:p>
            <a:pPr fontAlgn="b"/>
            <a:r>
              <a:rPr lang="fr-CA" sz="1000" b="1" noProof="0" dirty="0" smtClean="0"/>
              <a:t>Oui</a:t>
            </a:r>
            <a:endParaRPr lang="fr-CA" sz="1000" noProof="0" dirty="0" smtClean="0"/>
          </a:p>
          <a:p>
            <a:pPr fontAlgn="b"/>
            <a:r>
              <a:rPr lang="fr-CA" sz="1000" b="1" noProof="0" dirty="0" smtClean="0"/>
              <a:t>Non</a:t>
            </a:r>
            <a:endParaRPr lang="fr-CA" sz="1000" noProof="0" dirty="0" smtClean="0"/>
          </a:p>
          <a:p>
            <a:pPr fontAlgn="b"/>
            <a:r>
              <a:rPr lang="fr-CA" sz="1000" noProof="0" dirty="0" smtClean="0"/>
              <a:t>Hommes</a:t>
            </a:r>
          </a:p>
          <a:p>
            <a:pPr fontAlgn="b"/>
            <a:r>
              <a:rPr lang="fr-CA" sz="1000" noProof="0" dirty="0" smtClean="0"/>
              <a:t>91,3 %</a:t>
            </a:r>
          </a:p>
          <a:p>
            <a:pPr fontAlgn="b"/>
            <a:r>
              <a:rPr lang="fr-CA" sz="1000" noProof="0" dirty="0" smtClean="0"/>
              <a:t>8,7 %</a:t>
            </a:r>
          </a:p>
          <a:p>
            <a:pPr fontAlgn="b"/>
            <a:r>
              <a:rPr lang="fr-CA" sz="1000" noProof="0" dirty="0" smtClean="0"/>
              <a:t>Femmes</a:t>
            </a:r>
          </a:p>
          <a:p>
            <a:pPr fontAlgn="b"/>
            <a:r>
              <a:rPr lang="fr-CA" sz="1000" noProof="0" dirty="0" smtClean="0"/>
              <a:t>96,2 %</a:t>
            </a:r>
          </a:p>
          <a:p>
            <a:pPr fontAlgn="b"/>
            <a:r>
              <a:rPr lang="fr-CA" sz="1000" noProof="0" dirty="0" smtClean="0"/>
              <a:t>3,8 %</a:t>
            </a:r>
          </a:p>
          <a:p>
            <a:pPr fontAlgn="b"/>
            <a:r>
              <a:rPr lang="fr-CA" sz="1000" noProof="0" dirty="0" smtClean="0"/>
              <a:t>Anciens combattants</a:t>
            </a:r>
          </a:p>
          <a:p>
            <a:pPr fontAlgn="b"/>
            <a:r>
              <a:rPr lang="fr-CA" sz="1000" noProof="0" dirty="0" smtClean="0"/>
              <a:t>60,0 %</a:t>
            </a:r>
          </a:p>
          <a:p>
            <a:pPr fontAlgn="b"/>
            <a:r>
              <a:rPr lang="fr-CA" sz="1000" noProof="0" dirty="0" smtClean="0"/>
              <a:t>40,0 %</a:t>
            </a:r>
          </a:p>
          <a:p>
            <a:pPr fontAlgn="b"/>
            <a:r>
              <a:rPr lang="fr-CA" sz="1000" noProof="0" dirty="0" smtClean="0"/>
              <a:t>Autochtones</a:t>
            </a:r>
          </a:p>
          <a:p>
            <a:pPr fontAlgn="b"/>
            <a:r>
              <a:rPr lang="fr-CA" sz="1000" noProof="0" dirty="0" smtClean="0"/>
              <a:t>81,8 %</a:t>
            </a:r>
          </a:p>
          <a:p>
            <a:pPr fontAlgn="b"/>
            <a:r>
              <a:rPr lang="fr-CA" sz="1000" noProof="0" dirty="0" smtClean="0"/>
              <a:t>18,2 %</a:t>
            </a:r>
          </a:p>
          <a:p>
            <a:pPr fontAlgn="b"/>
            <a:r>
              <a:rPr lang="fr-CA" sz="1000" noProof="0" dirty="0" smtClean="0"/>
              <a:t>Jeunes</a:t>
            </a:r>
          </a:p>
          <a:p>
            <a:pPr fontAlgn="b"/>
            <a:r>
              <a:rPr lang="fr-CA" sz="1000" noProof="0" dirty="0" smtClean="0"/>
              <a:t>91,9 %</a:t>
            </a:r>
          </a:p>
          <a:p>
            <a:pPr fontAlgn="b"/>
            <a:r>
              <a:rPr lang="fr-CA" sz="1000" noProof="0" dirty="0" smtClean="0"/>
              <a:t>8,1 %</a:t>
            </a:r>
          </a:p>
          <a:p>
            <a:pPr fontAlgn="b"/>
            <a:r>
              <a:rPr lang="fr-CA" sz="1000" noProof="0" dirty="0" smtClean="0"/>
              <a:t>Adultes</a:t>
            </a:r>
          </a:p>
          <a:p>
            <a:pPr fontAlgn="b"/>
            <a:r>
              <a:rPr lang="fr-CA" sz="1000" noProof="0" dirty="0" smtClean="0"/>
              <a:t>92,3 %</a:t>
            </a:r>
          </a:p>
          <a:p>
            <a:pPr fontAlgn="b"/>
            <a:r>
              <a:rPr lang="fr-CA" sz="1000" noProof="0" dirty="0" smtClean="0"/>
              <a:t>7,7 %</a:t>
            </a:r>
          </a:p>
          <a:p>
            <a:pPr fontAlgn="b"/>
            <a:r>
              <a:rPr lang="fr-CA" sz="1000" noProof="0" dirty="0" smtClean="0"/>
              <a:t>Aînés</a:t>
            </a:r>
          </a:p>
          <a:p>
            <a:pPr fontAlgn="b"/>
            <a:r>
              <a:rPr lang="fr-CA" sz="1000" noProof="0" dirty="0" smtClean="0"/>
              <a:t>100,0 %</a:t>
            </a:r>
          </a:p>
          <a:p>
            <a:pPr fontAlgn="b"/>
            <a:r>
              <a:rPr lang="fr-CA" sz="1000" noProof="0" dirty="0" smtClean="0"/>
              <a:t>0,0 %</a:t>
            </a:r>
          </a:p>
          <a:p>
            <a:pPr fontAlgn="b"/>
            <a:r>
              <a:rPr lang="fr-CA" sz="1000" noProof="0" dirty="0" smtClean="0"/>
              <a:t>Échantillon total</a:t>
            </a:r>
          </a:p>
          <a:p>
            <a:pPr fontAlgn="b"/>
            <a:r>
              <a:rPr lang="fr-CA" sz="1000" noProof="0" dirty="0" smtClean="0"/>
              <a:t>92,7 %</a:t>
            </a:r>
          </a:p>
          <a:p>
            <a:pPr fontAlgn="b"/>
            <a:r>
              <a:rPr lang="fr-CA" sz="1000" noProof="0" dirty="0" smtClean="0"/>
              <a:t>7,3 %</a:t>
            </a:r>
          </a:p>
          <a:p>
            <a:endParaRPr lang="fr-CA" sz="1000" b="1" noProof="0" dirty="0">
              <a:solidFill>
                <a:schemeClr val="dk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D3D85-8534-4915-8B23-F4326397FFFE}" type="slidenum">
              <a:rPr lang="fr-CA" smtClean="0"/>
              <a:t>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7765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PS-PP-Title-Page-FR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15806"/>
            <a:ext cx="7772400" cy="1470025"/>
          </a:xfrm>
        </p:spPr>
        <p:txBody>
          <a:bodyPr>
            <a:noAutofit/>
          </a:bodyPr>
          <a:lstStyle>
            <a:lvl1pPr algn="ctr">
              <a:defRPr sz="4500" b="0" i="0">
                <a:solidFill>
                  <a:srgbClr val="594866"/>
                </a:solidFill>
                <a:latin typeface="Franklin Gothic Heavy"/>
                <a:cs typeface="Franklin Gothic Heavy"/>
              </a:defRPr>
            </a:lvl1pPr>
          </a:lstStyle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37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62636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subtitle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7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9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PS-PP-Content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  <a:lvl2pPr>
              <a:defRPr>
                <a:solidFill>
                  <a:srgbClr val="626362"/>
                </a:solidFill>
              </a:defRPr>
            </a:lvl2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PS-PP-Title-Page-FR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93" y="3706911"/>
            <a:ext cx="7772400" cy="1362075"/>
          </a:xfrm>
        </p:spPr>
        <p:txBody>
          <a:bodyPr anchor="t"/>
          <a:lstStyle>
            <a:lvl1pPr algn="l">
              <a:defRPr sz="5000" b="0" i="0" cap="all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9" y="4509514"/>
            <a:ext cx="7772400" cy="1500187"/>
          </a:xfrm>
        </p:spPr>
        <p:txBody>
          <a:bodyPr anchor="b">
            <a:normAutofit/>
          </a:bodyPr>
          <a:lstStyle>
            <a:lvl1pPr marL="0" indent="0" algn="l">
              <a:buNone/>
              <a:defRPr sz="2800">
                <a:solidFill>
                  <a:srgbClr val="62636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8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PS-PP-Content-Blan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PS-PP-Content-Blan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594866"/>
                </a:solidFill>
                <a:latin typeface="Franklin Gothic Heavy"/>
                <a:cs typeface="Franklin Gothic Heavy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594866"/>
                </a:solidFill>
                <a:latin typeface="Franklin Gothic Heavy"/>
                <a:cs typeface="Franklin Gothic Heavy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0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PS-PP-Conte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8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6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PS-PP-Blan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57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98CAF-CC5E-1B4B-9338-F1B42C3FC5C7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BCB7B-2B2D-7246-B52C-626C9D376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4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rgbClr val="353634"/>
          </a:solidFill>
          <a:latin typeface="Franklin Gothic Heavy"/>
          <a:ea typeface="+mj-ea"/>
          <a:cs typeface="Franklin Gothic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626362"/>
          </a:solidFill>
          <a:latin typeface="Franklin Gothic Book"/>
          <a:ea typeface="+mn-ea"/>
          <a:cs typeface="Franklin Gothic Book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Helvetica LT Std Cond Light"/>
          <a:ea typeface="+mn-ea"/>
          <a:cs typeface="Helvetica LT Std Cond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LT Std Cond Light"/>
          <a:ea typeface="+mn-ea"/>
          <a:cs typeface="Helvetica LT Std Cond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 LT Std Cond Light"/>
          <a:ea typeface="+mn-ea"/>
          <a:cs typeface="Helvetica LT Std Cond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68842" y="2780793"/>
            <a:ext cx="7772400" cy="1470025"/>
          </a:xfrm>
        </p:spPr>
        <p:txBody>
          <a:bodyPr/>
          <a:lstStyle/>
          <a:p>
            <a:r>
              <a:rPr lang="fr-CA" altLang="en-US" dirty="0" smtClean="0"/>
              <a:t/>
            </a:r>
            <a:br>
              <a:rPr lang="fr-CA" altLang="en-US" dirty="0" smtClean="0"/>
            </a:br>
            <a:r>
              <a:rPr lang="fr-CA" altLang="en-US" dirty="0" smtClean="0"/>
              <a:t>Mobiliser les résultats :</a:t>
            </a:r>
            <a:br>
              <a:rPr lang="fr-CA" altLang="en-US" dirty="0" smtClean="0"/>
            </a:br>
            <a:r>
              <a:rPr lang="fr-CA" altLang="en-US" dirty="0" smtClean="0"/>
              <a:t>manipuler les données du dénombrement ponctuel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 altLang="en-US" dirty="0" smtClean="0"/>
          </a:p>
          <a:p>
            <a:r>
              <a:rPr lang="fr-CA" altLang="en-US" dirty="0" smtClean="0"/>
              <a:t>Aaron Segaert</a:t>
            </a:r>
          </a:p>
          <a:p>
            <a:r>
              <a:rPr lang="fr-CA" altLang="en-US" dirty="0" smtClean="0"/>
              <a:t>Novembre 2015</a:t>
            </a:r>
          </a:p>
          <a:p>
            <a:endParaRPr lang="fr-CA" dirty="0"/>
          </a:p>
        </p:txBody>
      </p:sp>
      <p:sp>
        <p:nvSpPr>
          <p:cNvPr id="4" name="TextBox 3"/>
          <p:cNvSpPr txBox="1"/>
          <p:nvPr/>
        </p:nvSpPr>
        <p:spPr>
          <a:xfrm>
            <a:off x="2826327" y="6260044"/>
            <a:ext cx="415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b="1" dirty="0"/>
              <a:t>Module 7 – Mobilisation des </a:t>
            </a:r>
            <a:r>
              <a:rPr lang="en-CA" b="1" dirty="0" err="1"/>
              <a:t>résultats</a:t>
            </a:r>
            <a:endParaRPr lang="en-CA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84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z="3800" dirty="0" smtClean="0"/>
              <a:t>Comparer et établir les différences</a:t>
            </a:r>
            <a:endParaRPr lang="fr-CA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Utilisez les données communautaires existantes provenant de Statistique Canada et d’autres sources pour comparer avec la population générale et établir des différences :</a:t>
            </a:r>
          </a:p>
          <a:p>
            <a:pPr marL="0" indent="0">
              <a:buNone/>
            </a:pPr>
            <a:endParaRPr lang="fr-CA" dirty="0" smtClean="0"/>
          </a:p>
          <a:p>
            <a:pPr marL="0" indent="0" algn="ctr">
              <a:buNone/>
            </a:pPr>
            <a:r>
              <a:rPr lang="fr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 Les aînés sont sous-représentés en comparaison avec la population générale, avec seulement 3,6 % des personnes interrogées âgées de 65 ans ou plus. »</a:t>
            </a:r>
          </a:p>
          <a:p>
            <a:pPr marL="0" indent="0" algn="ctr">
              <a:buNone/>
            </a:pPr>
            <a:endParaRPr lang="fr-CA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fr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 2,6 % ont indiqué avoir fait leur service militaire, environ le même pourcentage que les anciens combattants de la collectivité générale. »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2071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z="3800" dirty="0" smtClean="0"/>
              <a:t>Comparer et établir les différences</a:t>
            </a:r>
            <a:endParaRPr lang="fr-CA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Examinez les différences entre les groupes, par exemple ceux interrogés dans la rue versus dans les refuges :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  <a:p>
            <a:pPr marL="0" indent="0" algn="ctr">
              <a:buNone/>
            </a:pPr>
            <a:r>
              <a:rPr lang="fr-C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 La proportion d’hommes est plus élevée dans la rue que dans les refuges. »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2400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47012"/>
            <a:ext cx="8229600" cy="1143000"/>
          </a:xfrm>
        </p:spPr>
        <p:txBody>
          <a:bodyPr/>
          <a:lstStyle/>
          <a:p>
            <a:r>
              <a:rPr lang="fr-CA" sz="3800" dirty="0" smtClean="0"/>
              <a:t>Ne vous attendez pas à de grosses surprises</a:t>
            </a:r>
            <a:endParaRPr lang="fr-CA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C’est correct si les résultats ne sont pas stupéfiants! Ils doivent être interprétés avec précaution s’ils montrent un aspect inattendu. Après tout, il ne s’agit que d’un seul dénombrement ponctuel.</a:t>
            </a:r>
          </a:p>
          <a:p>
            <a:r>
              <a:rPr lang="fr-CA" dirty="0" smtClean="0"/>
              <a:t>Si votre collectivité est censée avoir un taux élevé d’itinérance chez les Autochtones, ou qu’un nombre élevé de personnes y migrent et deviennent itinérantes, etc., les résultats refléteront probablement ces situations.</a:t>
            </a:r>
          </a:p>
          <a:p>
            <a:r>
              <a:rPr lang="fr-CA" dirty="0" smtClean="0"/>
              <a:t>Mais on ne sait jamais… peut-être que les résultats obligeront les gens à reconsidérer leurs idées préconçues à propos de la population de personnes itinérantes.</a:t>
            </a:r>
          </a:p>
          <a:p>
            <a:pPr marL="0" indent="0">
              <a:buNone/>
            </a:pP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4757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82637"/>
            <a:ext cx="8229600" cy="1143000"/>
          </a:xfrm>
        </p:spPr>
        <p:txBody>
          <a:bodyPr/>
          <a:lstStyle/>
          <a:p>
            <a:r>
              <a:rPr lang="fr-CA" sz="3800" dirty="0" smtClean="0"/>
              <a:t>Maintenant que nous avons les données, que devons-nous faire?</a:t>
            </a:r>
            <a:endParaRPr lang="fr-CA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37706"/>
            <a:ext cx="8009906" cy="4525963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Nettoyer et préparer les données.</a:t>
            </a:r>
          </a:p>
          <a:p>
            <a:r>
              <a:rPr lang="fr-CA" dirty="0" smtClean="0"/>
              <a:t>Préparer l’analyse.</a:t>
            </a:r>
          </a:p>
          <a:p>
            <a:r>
              <a:rPr lang="fr-CA" dirty="0" smtClean="0"/>
              <a:t>Différents types d’erreurs peuvent survenir, notamment lors de la saisie des données. À l’étape de la manipulation, surveillez les résultats contradictoires ou insensés.</a:t>
            </a:r>
          </a:p>
          <a:p>
            <a:r>
              <a:rPr lang="fr-CA" dirty="0" smtClean="0"/>
              <a:t>Si des données vous semblent vraiment improbables, supprimez les segments d’information incorrects (c.-à-d. traitez-les comme de l’information manquante). Vous pouvez toujours « </a:t>
            </a:r>
            <a:r>
              <a:rPr lang="fr-CA" dirty="0"/>
              <a:t>compter » </a:t>
            </a:r>
            <a:r>
              <a:rPr lang="fr-CA" dirty="0" smtClean="0"/>
              <a:t>la personne et utiliser les autres renseignements qui la concernent.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057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Résultats : simples et directs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Les résultats des dénombrements ponctuels sont intuitifs, simples et faciles à comprendre :  </a:t>
            </a:r>
          </a:p>
          <a:p>
            <a:pPr marL="0" indent="0" algn="ctr">
              <a:buNone/>
            </a:pPr>
            <a:r>
              <a:rPr lang="fr-C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 Toutes les nuits, environ 200 personnes sont </a:t>
            </a:r>
          </a:p>
          <a:p>
            <a:pPr marL="0" indent="0" algn="ctr">
              <a:buNone/>
            </a:pPr>
            <a:r>
              <a:rPr lang="fr-C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sans abri. »</a:t>
            </a:r>
          </a:p>
          <a:p>
            <a:r>
              <a:rPr lang="fr-CA" dirty="0" smtClean="0"/>
              <a:t>Pas besoin d’utiliser des statistiques ou des méthodes compliquées, seulement des chiffres et des pourcentages :</a:t>
            </a:r>
          </a:p>
          <a:p>
            <a:pPr marL="0" indent="0" algn="ctr">
              <a:buNone/>
            </a:pPr>
            <a:r>
              <a:rPr lang="fr-C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 5,7 % ont un ancêtre autochtone. »</a:t>
            </a:r>
          </a:p>
          <a:p>
            <a:pPr marL="0" indent="0" algn="ctr">
              <a:buNone/>
            </a:pPr>
            <a:r>
              <a:rPr lang="fr-C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 27 % sont des femmes. »</a:t>
            </a:r>
          </a:p>
          <a:p>
            <a:pPr marL="0" indent="0" algn="ctr">
              <a:buNone/>
            </a:pPr>
            <a:r>
              <a:rPr lang="fr-C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 14 des 26 personnes interrogées dans la rue n’ont pas eu recours à un refuge au cours de la dernière année. »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1717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Chiffres peu élevés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sz="3200" dirty="0" smtClean="0"/>
              <a:t>Hormis les grandes villes canadiennes, le compte total de personnes se chiffrera dans les centaines ou même les dizaines, alors certaines catégories présenteront </a:t>
            </a:r>
            <a:r>
              <a:rPr lang="fr-CA" dirty="0" smtClean="0"/>
              <a:t>des chiffres peu élevés</a:t>
            </a:r>
            <a:r>
              <a:rPr lang="fr-CA" sz="3200" dirty="0" smtClean="0"/>
              <a:t> :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8393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2503" y="265762"/>
            <a:ext cx="8906493" cy="1143000"/>
          </a:xfrm>
        </p:spPr>
        <p:txBody>
          <a:bodyPr/>
          <a:lstStyle/>
          <a:p>
            <a:r>
              <a:rPr lang="fr-CA" sz="3800" dirty="0" smtClean="0"/>
              <a:t>Utiliser les tableaux et les graphiques</a:t>
            </a:r>
            <a:endParaRPr lang="fr-CA" sz="3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577133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8883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53340567"/>
              </p:ext>
            </p:extLst>
          </p:nvPr>
        </p:nvGraphicFramePr>
        <p:xfrm>
          <a:off x="178129" y="89515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24326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94512"/>
            <a:ext cx="8229600" cy="1143000"/>
          </a:xfrm>
        </p:spPr>
        <p:txBody>
          <a:bodyPr/>
          <a:lstStyle/>
          <a:p>
            <a:r>
              <a:rPr lang="fr-CA" sz="3600" dirty="0" smtClean="0"/>
              <a:t>Présenter l’information détaillée dans des tableaux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dirty="0" smtClean="0"/>
          </a:p>
          <a:p>
            <a:endParaRPr lang="fr-CA" dirty="0" smtClean="0"/>
          </a:p>
          <a:p>
            <a:pPr marL="0" indent="0">
              <a:buNone/>
            </a:pPr>
            <a:endParaRPr lang="fr-CA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fr-CA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fr-CA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fr-CA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fr-C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 Quinze pour cent sont des itinérants épisodiques. »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0202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35137"/>
            <a:ext cx="8229600" cy="1143000"/>
          </a:xfrm>
        </p:spPr>
        <p:txBody>
          <a:bodyPr/>
          <a:lstStyle/>
          <a:p>
            <a:r>
              <a:rPr lang="fr-CA" sz="3800" dirty="0" smtClean="0"/>
              <a:t>Exploiter les forces du dénombrement ponctuel</a:t>
            </a:r>
            <a:endParaRPr lang="fr-CA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Une possibilité de </a:t>
            </a:r>
            <a:r>
              <a:rPr lang="fr-CA" dirty="0"/>
              <a:t>mettre en contexte les </a:t>
            </a:r>
            <a:r>
              <a:rPr lang="fr-CA" dirty="0" smtClean="0"/>
              <a:t>statistiques concernant les refuges :  </a:t>
            </a:r>
          </a:p>
          <a:p>
            <a:pPr lvl="1"/>
            <a:r>
              <a:rPr lang="fr-CA" dirty="0" smtClean="0"/>
              <a:t>Combien de personnes ne sont pas comptées dans les statistiques concernant les refuges? Les données réelles sur cette question sont limitées.</a:t>
            </a:r>
          </a:p>
          <a:p>
            <a:pPr marL="400050" lvl="1" indent="0" algn="ctr">
              <a:buNone/>
            </a:pPr>
            <a:r>
              <a:rPr lang="fr-C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 20 % des répondants dormaient dans des endroits autres qu’un refuge, et 53 % ont indiqué ne pas avoir eu recours à un refuge au cours de la dernière année. »</a:t>
            </a:r>
          </a:p>
          <a:p>
            <a:pPr marL="400050" lvl="1" indent="0" algn="ctr">
              <a:buNone/>
            </a:pPr>
            <a:r>
              <a:rPr lang="fr-CA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 Globalement, 92,7 % des personnes comptées étaient dans un refuge le soir du dénombrement ou avaient eu recours à un refuge à un moment ou l’autre au cours de la dernière année. »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2919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8887"/>
            <a:ext cx="8229600" cy="1143000"/>
          </a:xfrm>
        </p:spPr>
        <p:txBody>
          <a:bodyPr/>
          <a:lstStyle/>
          <a:p>
            <a:r>
              <a:rPr lang="fr-CA" sz="3800" dirty="0" smtClean="0"/>
              <a:t>Exploiter les forces du dénombrement ponctuel</a:t>
            </a:r>
            <a:endParaRPr lang="fr-CA" sz="3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fr-CA" dirty="0" smtClean="0"/>
              <a:t>Quelles sont les caractéristiques des gens qui n’ont pas recours aux refuges? Certains groupes sont-ils moins susceptibles d’y avoir recours?</a:t>
            </a:r>
          </a:p>
          <a:p>
            <a:pPr lvl="1"/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43963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456</Words>
  <Application>Microsoft Office PowerPoint</Application>
  <PresentationFormat>On-screen Show (4:3)</PresentationFormat>
  <Paragraphs>171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Mobiliser les résultats : manipuler les données du dénombrement ponctuel</vt:lpstr>
      <vt:lpstr>Maintenant que nous avons les données, que devons-nous faire?</vt:lpstr>
      <vt:lpstr>Résultats : simples et directs</vt:lpstr>
      <vt:lpstr>Chiffres peu élevés</vt:lpstr>
      <vt:lpstr>Utiliser les tableaux et les graphiques</vt:lpstr>
      <vt:lpstr>PowerPoint Presentation</vt:lpstr>
      <vt:lpstr>Présenter l’information détaillée dans des tableaux</vt:lpstr>
      <vt:lpstr>Exploiter les forces du dénombrement ponctuel</vt:lpstr>
      <vt:lpstr>Exploiter les forces du dénombrement ponctuel</vt:lpstr>
      <vt:lpstr>Comparer et établir les différences</vt:lpstr>
      <vt:lpstr>Comparer et établir les différences</vt:lpstr>
      <vt:lpstr>Ne vous attendez pas à de grosses surprises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Taro Abarbanel</dc:creator>
  <cp:lastModifiedBy>Noël, Jo-Annie [NC]</cp:lastModifiedBy>
  <cp:revision>88</cp:revision>
  <dcterms:created xsi:type="dcterms:W3CDTF">2015-09-17T18:29:35Z</dcterms:created>
  <dcterms:modified xsi:type="dcterms:W3CDTF">2015-11-03T17:54:04Z</dcterms:modified>
</cp:coreProperties>
</file>