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4" r:id="rId5"/>
  </p:sldMasterIdLst>
  <p:notesMasterIdLst>
    <p:notesMasterId r:id="rId18"/>
  </p:notesMasterIdLst>
  <p:handoutMasterIdLst>
    <p:handoutMasterId r:id="rId19"/>
  </p:handoutMasterIdLst>
  <p:sldIdLst>
    <p:sldId id="314" r:id="rId6"/>
    <p:sldId id="333" r:id="rId7"/>
    <p:sldId id="265" r:id="rId8"/>
    <p:sldId id="325" r:id="rId9"/>
    <p:sldId id="326" r:id="rId10"/>
    <p:sldId id="330" r:id="rId11"/>
    <p:sldId id="331" r:id="rId12"/>
    <p:sldId id="295" r:id="rId13"/>
    <p:sldId id="320" r:id="rId14"/>
    <p:sldId id="286" r:id="rId15"/>
    <p:sldId id="289" r:id="rId16"/>
    <p:sldId id="316" r:id="rId17"/>
  </p:sldIdLst>
  <p:sldSz cx="12192000" cy="6858000"/>
  <p:notesSz cx="7023100" cy="9309100"/>
  <p:custDataLst>
    <p:tags r:id="rId20"/>
  </p:custDataLst>
  <p:defaultTextStyle>
    <a:defPPr>
      <a:defRPr lang="fr-c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5C67"/>
    <a:srgbClr val="3DB1C1"/>
    <a:srgbClr val="6DAA32"/>
    <a:srgbClr val="0000CC"/>
    <a:srgbClr val="52445E"/>
    <a:srgbClr val="353634"/>
    <a:srgbClr val="626362"/>
    <a:srgbClr val="FFFFFE"/>
    <a:srgbClr val="F3F2F1"/>
    <a:srgbClr val="5948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58" autoAdjust="0"/>
    <p:restoredTop sz="84468" autoAdjust="0"/>
  </p:normalViewPr>
  <p:slideViewPr>
    <p:cSldViewPr snapToGrid="0" snapToObjects="1">
      <p:cViewPr varScale="1">
        <p:scale>
          <a:sx n="75" d="100"/>
          <a:sy n="75" d="100"/>
        </p:scale>
        <p:origin x="672" y="5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1" d="100"/>
          <a:sy n="81" d="100"/>
        </p:scale>
        <p:origin x="320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005046-8D8A-41BD-BE82-303C5CDD0FC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228640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B58A7EF1-2C5C-4E1D-BB01-33EBA841DC3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1001188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A7EF1-2C5C-4E1D-BB01-33EBA841DC33}" type="slidenum">
              <a:rPr lang="en-CA" smtClean="0"/>
              <a:t>1</a:t>
            </a:fld>
            <a:endParaRPr lang="en-CA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71683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8A7EF1-2C5C-4E1D-BB01-33EBA841DC33}" type="slidenum">
              <a:rPr lang="en-CA" smtClean="0"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52116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A7EF1-2C5C-4E1D-BB01-33EBA841DC33}" type="slidenum">
              <a:rPr lang="en-CA" smtClean="0"/>
              <a:t>5</a:t>
            </a:fld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5698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A7EF1-2C5C-4E1D-BB01-33EBA841DC33}" type="slidenum">
              <a:rPr lang="en-CA" smtClean="0"/>
              <a:t>8</a:t>
            </a:fld>
            <a:endParaRPr lang="en-CA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20270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A7EF1-2C5C-4E1D-BB01-33EBA841DC33}" type="slidenum">
              <a:rPr lang="en-CA" smtClean="0"/>
              <a:t>9</a:t>
            </a:fld>
            <a:endParaRPr lang="en-CA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3605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A7EF1-2C5C-4E1D-BB01-33EBA841DC33}" type="slidenum">
              <a:rPr lang="en-CA" smtClean="0"/>
              <a:t>10</a:t>
            </a:fld>
            <a:endParaRPr lang="en-CA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174413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A7EF1-2C5C-4E1D-BB01-33EBA841DC33}" type="slidenum">
              <a:rPr lang="en-CA" smtClean="0"/>
              <a:t>11</a:t>
            </a:fld>
            <a:endParaRPr lang="en-CA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48993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7843" y="2130431"/>
            <a:ext cx="6830895" cy="1470025"/>
          </a:xfrm>
        </p:spPr>
        <p:txBody>
          <a:bodyPr>
            <a:noAutofit/>
          </a:bodyPr>
          <a:lstStyle>
            <a:lvl1pPr algn="l">
              <a:defRPr sz="2700" b="1" i="0">
                <a:latin typeface="Arial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7846" y="3886200"/>
            <a:ext cx="6830895" cy="1752600"/>
          </a:xfrm>
        </p:spPr>
        <p:txBody>
          <a:bodyPr>
            <a:normAutofit/>
          </a:bodyPr>
          <a:lstStyle>
            <a:lvl1pPr marL="0" indent="0" algn="l">
              <a:buNone/>
              <a:defRPr sz="2100">
                <a:solidFill>
                  <a:schemeClr val="tx1">
                    <a:tint val="75000"/>
                  </a:schemeClr>
                </a:solidFill>
                <a:latin typeface="Arial"/>
                <a:cs typeface="Verdana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635D0-4927-4A51-BE04-487023E8842F}" type="datetime1">
              <a:rPr lang="en-US" smtClean="0"/>
              <a:t>2/26/2021</a:t>
            </a:fld>
            <a:r>
              <a:rPr lang="en-US" smtClean="0"/>
              <a:t>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54" y="145097"/>
            <a:ext cx="2891155" cy="304165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422361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C9CD3-16CF-42BA-B85B-F8C58D45F676}" type="datetime1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73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4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4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CDF67-DEFD-4186-95E3-BEE38CE985B0}" type="datetime1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6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76CD7-5AA0-46B3-A6AB-0C12401B16AD}" type="datetime1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97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6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D17D-1681-4CEC-A704-EF3C4F0306B0}" type="datetime1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74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B02DD-73D8-4AD5-9014-09B363585678}" type="datetime1">
              <a:rPr lang="en-US" smtClean="0"/>
              <a:t>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22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7"/>
            <a:ext cx="5389033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A57BB-9B73-4318-8356-59A055B5DB14}" type="datetime1">
              <a:rPr lang="en-US" smtClean="0"/>
              <a:t>2/26/2021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54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475B-EAFC-41BE-B1DD-76B82C39BCCD}" type="datetime1">
              <a:rPr lang="en-US" smtClean="0"/>
              <a:t>2/26/2021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68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6EAB4-D3CE-4D8A-9659-B91D5FFE9D5D}" type="datetime1">
              <a:rPr lang="en-US" smtClean="0"/>
              <a:t>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75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4"/>
            <a:ext cx="4011084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0635-1840-44FF-A973-CDA433E33B9D}" type="datetime1">
              <a:rPr lang="en-US" smtClean="0"/>
              <a:t>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89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5"/>
            <a:ext cx="73152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3"/>
            <a:ext cx="73152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6A6B6-BD49-4AEF-87A4-FFD17E37C630}" type="datetime1">
              <a:rPr lang="en-US" smtClean="0"/>
              <a:t>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09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5DDCD-13DD-4770-A0B4-97D87F0BACF8}" type="datetime1">
              <a:rPr lang="en-US" smtClean="0"/>
              <a:t>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2E86C063-E22E-2E4C-A523-54089486E3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380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algn="l" defTabSz="342900" rtl="0" eaLnBrk="1" latinLnBrk="0" hangingPunct="1">
        <a:spcBef>
          <a:spcPct val="0"/>
        </a:spcBef>
        <a:buNone/>
        <a:defRPr sz="2700" b="1" i="0" kern="1200">
          <a:solidFill>
            <a:schemeClr val="tx1"/>
          </a:solidFill>
          <a:latin typeface="Arial"/>
          <a:ea typeface="+mj-ea"/>
          <a:cs typeface="Verdana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Verdana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Arial"/>
          <a:ea typeface="+mn-ea"/>
          <a:cs typeface="Verdana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Verdana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Arial"/>
          <a:ea typeface="+mn-ea"/>
          <a:cs typeface="Verdana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Arial"/>
          <a:ea typeface="+mn-ea"/>
          <a:cs typeface="Verdana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mailto:Hifis-sisa@hrsdc-rhdcc.gc.ca" TargetMode="External"/><Relationship Id="rId4" Type="http://schemas.openxmlformats.org/officeDocument/2006/relationships/hyperlink" Target="http://www.demo.hifis.ca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1351" y="2718221"/>
            <a:ext cx="6260595" cy="2379549"/>
          </a:xfrm>
        </p:spPr>
        <p:txBody>
          <a:bodyPr/>
          <a:lstStyle/>
          <a:p>
            <a:pPr algn="l" rtl="0"/>
            <a:r>
              <a:rPr lang="fr-ca" sz="3200" b="0" i="0" u="none" baseline="0" dirty="0"/>
              <a:t>		</a:t>
            </a:r>
            <a:r>
              <a:rPr lang="fr-ca" sz="3200" b="1" i="0" u="none" baseline="0" dirty="0"/>
              <a:t>Tout le monde compte </a:t>
            </a:r>
            <a:r>
              <a:rPr lang="fr-ca" sz="3200" b="1" i="0" u="none" baseline="0" dirty="0" smtClean="0"/>
              <a:t>2021</a:t>
            </a:r>
            <a:r>
              <a:rPr lang="fr-ca" sz="3200" dirty="0"/>
              <a:t/>
            </a:r>
            <a:br>
              <a:rPr lang="fr-ca" sz="3200" dirty="0"/>
            </a:br>
            <a:r>
              <a:rPr lang="fr-ca" sz="2400" b="1" i="0" u="none" baseline="0" dirty="0" smtClean="0">
                <a:solidFill>
                  <a:srgbClr val="E63D52"/>
                </a:solidFill>
              </a:rPr>
              <a:t>Utiliser</a:t>
            </a:r>
            <a:r>
              <a:rPr lang="fr-ca" sz="2400" b="1" i="0" u="none" dirty="0" smtClean="0">
                <a:solidFill>
                  <a:srgbClr val="E63D52"/>
                </a:solidFill>
              </a:rPr>
              <a:t> le SISA pour mener votre 		               dénombrement ponctuel </a:t>
            </a:r>
            <a:endParaRPr lang="fr-ca" sz="2400" dirty="0">
              <a:solidFill>
                <a:srgbClr val="E63D5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66930" y="5267769"/>
            <a:ext cx="6698732" cy="774060"/>
          </a:xfrm>
        </p:spPr>
        <p:txBody>
          <a:bodyPr>
            <a:noAutofit/>
          </a:bodyPr>
          <a:lstStyle/>
          <a:p>
            <a:pPr lvl="0" algn="r" rtl="0"/>
            <a:r>
              <a:rPr lang="fr-ca" sz="2400" b="0" i="0" u="none" baseline="0" dirty="0" smtClean="0"/>
              <a:t>Sessions de formations </a:t>
            </a:r>
            <a:r>
              <a:rPr lang="fr-ca" sz="2400" b="0" i="0" u="none" baseline="0" dirty="0"/>
              <a:t>des coordonnateurs du dénombrement </a:t>
            </a:r>
            <a:r>
              <a:rPr lang="fr-ca" sz="2400" b="0" i="0" u="none" baseline="0" dirty="0" smtClean="0"/>
              <a:t>ponctuel</a:t>
            </a:r>
            <a:endParaRPr lang="fr-ca" sz="2400" b="0" i="0" u="none" baseline="0" dirty="0"/>
          </a:p>
          <a:p>
            <a:pPr lvl="0" algn="r" rtl="0"/>
            <a:r>
              <a:rPr lang="fr-ca" sz="2400" b="0" i="0" u="none" baseline="0" dirty="0" smtClean="0"/>
              <a:t>Janvier 2021</a:t>
            </a:r>
            <a:endParaRPr lang="fr-c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342900" rtl="0"/>
            <a:fld id="{2E86C063-E22E-2E4C-A523-54089486E38F}" type="slidenum">
              <a:rPr>
                <a:solidFill>
                  <a:prstClr val="black">
                    <a:tint val="75000"/>
                  </a:prstClr>
                </a:solidFill>
              </a:rPr>
              <a:pPr defTabSz="342900"/>
              <a:t>1</a:t>
            </a:fld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6895" y="1115944"/>
            <a:ext cx="1534754" cy="164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76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AFBCB7B-2B2D-7246-B52C-626C9D37662C}" type="slidenum">
              <a:rPr/>
              <a:t>10</a:t>
            </a:fld>
            <a:endParaRPr lang="fr-ca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346642"/>
            <a:ext cx="10972800" cy="575945"/>
          </a:xfrm>
          <a:prstGeom prst="rect">
            <a:avLst/>
          </a:prstGeom>
          <a:solidFill>
            <a:srgbClr val="75CED6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7A82AA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 rtl="0">
              <a:lnSpc>
                <a:spcPts val="4320"/>
              </a:lnSpc>
              <a:tabLst>
                <a:tab pos="8068860" algn="r"/>
              </a:tabLst>
            </a:pPr>
            <a:r>
              <a:rPr lang="fr-ca" sz="2800" b="1" i="0" u="none" baseline="0" dirty="0" smtClean="0">
                <a:solidFill>
                  <a:schemeClr val="tx1"/>
                </a:solidFill>
              </a:rPr>
              <a:t>Données </a:t>
            </a:r>
            <a:r>
              <a:rPr lang="fr-ca" sz="2800" b="1" i="0" u="none" baseline="0" dirty="0">
                <a:solidFill>
                  <a:schemeClr val="tx1"/>
                </a:solidFill>
              </a:rPr>
              <a:t>d’exportation </a:t>
            </a:r>
            <a:r>
              <a:rPr lang="fr-ca" sz="2800" b="1" i="0" u="none" baseline="0" dirty="0" smtClean="0">
                <a:solidFill>
                  <a:schemeClr val="tx1"/>
                </a:solidFill>
              </a:rPr>
              <a:t>envoyées </a:t>
            </a:r>
            <a:r>
              <a:rPr lang="fr-ca" sz="2800" b="1" i="0" u="none" baseline="0" dirty="0">
                <a:solidFill>
                  <a:schemeClr val="tx1"/>
                </a:solidFill>
              </a:rPr>
              <a:t>à EDSC en format .csv</a:t>
            </a:r>
            <a:endParaRPr lang="fr-ca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792448" y="5566027"/>
            <a:ext cx="10103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fr-ca" b="0" i="0" u="none" baseline="0" dirty="0"/>
              <a:t>Remarque : L’exportation vise les 15 questions DE BASE du dénombrement ponctuel et à titre facultatif, les questions de l’OCI.</a:t>
            </a:r>
            <a:endParaRPr lang="fr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604" y="1152410"/>
            <a:ext cx="11676295" cy="439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11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75742"/>
            <a:ext cx="10972800" cy="4525963"/>
          </a:xfrm>
        </p:spPr>
        <p:txBody>
          <a:bodyPr>
            <a:normAutofit lnSpcReduction="10000"/>
          </a:bodyPr>
          <a:lstStyle/>
          <a:p>
            <a:pPr algn="l" rtl="0">
              <a:spcAft>
                <a:spcPts val="600"/>
              </a:spcAft>
              <a:buBlip>
                <a:blip r:embed="rId3"/>
              </a:buBlip>
            </a:pPr>
            <a:r>
              <a:rPr lang="fr-ca" b="0" i="0" u="none" baseline="0" dirty="0"/>
              <a:t>Des guides pratiques détaillés et du matériel de référence sont disponibles dans le menu d’aide du SISA.</a:t>
            </a:r>
          </a:p>
          <a:p>
            <a:pPr algn="l" rtl="0">
              <a:spcAft>
                <a:spcPts val="600"/>
              </a:spcAft>
              <a:buBlip>
                <a:blip r:embed="rId3"/>
              </a:buBlip>
            </a:pPr>
            <a:r>
              <a:rPr lang="fr-ca" b="0" i="0" u="none" baseline="0" dirty="0"/>
              <a:t>Le Centre de formation du SISA, un programme d’apprentissage en ligne gratuit sur demande et d’autres ressources en ligne sont disponibles par le biais :</a:t>
            </a:r>
          </a:p>
          <a:p>
            <a:pPr marL="342900" lvl="1" indent="0" algn="l" rtl="0">
              <a:buNone/>
            </a:pPr>
            <a:r>
              <a:rPr lang="fr-ca" sz="2200" b="0" i="0" u="none" baseline="0" dirty="0">
                <a:sym typeface="Wingdings" panose="05000000000000000000" pitchFamily="2" charset="2"/>
              </a:rPr>
              <a:t> </a:t>
            </a:r>
            <a:r>
              <a:rPr lang="fr-ca" sz="2200" b="0" i="0" u="none" baseline="0" dirty="0"/>
              <a:t>Le site de démonstration du SISA : </a:t>
            </a:r>
            <a:r>
              <a:rPr lang="fr-ca" sz="2400" b="0" i="0" u="none" baseline="0" dirty="0">
                <a:latin typeface="Franklin Gothic Book" panose="020B0503020102020204" pitchFamily="34" charset="0"/>
                <a:hlinkClick r:id="rId4"/>
              </a:rPr>
              <a:t>www.demo.hifis.ca (en anglais seulement)</a:t>
            </a:r>
            <a:endParaRPr lang="fr-ca" sz="2400" dirty="0" smtClean="0">
              <a:latin typeface="Franklin Gothic Book" panose="020B0503020102020204" pitchFamily="34" charset="0"/>
            </a:endParaRPr>
          </a:p>
          <a:p>
            <a:pPr marL="342900" lvl="1" indent="0" algn="l" rtl="0">
              <a:buNone/>
            </a:pPr>
            <a:endParaRPr lang="fr-ca" sz="1100" dirty="0"/>
          </a:p>
          <a:p>
            <a:pPr marL="342900" lvl="1" indent="-342900" algn="l" rtl="0">
              <a:buBlip>
                <a:blip r:embed="rId3"/>
              </a:buBlip>
            </a:pPr>
            <a:r>
              <a:rPr lang="fr-ca" sz="2400" b="0" i="0" u="none" baseline="0" dirty="0"/>
              <a:t>Pour toute question concernant le SISA ou pour obtenir des renseignements de dépannage, communiquez avec le Centre de soutien à la clientèle du SISA :</a:t>
            </a:r>
            <a:endParaRPr lang="fr-ca" sz="2400" dirty="0"/>
          </a:p>
          <a:p>
            <a:pPr marL="857250" lvl="3" indent="0" algn="l" rtl="0">
              <a:buNone/>
            </a:pPr>
            <a:r>
              <a:rPr lang="fr-ca" sz="2400" b="0" i="0" u="none" baseline="0" dirty="0">
                <a:latin typeface="Franklin Gothic Book" panose="020B0503020102020204" pitchFamily="34" charset="0"/>
                <a:sym typeface="Wingdings" panose="05000000000000000000" pitchFamily="2" charset="2"/>
              </a:rPr>
              <a:t>     </a:t>
            </a:r>
            <a:r>
              <a:rPr lang="fr-ca" sz="2400" b="0" i="0" u="none" baseline="0" dirty="0">
                <a:latin typeface="Franklin Gothic Book" panose="020B0503020102020204" pitchFamily="34" charset="0"/>
              </a:rPr>
              <a:t>Par téléphone au : 1 866-324-2375</a:t>
            </a:r>
          </a:p>
          <a:p>
            <a:pPr marL="857250" lvl="3" indent="0" algn="l" rtl="0">
              <a:buNone/>
            </a:pPr>
            <a:r>
              <a:rPr lang="fr-ca" sz="2400" b="0" i="0" u="none" baseline="0" dirty="0">
                <a:latin typeface="Franklin Gothic Book" panose="020B0503020102020204" pitchFamily="34" charset="0"/>
                <a:sym typeface="Wingdings" panose="05000000000000000000" pitchFamily="2" charset="2"/>
              </a:rPr>
              <a:t>    </a:t>
            </a:r>
            <a:r>
              <a:rPr lang="fr-ca" sz="2400" b="0" i="0" u="none" baseline="0" dirty="0">
                <a:latin typeface="Franklin Gothic Book" panose="020B0503020102020204" pitchFamily="34" charset="0"/>
              </a:rPr>
              <a:t>par courriel à l’adresse : </a:t>
            </a:r>
            <a:r>
              <a:rPr lang="fr-ca" sz="2400" b="0" i="0" u="none" baseline="0" dirty="0">
                <a:latin typeface="Franklin Gothic Book" panose="020B0503020102020204" pitchFamily="34" charset="0"/>
                <a:hlinkClick r:id="rId5"/>
              </a:rPr>
              <a:t>support@hifis.ca</a:t>
            </a:r>
            <a:endParaRPr lang="fr-ca" sz="2400" dirty="0">
              <a:latin typeface="Franklin Gothic Book" panose="020B0503020102020204" pitchFamily="34" charset="0"/>
            </a:endParaRPr>
          </a:p>
          <a:p>
            <a:pPr algn="l" rtl="0">
              <a:buFont typeface="Arial" panose="020B0604020202020204" pitchFamily="34" charset="0"/>
              <a:buChar char="•"/>
            </a:pP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AFBCB7B-2B2D-7246-B52C-626C9D37662C}" type="slidenum">
              <a:rPr/>
              <a:t>11</a:t>
            </a:fld>
            <a:endParaRPr lang="fr-ca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346642"/>
            <a:ext cx="10972800" cy="575945"/>
          </a:xfrm>
          <a:prstGeom prst="rect">
            <a:avLst/>
          </a:prstGeom>
          <a:solidFill>
            <a:srgbClr val="75CED6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7A82AA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 rtl="0">
              <a:lnSpc>
                <a:spcPts val="4320"/>
              </a:lnSpc>
              <a:tabLst>
                <a:tab pos="8068860" algn="r"/>
              </a:tabLst>
            </a:pPr>
            <a:r>
              <a:rPr lang="fr-ca" sz="2800" b="1" i="0" u="none" baseline="0" dirty="0">
                <a:solidFill>
                  <a:schemeClr val="tx1"/>
                </a:solidFill>
              </a:rPr>
              <a:t>Le service de </a:t>
            </a:r>
            <a:r>
              <a:rPr lang="fr-ca" sz="2800" b="1" i="0" u="none" baseline="0" dirty="0" smtClean="0">
                <a:solidFill>
                  <a:schemeClr val="tx1"/>
                </a:solidFill>
              </a:rPr>
              <a:t>soutien </a:t>
            </a:r>
            <a:r>
              <a:rPr lang="fr-ca" sz="2800" b="1" i="0" u="none" baseline="0" dirty="0">
                <a:solidFill>
                  <a:schemeClr val="tx1"/>
                </a:solidFill>
              </a:rPr>
              <a:t>du </a:t>
            </a:r>
            <a:r>
              <a:rPr lang="fr-ca" sz="2800" b="1" i="0" u="none" baseline="0" dirty="0" smtClean="0">
                <a:solidFill>
                  <a:schemeClr val="tx1"/>
                </a:solidFill>
              </a:rPr>
              <a:t>SISA</a:t>
            </a:r>
            <a:endParaRPr lang="fr-ca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18536" y="4545820"/>
            <a:ext cx="1423922" cy="152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5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51144" y="2277570"/>
            <a:ext cx="4624576" cy="2196779"/>
          </a:xfrm>
        </p:spPr>
        <p:txBody>
          <a:bodyPr anchor="t">
            <a:noAutofit/>
          </a:bodyPr>
          <a:lstStyle/>
          <a:p>
            <a:pPr algn="ctr" rtl="0">
              <a:lnSpc>
                <a:spcPts val="4320"/>
              </a:lnSpc>
            </a:pPr>
            <a:r>
              <a:rPr lang="fr-ca" b="1" i="0" u="none" baseline="0"/>
              <a:t>Merci! </a:t>
            </a:r>
            <a:r>
              <a:rPr lang="fr-ca"/>
              <a:t/>
            </a:r>
            <a:br>
              <a:rPr lang="fr-ca"/>
            </a:br>
            <a:r>
              <a:rPr lang="fr-ca" b="0" i="0" u="none" baseline="0">
                <a:solidFill>
                  <a:srgbClr val="8E2B3F"/>
                </a:solidFill>
              </a:rPr>
              <a:t>Commentaires</a:t>
            </a:r>
            <a:r>
              <a:rPr lang="fr-ca"/>
              <a:t/>
            </a:r>
            <a:br>
              <a:rPr lang="fr-ca"/>
            </a:br>
            <a:r>
              <a:rPr lang="fr-ca" b="0" i="0" u="none" baseline="0">
                <a:solidFill>
                  <a:srgbClr val="8E2B3F"/>
                </a:solidFill>
              </a:rPr>
              <a:t>ou questions? </a:t>
            </a:r>
            <a:r>
              <a:rPr lang="fr-ca" b="0">
                <a:solidFill>
                  <a:srgbClr val="8E2B3F"/>
                </a:solidFill>
              </a:rPr>
              <a:t/>
            </a:r>
            <a:br>
              <a:rPr lang="fr-ca" b="0">
                <a:solidFill>
                  <a:srgbClr val="8E2B3F"/>
                </a:solidFill>
              </a:rPr>
            </a:br>
            <a:r>
              <a:rPr lang="fr-ca" b="0">
                <a:solidFill>
                  <a:srgbClr val="8E2B3F"/>
                </a:solidFill>
              </a:rPr>
              <a:t/>
            </a:r>
            <a:br>
              <a:rPr lang="fr-ca" b="0">
                <a:solidFill>
                  <a:srgbClr val="8E2B3F"/>
                </a:solidFill>
              </a:rPr>
            </a:br>
            <a:endParaRPr lang="fr-ca" b="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887987" y="1651250"/>
            <a:ext cx="8620219" cy="4367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7A82AA"/>
              </a:buClr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7A82AA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7A82AA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7A82AA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7A82AA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spcBef>
                <a:spcPts val="1200"/>
              </a:spcBef>
              <a:buNone/>
            </a:pPr>
            <a:endParaRPr lang="fr-ca" sz="2400" b="1" dirty="0">
              <a:solidFill>
                <a:srgbClr val="7A82AA"/>
              </a:solidFill>
            </a:endParaRPr>
          </a:p>
          <a:p>
            <a:pPr marL="0" indent="0" algn="l" rtl="0">
              <a:spcBef>
                <a:spcPts val="1200"/>
              </a:spcBef>
              <a:buNone/>
            </a:pPr>
            <a:endParaRPr lang="fr-ca" sz="2400" b="1" dirty="0">
              <a:solidFill>
                <a:srgbClr val="7A82AA"/>
              </a:solidFill>
            </a:endParaRPr>
          </a:p>
          <a:p>
            <a:pPr marL="0" indent="0" algn="l" rtl="0">
              <a:spcBef>
                <a:spcPts val="1200"/>
              </a:spcBef>
              <a:buNone/>
            </a:pPr>
            <a:endParaRPr lang="fr-ca" sz="2400" b="1" dirty="0">
              <a:solidFill>
                <a:srgbClr val="7A82AA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11696" y="474173"/>
            <a:ext cx="10972800" cy="575945"/>
          </a:xfrm>
          <a:prstGeom prst="rect">
            <a:avLst/>
          </a:prstGeom>
          <a:solidFill>
            <a:srgbClr val="75CED6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7A82AA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 rtl="0">
              <a:lnSpc>
                <a:spcPts val="4320"/>
              </a:lnSpc>
              <a:tabLst>
                <a:tab pos="8068860" algn="r"/>
              </a:tabLst>
            </a:pPr>
            <a:r>
              <a:rPr lang="fr-ca" sz="2800" b="1" i="0" u="none" baseline="0" dirty="0">
                <a:solidFill>
                  <a:schemeClr val="tx1"/>
                </a:solidFill>
              </a:rPr>
              <a:t>Tout le monde compte </a:t>
            </a:r>
            <a:r>
              <a:rPr lang="fr-ca" sz="2800" b="1" i="0" u="none" baseline="0" dirty="0" smtClean="0">
                <a:solidFill>
                  <a:schemeClr val="tx1"/>
                </a:solidFill>
              </a:rPr>
              <a:t>2021</a:t>
            </a:r>
            <a:r>
              <a:rPr lang="fr-ca" sz="2800" b="0" i="0" u="none" baseline="0" dirty="0">
                <a:solidFill>
                  <a:srgbClr val="C3D941"/>
                </a:solidFill>
              </a:rPr>
              <a:t>	</a:t>
            </a:r>
            <a:endParaRPr lang="fr-ca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237" y="3648975"/>
            <a:ext cx="3047997" cy="22859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696" y="4474349"/>
            <a:ext cx="1534754" cy="164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07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EC208-4C4D-4602-8386-AAC1D3AF4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647" y="203202"/>
            <a:ext cx="10972800" cy="762001"/>
          </a:xfrm>
        </p:spPr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362197-C95C-4CD2-859B-574F494146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 smtClean="0"/>
              <a:t>Le </a:t>
            </a:r>
            <a:r>
              <a:rPr lang="en-GB" dirty="0" err="1" smtClean="0"/>
              <a:t>lancement</a:t>
            </a:r>
            <a:r>
              <a:rPr lang="en-GB" dirty="0" smtClean="0"/>
              <a:t> de la </a:t>
            </a:r>
            <a:r>
              <a:rPr lang="en-GB" dirty="0" err="1" smtClean="0"/>
              <a:t>mise</a:t>
            </a:r>
            <a:r>
              <a:rPr lang="en-GB" dirty="0" smtClean="0"/>
              <a:t> à jour </a:t>
            </a:r>
            <a:r>
              <a:rPr lang="en-GB" dirty="0"/>
              <a:t>59.2 </a:t>
            </a:r>
            <a:r>
              <a:rPr lang="en-GB" dirty="0" err="1" smtClean="0"/>
              <a:t>est</a:t>
            </a:r>
            <a:r>
              <a:rPr lang="en-GB" dirty="0" smtClean="0"/>
              <a:t> </a:t>
            </a:r>
            <a:r>
              <a:rPr lang="en-GB" dirty="0" err="1" smtClean="0"/>
              <a:t>prévue</a:t>
            </a:r>
            <a:r>
              <a:rPr lang="en-GB" dirty="0"/>
              <a:t> </a:t>
            </a:r>
            <a:r>
              <a:rPr lang="en-GB" dirty="0" smtClean="0"/>
              <a:t>à la fin </a:t>
            </a:r>
            <a:r>
              <a:rPr lang="en-GB" dirty="0" err="1" smtClean="0"/>
              <a:t>février</a:t>
            </a:r>
            <a:r>
              <a:rPr lang="en-GB" dirty="0" smtClean="0"/>
              <a:t>/début mars </a:t>
            </a:r>
          </a:p>
          <a:p>
            <a:pPr lvl="1"/>
            <a:r>
              <a:rPr lang="en-GB" dirty="0" err="1" smtClean="0"/>
              <a:t>Tous</a:t>
            </a:r>
            <a:r>
              <a:rPr lang="en-GB" dirty="0" smtClean="0"/>
              <a:t> les </a:t>
            </a:r>
            <a:r>
              <a:rPr lang="en-GB" dirty="0" err="1" smtClean="0"/>
              <a:t>avantages</a:t>
            </a:r>
            <a:r>
              <a:rPr lang="en-GB" dirty="0" smtClean="0"/>
              <a:t> de la </a:t>
            </a:r>
            <a:r>
              <a:rPr lang="en-GB" dirty="0" err="1" smtClean="0"/>
              <a:t>mise</a:t>
            </a:r>
            <a:r>
              <a:rPr lang="en-GB" dirty="0" smtClean="0"/>
              <a:t> à jour 59.1 - </a:t>
            </a:r>
            <a:r>
              <a:rPr lang="en-GB" dirty="0" err="1" smtClean="0"/>
              <a:t>lançée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décembre</a:t>
            </a:r>
            <a:r>
              <a:rPr lang="en-GB" dirty="0" smtClean="0"/>
              <a:t> 2020</a:t>
            </a:r>
          </a:p>
          <a:p>
            <a:pPr lvl="2"/>
            <a:r>
              <a:rPr lang="en-GB" dirty="0" smtClean="0"/>
              <a:t>Introduction de </a:t>
            </a:r>
            <a:r>
              <a:rPr lang="en-GB" dirty="0" err="1" smtClean="0"/>
              <a:t>fonctionnalités</a:t>
            </a:r>
            <a:r>
              <a:rPr lang="en-GB" dirty="0" smtClean="0"/>
              <a:t> sur </a:t>
            </a:r>
            <a:r>
              <a:rPr lang="en-GB" dirty="0" err="1" smtClean="0"/>
              <a:t>l’accès</a:t>
            </a:r>
            <a:r>
              <a:rPr lang="en-GB" dirty="0" smtClean="0"/>
              <a:t> </a:t>
            </a:r>
            <a:r>
              <a:rPr lang="en-GB" dirty="0" err="1" smtClean="0"/>
              <a:t>coordonné</a:t>
            </a:r>
            <a:endParaRPr lang="en-GB" dirty="0" smtClean="0"/>
          </a:p>
          <a:p>
            <a:pPr lvl="2"/>
            <a:r>
              <a:rPr lang="en-GB" dirty="0" err="1" smtClean="0"/>
              <a:t>Renseignements</a:t>
            </a:r>
            <a:r>
              <a:rPr lang="en-GB" dirty="0" smtClean="0"/>
              <a:t> sur le </a:t>
            </a:r>
            <a:r>
              <a:rPr lang="en-GB" dirty="0" err="1" smtClean="0"/>
              <a:t>logement</a:t>
            </a:r>
            <a:r>
              <a:rPr lang="en-GB" dirty="0" smtClean="0"/>
              <a:t> et </a:t>
            </a:r>
            <a:r>
              <a:rPr lang="en-GB" dirty="0" err="1" smtClean="0"/>
              <a:t>fonctionnalités</a:t>
            </a:r>
            <a:r>
              <a:rPr lang="en-GB" dirty="0" smtClean="0"/>
              <a:t> </a:t>
            </a:r>
            <a:r>
              <a:rPr lang="en-GB" dirty="0" err="1" smtClean="0"/>
              <a:t>élargis</a:t>
            </a:r>
            <a:r>
              <a:rPr lang="en-GB" dirty="0" smtClean="0"/>
              <a:t> </a:t>
            </a:r>
            <a:endParaRPr lang="en-GB" dirty="0"/>
          </a:p>
          <a:p>
            <a:pPr marL="556895" lvl="1" indent="-213995"/>
            <a:r>
              <a:rPr lang="en-GB" dirty="0" err="1" smtClean="0"/>
              <a:t>Ajout</a:t>
            </a:r>
            <a:r>
              <a:rPr lang="en-GB" dirty="0" smtClean="0"/>
              <a:t> de 2 questions au </a:t>
            </a:r>
            <a:r>
              <a:rPr lang="en-GB" dirty="0" err="1" smtClean="0"/>
              <a:t>sondage</a:t>
            </a:r>
            <a:r>
              <a:rPr lang="en-GB" dirty="0" smtClean="0"/>
              <a:t> du </a:t>
            </a:r>
            <a:r>
              <a:rPr lang="en-GB" dirty="0" err="1" smtClean="0"/>
              <a:t>dénombrement</a:t>
            </a:r>
            <a:endParaRPr lang="en-GB" dirty="0"/>
          </a:p>
          <a:p>
            <a:pPr lvl="2"/>
            <a:r>
              <a:rPr lang="en-GB" dirty="0" smtClean="0"/>
              <a:t>Question sur </a:t>
            </a:r>
            <a:r>
              <a:rPr lang="en-GB" dirty="0" err="1" smtClean="0"/>
              <a:t>l’identité</a:t>
            </a:r>
            <a:r>
              <a:rPr lang="en-GB" dirty="0" smtClean="0"/>
              <a:t> </a:t>
            </a:r>
            <a:r>
              <a:rPr lang="en-GB" dirty="0" err="1" smtClean="0"/>
              <a:t>raciale</a:t>
            </a:r>
            <a:endParaRPr lang="en-GB" dirty="0"/>
          </a:p>
          <a:p>
            <a:pPr lvl="2"/>
            <a:r>
              <a:rPr lang="en-GB" dirty="0" err="1" smtClean="0"/>
              <a:t>Effet</a:t>
            </a:r>
            <a:r>
              <a:rPr lang="en-GB" dirty="0" smtClean="0"/>
              <a:t> de la COVID-19 sur le </a:t>
            </a:r>
            <a:r>
              <a:rPr lang="en-GB" dirty="0" err="1" smtClean="0"/>
              <a:t>statut</a:t>
            </a:r>
            <a:r>
              <a:rPr lang="en-GB" dirty="0" smtClean="0"/>
              <a:t> de </a:t>
            </a:r>
            <a:r>
              <a:rPr lang="en-GB" dirty="0" err="1" smtClean="0"/>
              <a:t>logement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685800" lvl="2" indent="0">
              <a:buNone/>
            </a:pPr>
            <a:endParaRPr lang="en-GB" dirty="0"/>
          </a:p>
          <a:p>
            <a:pPr lvl="2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8BF02B-466D-4F6F-91BE-DC2EB559A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2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90C16E0-C6F8-4E15-BF2E-52F6EB822D3E}"/>
              </a:ext>
            </a:extLst>
          </p:cNvPr>
          <p:cNvSpPr txBox="1">
            <a:spLocks/>
          </p:cNvSpPr>
          <p:nvPr/>
        </p:nvSpPr>
        <p:spPr>
          <a:xfrm>
            <a:off x="609600" y="346642"/>
            <a:ext cx="10972800" cy="575945"/>
          </a:xfrm>
          <a:prstGeom prst="rect">
            <a:avLst/>
          </a:prstGeom>
          <a:solidFill>
            <a:srgbClr val="75CED6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7A82AA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ts val="4320"/>
              </a:lnSpc>
              <a:tabLst>
                <a:tab pos="8068860" algn="r"/>
              </a:tabLst>
            </a:pPr>
            <a:r>
              <a:rPr lang="en-CA" sz="2800" dirty="0" err="1" smtClean="0">
                <a:solidFill>
                  <a:schemeClr val="tx1"/>
                </a:solidFill>
              </a:rPr>
              <a:t>Dernière</a:t>
            </a:r>
            <a:r>
              <a:rPr lang="en-CA" sz="2800" dirty="0" smtClean="0">
                <a:solidFill>
                  <a:schemeClr val="tx1"/>
                </a:solidFill>
              </a:rPr>
              <a:t> </a:t>
            </a:r>
            <a:r>
              <a:rPr lang="en-CA" sz="2800" dirty="0" err="1" smtClean="0">
                <a:solidFill>
                  <a:schemeClr val="tx1"/>
                </a:solidFill>
              </a:rPr>
              <a:t>mise</a:t>
            </a:r>
            <a:r>
              <a:rPr lang="en-CA" sz="2800" dirty="0" smtClean="0">
                <a:solidFill>
                  <a:schemeClr val="tx1"/>
                </a:solidFill>
              </a:rPr>
              <a:t> à jour du SISA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26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5200" y="1219507"/>
            <a:ext cx="5796048" cy="329874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CA" sz="2100" b="1" dirty="0"/>
              <a:t>Option 2: </a:t>
            </a:r>
            <a:r>
              <a:rPr lang="en-CA" sz="2100" b="1" dirty="0" smtClean="0"/>
              <a:t>SISA Lite</a:t>
            </a:r>
            <a:endParaRPr lang="fr-ca" sz="2100" b="0" i="0" u="none" baseline="0" dirty="0" smtClean="0"/>
          </a:p>
          <a:p>
            <a:pPr algn="l" rtl="0"/>
            <a:r>
              <a:rPr lang="fr-ca" sz="2100" b="0" i="0" u="none" baseline="0" dirty="0" smtClean="0"/>
              <a:t>Une version du SISA qui inclut le dénombrement ponctuel seulement</a:t>
            </a:r>
            <a:endParaRPr lang="fr-ca" sz="2100" b="0" i="0" u="none" baseline="0" dirty="0"/>
          </a:p>
          <a:p>
            <a:pPr algn="l" rtl="0"/>
            <a:r>
              <a:rPr lang="fr-ca" sz="2100" b="0" i="0" u="none" baseline="0" dirty="0" smtClean="0"/>
              <a:t>Sans </a:t>
            </a:r>
            <a:r>
              <a:rPr lang="fr-ca" sz="2100" b="0" i="0" u="none" baseline="0" dirty="0"/>
              <a:t>exigences en matière de </a:t>
            </a:r>
            <a:r>
              <a:rPr lang="fr-ca" sz="2100" b="0" i="0" u="none" baseline="0" dirty="0" smtClean="0"/>
              <a:t>TI</a:t>
            </a:r>
          </a:p>
          <a:p>
            <a:pPr marL="256857" indent="-213995">
              <a:spcAft>
                <a:spcPts val="600"/>
              </a:spcAft>
            </a:pPr>
            <a:r>
              <a:rPr lang="fr-CA" sz="2100" dirty="0" smtClean="0"/>
              <a:t>Vous aurez besoin de configurer votre sondage, dont vos questions locales</a:t>
            </a:r>
          </a:p>
          <a:p>
            <a:pPr marL="256857" indent="-213995">
              <a:spcAft>
                <a:spcPts val="600"/>
              </a:spcAft>
            </a:pPr>
            <a:r>
              <a:rPr lang="fr-CA" sz="2100" dirty="0" smtClean="0"/>
              <a:t>Conçu pour les communautés qui n’utilisent pas le SISA. Toutefois disponible pour les communautés qui n’ont pas encore mis à jour à la dernière version.</a:t>
            </a:r>
            <a:endParaRPr lang="en-CA" sz="2100" dirty="0"/>
          </a:p>
          <a:p>
            <a:pPr algn="l" rtl="0"/>
            <a:r>
              <a:rPr lang="fr-ca" sz="2100" b="0" i="0" u="none" baseline="0" dirty="0" smtClean="0"/>
              <a:t>Entrée de données mobile </a:t>
            </a:r>
            <a:endParaRPr lang="fr-ca" sz="2100" dirty="0"/>
          </a:p>
          <a:p>
            <a:pPr algn="l" rtl="0"/>
            <a:r>
              <a:rPr lang="fr-ca" sz="2100" b="0" i="0" u="none" baseline="0" dirty="0"/>
              <a:t>Envoi sécurisé des </a:t>
            </a:r>
            <a:r>
              <a:rPr lang="fr-ca" sz="2100" b="0" i="0" u="none" baseline="0" dirty="0" smtClean="0"/>
              <a:t>données à EDSC</a:t>
            </a:r>
            <a:endParaRPr lang="fr-ca" sz="2100" b="0" i="0" u="none" baseline="0" dirty="0"/>
          </a:p>
          <a:p>
            <a:endParaRPr lang="fr-ca" dirty="0"/>
          </a:p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AFBCB7B-2B2D-7246-B52C-626C9D37662C}" type="slidenum">
              <a:rPr/>
              <a:t>3</a:t>
            </a:fld>
            <a:endParaRPr lang="fr-ca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346642"/>
            <a:ext cx="10972800" cy="575945"/>
          </a:xfrm>
          <a:prstGeom prst="rect">
            <a:avLst/>
          </a:prstGeom>
          <a:solidFill>
            <a:srgbClr val="75CED6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7A82AA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 rtl="0">
              <a:lnSpc>
                <a:spcPts val="4320"/>
              </a:lnSpc>
              <a:tabLst>
                <a:tab pos="8068860" algn="r"/>
              </a:tabLst>
            </a:pPr>
            <a:r>
              <a:rPr lang="fr-ca" sz="2800" b="1" i="0" u="none" baseline="0" dirty="0" smtClean="0">
                <a:solidFill>
                  <a:schemeClr val="tx1"/>
                </a:solidFill>
              </a:rPr>
              <a:t>Quelles sont vos options en</a:t>
            </a:r>
            <a:r>
              <a:rPr lang="fr-ca" sz="2800" b="1" i="0" u="none" dirty="0" smtClean="0">
                <a:solidFill>
                  <a:schemeClr val="tx1"/>
                </a:solidFill>
              </a:rPr>
              <a:t> ce qui concerne le</a:t>
            </a:r>
            <a:r>
              <a:rPr lang="fr-ca" sz="2800" b="1" i="0" u="none" baseline="0" dirty="0" smtClean="0">
                <a:solidFill>
                  <a:schemeClr val="tx1"/>
                </a:solidFill>
              </a:rPr>
              <a:t> SISA? </a:t>
            </a:r>
            <a:r>
              <a:rPr lang="fr-ca" sz="2800" b="0" i="0" u="none" baseline="0" dirty="0">
                <a:solidFill>
                  <a:srgbClr val="C3D941"/>
                </a:solidFill>
              </a:rPr>
              <a:t>	</a:t>
            </a:r>
            <a:endParaRPr lang="fr-ca" sz="3200" dirty="0"/>
          </a:p>
        </p:txBody>
      </p:sp>
      <p:sp>
        <p:nvSpPr>
          <p:cNvPr id="6" name="Freeform 5" descr="Android Icon"/>
          <p:cNvSpPr>
            <a:spLocks noEditPoints="1"/>
          </p:cNvSpPr>
          <p:nvPr/>
        </p:nvSpPr>
        <p:spPr bwMode="auto">
          <a:xfrm>
            <a:off x="2525873" y="4484331"/>
            <a:ext cx="901571" cy="1026949"/>
          </a:xfrm>
          <a:custGeom>
            <a:avLst/>
            <a:gdLst>
              <a:gd name="T0" fmla="*/ 194 w 209"/>
              <a:gd name="T1" fmla="*/ 80 h 247"/>
              <a:gd name="T2" fmla="*/ 179 w 209"/>
              <a:gd name="T3" fmla="*/ 95 h 247"/>
              <a:gd name="T4" fmla="*/ 183 w 209"/>
              <a:gd name="T5" fmla="*/ 170 h 247"/>
              <a:gd name="T6" fmla="*/ 205 w 209"/>
              <a:gd name="T7" fmla="*/ 170 h 247"/>
              <a:gd name="T8" fmla="*/ 209 w 209"/>
              <a:gd name="T9" fmla="*/ 95 h 247"/>
              <a:gd name="T10" fmla="*/ 149 w 209"/>
              <a:gd name="T11" fmla="*/ 3 h 247"/>
              <a:gd name="T12" fmla="*/ 145 w 209"/>
              <a:gd name="T13" fmla="*/ 1 h 247"/>
              <a:gd name="T14" fmla="*/ 105 w 209"/>
              <a:gd name="T15" fmla="*/ 15 h 247"/>
              <a:gd name="T16" fmla="*/ 64 w 209"/>
              <a:gd name="T17" fmla="*/ 1 h 247"/>
              <a:gd name="T18" fmla="*/ 61 w 209"/>
              <a:gd name="T19" fmla="*/ 3 h 247"/>
              <a:gd name="T20" fmla="*/ 46 w 209"/>
              <a:gd name="T21" fmla="*/ 45 h 247"/>
              <a:gd name="T22" fmla="*/ 173 w 209"/>
              <a:gd name="T23" fmla="*/ 78 h 247"/>
              <a:gd name="T24" fmla="*/ 139 w 209"/>
              <a:gd name="T25" fmla="*/ 23 h 247"/>
              <a:gd name="T26" fmla="*/ 37 w 209"/>
              <a:gd name="T27" fmla="*/ 83 h 247"/>
              <a:gd name="T28" fmla="*/ 41 w 209"/>
              <a:gd name="T29" fmla="*/ 193 h 247"/>
              <a:gd name="T30" fmla="*/ 64 w 209"/>
              <a:gd name="T31" fmla="*/ 198 h 247"/>
              <a:gd name="T32" fmla="*/ 69 w 209"/>
              <a:gd name="T33" fmla="*/ 243 h 247"/>
              <a:gd name="T34" fmla="*/ 90 w 209"/>
              <a:gd name="T35" fmla="*/ 243 h 247"/>
              <a:gd name="T36" fmla="*/ 95 w 209"/>
              <a:gd name="T37" fmla="*/ 198 h 247"/>
              <a:gd name="T38" fmla="*/ 115 w 209"/>
              <a:gd name="T39" fmla="*/ 232 h 247"/>
              <a:gd name="T40" fmla="*/ 130 w 209"/>
              <a:gd name="T41" fmla="*/ 247 h 247"/>
              <a:gd name="T42" fmla="*/ 146 w 209"/>
              <a:gd name="T43" fmla="*/ 232 h 247"/>
              <a:gd name="T44" fmla="*/ 157 w 209"/>
              <a:gd name="T45" fmla="*/ 198 h 247"/>
              <a:gd name="T46" fmla="*/ 173 w 209"/>
              <a:gd name="T47" fmla="*/ 182 h 247"/>
              <a:gd name="T48" fmla="*/ 37 w 209"/>
              <a:gd name="T49" fmla="*/ 83 h 247"/>
              <a:gd name="T50" fmla="*/ 0 w 209"/>
              <a:gd name="T51" fmla="*/ 95 h 247"/>
              <a:gd name="T52" fmla="*/ 5 w 209"/>
              <a:gd name="T53" fmla="*/ 170 h 247"/>
              <a:gd name="T54" fmla="*/ 26 w 209"/>
              <a:gd name="T55" fmla="*/ 170 h 247"/>
              <a:gd name="T56" fmla="*/ 31 w 209"/>
              <a:gd name="T57" fmla="*/ 95 h 247"/>
              <a:gd name="T58" fmla="*/ 16 w 209"/>
              <a:gd name="T59" fmla="*/ 80 h 247"/>
              <a:gd name="T60" fmla="*/ 130 w 209"/>
              <a:gd name="T61" fmla="*/ 47 h 247"/>
              <a:gd name="T62" fmla="*/ 136 w 209"/>
              <a:gd name="T63" fmla="*/ 41 h 247"/>
              <a:gd name="T64" fmla="*/ 142 w 209"/>
              <a:gd name="T65" fmla="*/ 47 h 247"/>
              <a:gd name="T66" fmla="*/ 136 w 209"/>
              <a:gd name="T67" fmla="*/ 53 h 247"/>
              <a:gd name="T68" fmla="*/ 130 w 209"/>
              <a:gd name="T69" fmla="*/ 47 h 247"/>
              <a:gd name="T70" fmla="*/ 69 w 209"/>
              <a:gd name="T71" fmla="*/ 43 h 247"/>
              <a:gd name="T72" fmla="*/ 78 w 209"/>
              <a:gd name="T73" fmla="*/ 43 h 247"/>
              <a:gd name="T74" fmla="*/ 78 w 209"/>
              <a:gd name="T75" fmla="*/ 51 h 247"/>
              <a:gd name="T76" fmla="*/ 69 w 209"/>
              <a:gd name="T77" fmla="*/ 51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09" h="247">
                <a:moveTo>
                  <a:pt x="205" y="84"/>
                </a:moveTo>
                <a:cubicBezTo>
                  <a:pt x="202" y="82"/>
                  <a:pt x="198" y="80"/>
                  <a:pt x="194" y="80"/>
                </a:cubicBezTo>
                <a:cubicBezTo>
                  <a:pt x="190" y="80"/>
                  <a:pt x="186" y="82"/>
                  <a:pt x="183" y="84"/>
                </a:cubicBezTo>
                <a:cubicBezTo>
                  <a:pt x="180" y="87"/>
                  <a:pt x="179" y="91"/>
                  <a:pt x="179" y="95"/>
                </a:cubicBezTo>
                <a:cubicBezTo>
                  <a:pt x="179" y="159"/>
                  <a:pt x="179" y="159"/>
                  <a:pt x="179" y="159"/>
                </a:cubicBezTo>
                <a:cubicBezTo>
                  <a:pt x="179" y="163"/>
                  <a:pt x="180" y="167"/>
                  <a:pt x="183" y="170"/>
                </a:cubicBezTo>
                <a:cubicBezTo>
                  <a:pt x="186" y="173"/>
                  <a:pt x="190" y="174"/>
                  <a:pt x="194" y="174"/>
                </a:cubicBezTo>
                <a:cubicBezTo>
                  <a:pt x="198" y="174"/>
                  <a:pt x="202" y="173"/>
                  <a:pt x="205" y="170"/>
                </a:cubicBezTo>
                <a:cubicBezTo>
                  <a:pt x="208" y="167"/>
                  <a:pt x="209" y="163"/>
                  <a:pt x="209" y="159"/>
                </a:cubicBezTo>
                <a:cubicBezTo>
                  <a:pt x="209" y="95"/>
                  <a:pt x="209" y="95"/>
                  <a:pt x="209" y="95"/>
                </a:cubicBezTo>
                <a:cubicBezTo>
                  <a:pt x="209" y="91"/>
                  <a:pt x="208" y="87"/>
                  <a:pt x="205" y="84"/>
                </a:cubicBezTo>
                <a:close/>
                <a:moveTo>
                  <a:pt x="149" y="3"/>
                </a:moveTo>
                <a:cubicBezTo>
                  <a:pt x="148" y="0"/>
                  <a:pt x="148" y="0"/>
                  <a:pt x="148" y="0"/>
                </a:cubicBezTo>
                <a:cubicBezTo>
                  <a:pt x="145" y="1"/>
                  <a:pt x="145" y="1"/>
                  <a:pt x="145" y="1"/>
                </a:cubicBezTo>
                <a:cubicBezTo>
                  <a:pt x="135" y="21"/>
                  <a:pt x="135" y="21"/>
                  <a:pt x="135" y="21"/>
                </a:cubicBezTo>
                <a:cubicBezTo>
                  <a:pt x="125" y="17"/>
                  <a:pt x="115" y="15"/>
                  <a:pt x="105" y="15"/>
                </a:cubicBezTo>
                <a:cubicBezTo>
                  <a:pt x="94" y="15"/>
                  <a:pt x="84" y="17"/>
                  <a:pt x="75" y="21"/>
                </a:cubicBezTo>
                <a:cubicBezTo>
                  <a:pt x="64" y="1"/>
                  <a:pt x="64" y="1"/>
                  <a:pt x="64" y="1"/>
                </a:cubicBezTo>
                <a:cubicBezTo>
                  <a:pt x="61" y="0"/>
                  <a:pt x="61" y="0"/>
                  <a:pt x="61" y="0"/>
                </a:cubicBezTo>
                <a:cubicBezTo>
                  <a:pt x="61" y="3"/>
                  <a:pt x="61" y="3"/>
                  <a:pt x="61" y="3"/>
                </a:cubicBezTo>
                <a:cubicBezTo>
                  <a:pt x="71" y="23"/>
                  <a:pt x="71" y="23"/>
                  <a:pt x="71" y="23"/>
                </a:cubicBezTo>
                <a:cubicBezTo>
                  <a:pt x="60" y="28"/>
                  <a:pt x="52" y="36"/>
                  <a:pt x="46" y="45"/>
                </a:cubicBezTo>
                <a:cubicBezTo>
                  <a:pt x="39" y="55"/>
                  <a:pt x="36" y="66"/>
                  <a:pt x="36" y="78"/>
                </a:cubicBezTo>
                <a:cubicBezTo>
                  <a:pt x="173" y="78"/>
                  <a:pt x="173" y="78"/>
                  <a:pt x="173" y="78"/>
                </a:cubicBezTo>
                <a:cubicBezTo>
                  <a:pt x="173" y="66"/>
                  <a:pt x="170" y="55"/>
                  <a:pt x="164" y="45"/>
                </a:cubicBezTo>
                <a:cubicBezTo>
                  <a:pt x="158" y="36"/>
                  <a:pt x="149" y="28"/>
                  <a:pt x="139" y="23"/>
                </a:cubicBezTo>
                <a:lnTo>
                  <a:pt x="149" y="3"/>
                </a:lnTo>
                <a:close/>
                <a:moveTo>
                  <a:pt x="37" y="83"/>
                </a:moveTo>
                <a:cubicBezTo>
                  <a:pt x="37" y="182"/>
                  <a:pt x="37" y="182"/>
                  <a:pt x="37" y="182"/>
                </a:cubicBezTo>
                <a:cubicBezTo>
                  <a:pt x="37" y="186"/>
                  <a:pt x="38" y="190"/>
                  <a:pt x="41" y="193"/>
                </a:cubicBezTo>
                <a:cubicBezTo>
                  <a:pt x="45" y="197"/>
                  <a:pt x="48" y="198"/>
                  <a:pt x="53" y="198"/>
                </a:cubicBezTo>
                <a:cubicBezTo>
                  <a:pt x="64" y="198"/>
                  <a:pt x="64" y="198"/>
                  <a:pt x="64" y="198"/>
                </a:cubicBezTo>
                <a:cubicBezTo>
                  <a:pt x="64" y="232"/>
                  <a:pt x="64" y="232"/>
                  <a:pt x="64" y="232"/>
                </a:cubicBezTo>
                <a:cubicBezTo>
                  <a:pt x="64" y="236"/>
                  <a:pt x="66" y="240"/>
                  <a:pt x="69" y="243"/>
                </a:cubicBezTo>
                <a:cubicBezTo>
                  <a:pt x="72" y="246"/>
                  <a:pt x="75" y="247"/>
                  <a:pt x="79" y="247"/>
                </a:cubicBezTo>
                <a:cubicBezTo>
                  <a:pt x="84" y="247"/>
                  <a:pt x="87" y="246"/>
                  <a:pt x="90" y="243"/>
                </a:cubicBezTo>
                <a:cubicBezTo>
                  <a:pt x="93" y="240"/>
                  <a:pt x="95" y="236"/>
                  <a:pt x="95" y="232"/>
                </a:cubicBezTo>
                <a:cubicBezTo>
                  <a:pt x="95" y="198"/>
                  <a:pt x="95" y="198"/>
                  <a:pt x="95" y="198"/>
                </a:cubicBezTo>
                <a:cubicBezTo>
                  <a:pt x="115" y="198"/>
                  <a:pt x="115" y="198"/>
                  <a:pt x="115" y="198"/>
                </a:cubicBezTo>
                <a:cubicBezTo>
                  <a:pt x="115" y="232"/>
                  <a:pt x="115" y="232"/>
                  <a:pt x="115" y="232"/>
                </a:cubicBezTo>
                <a:cubicBezTo>
                  <a:pt x="115" y="236"/>
                  <a:pt x="117" y="240"/>
                  <a:pt x="120" y="243"/>
                </a:cubicBezTo>
                <a:cubicBezTo>
                  <a:pt x="123" y="246"/>
                  <a:pt x="126" y="247"/>
                  <a:pt x="130" y="247"/>
                </a:cubicBezTo>
                <a:cubicBezTo>
                  <a:pt x="135" y="247"/>
                  <a:pt x="138" y="246"/>
                  <a:pt x="141" y="243"/>
                </a:cubicBezTo>
                <a:cubicBezTo>
                  <a:pt x="144" y="240"/>
                  <a:pt x="146" y="236"/>
                  <a:pt x="146" y="232"/>
                </a:cubicBezTo>
                <a:cubicBezTo>
                  <a:pt x="146" y="198"/>
                  <a:pt x="146" y="198"/>
                  <a:pt x="146" y="198"/>
                </a:cubicBezTo>
                <a:cubicBezTo>
                  <a:pt x="157" y="198"/>
                  <a:pt x="157" y="198"/>
                  <a:pt x="157" y="198"/>
                </a:cubicBezTo>
                <a:cubicBezTo>
                  <a:pt x="161" y="198"/>
                  <a:pt x="165" y="197"/>
                  <a:pt x="168" y="193"/>
                </a:cubicBezTo>
                <a:cubicBezTo>
                  <a:pt x="171" y="190"/>
                  <a:pt x="173" y="186"/>
                  <a:pt x="173" y="182"/>
                </a:cubicBezTo>
                <a:cubicBezTo>
                  <a:pt x="173" y="83"/>
                  <a:pt x="173" y="83"/>
                  <a:pt x="173" y="83"/>
                </a:cubicBezTo>
                <a:lnTo>
                  <a:pt x="37" y="83"/>
                </a:lnTo>
                <a:close/>
                <a:moveTo>
                  <a:pt x="5" y="85"/>
                </a:moveTo>
                <a:cubicBezTo>
                  <a:pt x="2" y="87"/>
                  <a:pt x="0" y="91"/>
                  <a:pt x="0" y="95"/>
                </a:cubicBezTo>
                <a:cubicBezTo>
                  <a:pt x="0" y="159"/>
                  <a:pt x="0" y="159"/>
                  <a:pt x="0" y="159"/>
                </a:cubicBezTo>
                <a:cubicBezTo>
                  <a:pt x="0" y="163"/>
                  <a:pt x="2" y="167"/>
                  <a:pt x="5" y="170"/>
                </a:cubicBezTo>
                <a:cubicBezTo>
                  <a:pt x="8" y="173"/>
                  <a:pt x="11" y="174"/>
                  <a:pt x="16" y="174"/>
                </a:cubicBezTo>
                <a:cubicBezTo>
                  <a:pt x="20" y="174"/>
                  <a:pt x="23" y="173"/>
                  <a:pt x="26" y="170"/>
                </a:cubicBezTo>
                <a:cubicBezTo>
                  <a:pt x="29" y="167"/>
                  <a:pt x="31" y="163"/>
                  <a:pt x="31" y="159"/>
                </a:cubicBezTo>
                <a:cubicBezTo>
                  <a:pt x="31" y="95"/>
                  <a:pt x="31" y="95"/>
                  <a:pt x="31" y="95"/>
                </a:cubicBezTo>
                <a:cubicBezTo>
                  <a:pt x="31" y="91"/>
                  <a:pt x="29" y="87"/>
                  <a:pt x="26" y="85"/>
                </a:cubicBezTo>
                <a:cubicBezTo>
                  <a:pt x="23" y="82"/>
                  <a:pt x="20" y="80"/>
                  <a:pt x="16" y="80"/>
                </a:cubicBezTo>
                <a:cubicBezTo>
                  <a:pt x="11" y="80"/>
                  <a:pt x="8" y="82"/>
                  <a:pt x="5" y="85"/>
                </a:cubicBezTo>
                <a:close/>
                <a:moveTo>
                  <a:pt x="130" y="47"/>
                </a:moveTo>
                <a:cubicBezTo>
                  <a:pt x="132" y="43"/>
                  <a:pt x="132" y="43"/>
                  <a:pt x="132" y="43"/>
                </a:cubicBezTo>
                <a:cubicBezTo>
                  <a:pt x="136" y="41"/>
                  <a:pt x="136" y="41"/>
                  <a:pt x="136" y="41"/>
                </a:cubicBezTo>
                <a:cubicBezTo>
                  <a:pt x="140" y="43"/>
                  <a:pt x="140" y="43"/>
                  <a:pt x="140" y="43"/>
                </a:cubicBezTo>
                <a:cubicBezTo>
                  <a:pt x="142" y="47"/>
                  <a:pt x="142" y="47"/>
                  <a:pt x="142" y="47"/>
                </a:cubicBezTo>
                <a:cubicBezTo>
                  <a:pt x="140" y="51"/>
                  <a:pt x="140" y="51"/>
                  <a:pt x="140" y="51"/>
                </a:cubicBezTo>
                <a:cubicBezTo>
                  <a:pt x="136" y="53"/>
                  <a:pt x="136" y="53"/>
                  <a:pt x="136" y="53"/>
                </a:cubicBezTo>
                <a:cubicBezTo>
                  <a:pt x="132" y="51"/>
                  <a:pt x="132" y="51"/>
                  <a:pt x="132" y="51"/>
                </a:cubicBezTo>
                <a:lnTo>
                  <a:pt x="130" y="47"/>
                </a:lnTo>
                <a:close/>
                <a:moveTo>
                  <a:pt x="68" y="47"/>
                </a:moveTo>
                <a:cubicBezTo>
                  <a:pt x="69" y="43"/>
                  <a:pt x="69" y="43"/>
                  <a:pt x="69" y="43"/>
                </a:cubicBezTo>
                <a:cubicBezTo>
                  <a:pt x="73" y="41"/>
                  <a:pt x="73" y="41"/>
                  <a:pt x="73" y="41"/>
                </a:cubicBezTo>
                <a:cubicBezTo>
                  <a:pt x="78" y="43"/>
                  <a:pt x="78" y="43"/>
                  <a:pt x="78" y="43"/>
                </a:cubicBezTo>
                <a:cubicBezTo>
                  <a:pt x="79" y="47"/>
                  <a:pt x="79" y="47"/>
                  <a:pt x="79" y="47"/>
                </a:cubicBezTo>
                <a:cubicBezTo>
                  <a:pt x="78" y="51"/>
                  <a:pt x="78" y="51"/>
                  <a:pt x="78" y="51"/>
                </a:cubicBezTo>
                <a:cubicBezTo>
                  <a:pt x="73" y="53"/>
                  <a:pt x="73" y="53"/>
                  <a:pt x="73" y="53"/>
                </a:cubicBezTo>
                <a:cubicBezTo>
                  <a:pt x="69" y="51"/>
                  <a:pt x="69" y="51"/>
                  <a:pt x="69" y="51"/>
                </a:cubicBezTo>
                <a:lnTo>
                  <a:pt x="68" y="47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c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/>
          </a:p>
        </p:txBody>
      </p:sp>
      <p:sp>
        <p:nvSpPr>
          <p:cNvPr id="8" name="Freeform 7" descr="Windows Icon"/>
          <p:cNvSpPr>
            <a:spLocks noEditPoints="1"/>
          </p:cNvSpPr>
          <p:nvPr/>
        </p:nvSpPr>
        <p:spPr bwMode="auto">
          <a:xfrm>
            <a:off x="5281514" y="4518250"/>
            <a:ext cx="1113453" cy="1026949"/>
          </a:xfrm>
          <a:custGeom>
            <a:avLst/>
            <a:gdLst>
              <a:gd name="T0" fmla="*/ 843 w 1852"/>
              <a:gd name="T1" fmla="*/ 141 h 1853"/>
              <a:gd name="T2" fmla="*/ 843 w 1852"/>
              <a:gd name="T3" fmla="*/ 886 h 1853"/>
              <a:gd name="T4" fmla="*/ 1852 w 1852"/>
              <a:gd name="T5" fmla="*/ 886 h 1853"/>
              <a:gd name="T6" fmla="*/ 1852 w 1852"/>
              <a:gd name="T7" fmla="*/ 0 h 1853"/>
              <a:gd name="T8" fmla="*/ 843 w 1852"/>
              <a:gd name="T9" fmla="*/ 141 h 1853"/>
              <a:gd name="T10" fmla="*/ 843 w 1852"/>
              <a:gd name="T11" fmla="*/ 978 h 1853"/>
              <a:gd name="T12" fmla="*/ 843 w 1852"/>
              <a:gd name="T13" fmla="*/ 1715 h 1853"/>
              <a:gd name="T14" fmla="*/ 1852 w 1852"/>
              <a:gd name="T15" fmla="*/ 1853 h 1853"/>
              <a:gd name="T16" fmla="*/ 1852 w 1852"/>
              <a:gd name="T17" fmla="*/ 978 h 1853"/>
              <a:gd name="T18" fmla="*/ 843 w 1852"/>
              <a:gd name="T19" fmla="*/ 978 h 1853"/>
              <a:gd name="T20" fmla="*/ 0 w 1852"/>
              <a:gd name="T21" fmla="*/ 255 h 1853"/>
              <a:gd name="T22" fmla="*/ 0 w 1852"/>
              <a:gd name="T23" fmla="*/ 886 h 1853"/>
              <a:gd name="T24" fmla="*/ 759 w 1852"/>
              <a:gd name="T25" fmla="*/ 886 h 1853"/>
              <a:gd name="T26" fmla="*/ 759 w 1852"/>
              <a:gd name="T27" fmla="*/ 151 h 1853"/>
              <a:gd name="T28" fmla="*/ 0 w 1852"/>
              <a:gd name="T29" fmla="*/ 255 h 1853"/>
              <a:gd name="T30" fmla="*/ 0 w 1852"/>
              <a:gd name="T31" fmla="*/ 978 h 1853"/>
              <a:gd name="T32" fmla="*/ 0 w 1852"/>
              <a:gd name="T33" fmla="*/ 1599 h 1853"/>
              <a:gd name="T34" fmla="*/ 759 w 1852"/>
              <a:gd name="T35" fmla="*/ 1703 h 1853"/>
              <a:gd name="T36" fmla="*/ 759 w 1852"/>
              <a:gd name="T37" fmla="*/ 978 h 1853"/>
              <a:gd name="T38" fmla="*/ 0 w 1852"/>
              <a:gd name="T39" fmla="*/ 978 h 18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852" h="1853">
                <a:moveTo>
                  <a:pt x="843" y="141"/>
                </a:moveTo>
                <a:lnTo>
                  <a:pt x="843" y="886"/>
                </a:lnTo>
                <a:lnTo>
                  <a:pt x="1852" y="886"/>
                </a:lnTo>
                <a:lnTo>
                  <a:pt x="1852" y="0"/>
                </a:lnTo>
                <a:lnTo>
                  <a:pt x="843" y="141"/>
                </a:lnTo>
                <a:close/>
                <a:moveTo>
                  <a:pt x="843" y="978"/>
                </a:moveTo>
                <a:lnTo>
                  <a:pt x="843" y="1715"/>
                </a:lnTo>
                <a:lnTo>
                  <a:pt x="1852" y="1853"/>
                </a:lnTo>
                <a:lnTo>
                  <a:pt x="1852" y="978"/>
                </a:lnTo>
                <a:lnTo>
                  <a:pt x="843" y="978"/>
                </a:lnTo>
                <a:close/>
                <a:moveTo>
                  <a:pt x="0" y="255"/>
                </a:moveTo>
                <a:lnTo>
                  <a:pt x="0" y="886"/>
                </a:lnTo>
                <a:lnTo>
                  <a:pt x="759" y="886"/>
                </a:lnTo>
                <a:lnTo>
                  <a:pt x="759" y="151"/>
                </a:lnTo>
                <a:lnTo>
                  <a:pt x="0" y="255"/>
                </a:lnTo>
                <a:close/>
                <a:moveTo>
                  <a:pt x="0" y="978"/>
                </a:moveTo>
                <a:lnTo>
                  <a:pt x="0" y="1599"/>
                </a:lnTo>
                <a:lnTo>
                  <a:pt x="759" y="1703"/>
                </a:lnTo>
                <a:lnTo>
                  <a:pt x="759" y="978"/>
                </a:lnTo>
                <a:lnTo>
                  <a:pt x="0" y="978"/>
                </a:lnTo>
                <a:close/>
              </a:path>
            </a:pathLst>
          </a:custGeom>
          <a:solidFill>
            <a:srgbClr val="00BC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c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/>
          </a:p>
        </p:txBody>
      </p:sp>
      <p:sp>
        <p:nvSpPr>
          <p:cNvPr id="10" name="Freeform 9" descr="Apple Icon"/>
          <p:cNvSpPr>
            <a:spLocks noEditPoints="1"/>
          </p:cNvSpPr>
          <p:nvPr/>
        </p:nvSpPr>
        <p:spPr bwMode="auto">
          <a:xfrm>
            <a:off x="8089872" y="4424869"/>
            <a:ext cx="1133359" cy="1213709"/>
          </a:xfrm>
          <a:custGeom>
            <a:avLst/>
            <a:gdLst>
              <a:gd name="T0" fmla="*/ 1299 w 1425"/>
              <a:gd name="T1" fmla="*/ 1498 h 1702"/>
              <a:gd name="T2" fmla="*/ 1036 w 1425"/>
              <a:gd name="T3" fmla="*/ 1699 h 1702"/>
              <a:gd name="T4" fmla="*/ 893 w 1425"/>
              <a:gd name="T5" fmla="*/ 1666 h 1702"/>
              <a:gd name="T6" fmla="*/ 738 w 1425"/>
              <a:gd name="T7" fmla="*/ 1633 h 1702"/>
              <a:gd name="T8" fmla="*/ 593 w 1425"/>
              <a:gd name="T9" fmla="*/ 1667 h 1702"/>
              <a:gd name="T10" fmla="*/ 458 w 1425"/>
              <a:gd name="T11" fmla="*/ 1702 h 1702"/>
              <a:gd name="T12" fmla="*/ 151 w 1425"/>
              <a:gd name="T13" fmla="*/ 1437 h 1702"/>
              <a:gd name="T14" fmla="*/ 0 w 1425"/>
              <a:gd name="T15" fmla="*/ 923 h 1702"/>
              <a:gd name="T16" fmla="*/ 116 w 1425"/>
              <a:gd name="T17" fmla="*/ 540 h 1702"/>
              <a:gd name="T18" fmla="*/ 406 w 1425"/>
              <a:gd name="T19" fmla="*/ 393 h 1702"/>
              <a:gd name="T20" fmla="*/ 587 w 1425"/>
              <a:gd name="T21" fmla="*/ 424 h 1702"/>
              <a:gd name="T22" fmla="*/ 728 w 1425"/>
              <a:gd name="T23" fmla="*/ 454 h 1702"/>
              <a:gd name="T24" fmla="*/ 874 w 1425"/>
              <a:gd name="T25" fmla="*/ 420 h 1702"/>
              <a:gd name="T26" fmla="*/ 1051 w 1425"/>
              <a:gd name="T27" fmla="*/ 385 h 1702"/>
              <a:gd name="T28" fmla="*/ 1269 w 1425"/>
              <a:gd name="T29" fmla="*/ 451 h 1702"/>
              <a:gd name="T30" fmla="*/ 1375 w 1425"/>
              <a:gd name="T31" fmla="*/ 554 h 1702"/>
              <a:gd name="T32" fmla="*/ 1259 w 1425"/>
              <a:gd name="T33" fmla="*/ 674 h 1702"/>
              <a:gd name="T34" fmla="*/ 1192 w 1425"/>
              <a:gd name="T35" fmla="*/ 886 h 1702"/>
              <a:gd name="T36" fmla="*/ 1263 w 1425"/>
              <a:gd name="T37" fmla="*/ 1114 h 1702"/>
              <a:gd name="T38" fmla="*/ 1425 w 1425"/>
              <a:gd name="T39" fmla="*/ 1243 h 1702"/>
              <a:gd name="T40" fmla="*/ 1299 w 1425"/>
              <a:gd name="T41" fmla="*/ 1498 h 1702"/>
              <a:gd name="T42" fmla="*/ 1010 w 1425"/>
              <a:gd name="T43" fmla="*/ 182 h 1702"/>
              <a:gd name="T44" fmla="*/ 915 w 1425"/>
              <a:gd name="T45" fmla="*/ 324 h 1702"/>
              <a:gd name="T46" fmla="*/ 805 w 1425"/>
              <a:gd name="T47" fmla="*/ 397 h 1702"/>
              <a:gd name="T48" fmla="*/ 699 w 1425"/>
              <a:gd name="T49" fmla="*/ 415 h 1702"/>
              <a:gd name="T50" fmla="*/ 778 w 1425"/>
              <a:gd name="T51" fmla="*/ 152 h 1702"/>
              <a:gd name="T52" fmla="*/ 1034 w 1425"/>
              <a:gd name="T53" fmla="*/ 0 h 1702"/>
              <a:gd name="T54" fmla="*/ 1039 w 1425"/>
              <a:gd name="T55" fmla="*/ 23 h 1702"/>
              <a:gd name="T56" fmla="*/ 1040 w 1425"/>
              <a:gd name="T57" fmla="*/ 43 h 1702"/>
              <a:gd name="T58" fmla="*/ 1010 w 1425"/>
              <a:gd name="T59" fmla="*/ 182 h 17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425" h="1702">
                <a:moveTo>
                  <a:pt x="1299" y="1498"/>
                </a:moveTo>
                <a:cubicBezTo>
                  <a:pt x="1211" y="1632"/>
                  <a:pt x="1123" y="1699"/>
                  <a:pt x="1036" y="1699"/>
                </a:cubicBezTo>
                <a:cubicBezTo>
                  <a:pt x="1001" y="1699"/>
                  <a:pt x="954" y="1687"/>
                  <a:pt x="893" y="1666"/>
                </a:cubicBezTo>
                <a:cubicBezTo>
                  <a:pt x="833" y="1643"/>
                  <a:pt x="780" y="1633"/>
                  <a:pt x="738" y="1633"/>
                </a:cubicBezTo>
                <a:cubicBezTo>
                  <a:pt x="698" y="1633"/>
                  <a:pt x="649" y="1644"/>
                  <a:pt x="593" y="1667"/>
                </a:cubicBezTo>
                <a:cubicBezTo>
                  <a:pt x="537" y="1690"/>
                  <a:pt x="492" y="1702"/>
                  <a:pt x="458" y="1702"/>
                </a:cubicBezTo>
                <a:cubicBezTo>
                  <a:pt x="353" y="1702"/>
                  <a:pt x="252" y="1613"/>
                  <a:pt x="151" y="1437"/>
                </a:cubicBezTo>
                <a:cubicBezTo>
                  <a:pt x="51" y="1261"/>
                  <a:pt x="0" y="1090"/>
                  <a:pt x="0" y="923"/>
                </a:cubicBezTo>
                <a:cubicBezTo>
                  <a:pt x="0" y="766"/>
                  <a:pt x="39" y="639"/>
                  <a:pt x="116" y="540"/>
                </a:cubicBezTo>
                <a:cubicBezTo>
                  <a:pt x="193" y="442"/>
                  <a:pt x="289" y="393"/>
                  <a:pt x="406" y="393"/>
                </a:cubicBezTo>
                <a:cubicBezTo>
                  <a:pt x="456" y="393"/>
                  <a:pt x="516" y="403"/>
                  <a:pt x="587" y="424"/>
                </a:cubicBezTo>
                <a:cubicBezTo>
                  <a:pt x="658" y="444"/>
                  <a:pt x="705" y="454"/>
                  <a:pt x="728" y="454"/>
                </a:cubicBezTo>
                <a:cubicBezTo>
                  <a:pt x="758" y="454"/>
                  <a:pt x="807" y="443"/>
                  <a:pt x="874" y="420"/>
                </a:cubicBezTo>
                <a:cubicBezTo>
                  <a:pt x="942" y="397"/>
                  <a:pt x="1001" y="385"/>
                  <a:pt x="1051" y="385"/>
                </a:cubicBezTo>
                <a:cubicBezTo>
                  <a:pt x="1133" y="385"/>
                  <a:pt x="1206" y="407"/>
                  <a:pt x="1269" y="451"/>
                </a:cubicBezTo>
                <a:cubicBezTo>
                  <a:pt x="1305" y="476"/>
                  <a:pt x="1341" y="511"/>
                  <a:pt x="1375" y="554"/>
                </a:cubicBezTo>
                <a:cubicBezTo>
                  <a:pt x="1322" y="599"/>
                  <a:pt x="1283" y="638"/>
                  <a:pt x="1259" y="674"/>
                </a:cubicBezTo>
                <a:cubicBezTo>
                  <a:pt x="1215" y="738"/>
                  <a:pt x="1192" y="808"/>
                  <a:pt x="1192" y="886"/>
                </a:cubicBezTo>
                <a:cubicBezTo>
                  <a:pt x="1192" y="970"/>
                  <a:pt x="1216" y="1046"/>
                  <a:pt x="1263" y="1114"/>
                </a:cubicBezTo>
                <a:cubicBezTo>
                  <a:pt x="1310" y="1181"/>
                  <a:pt x="1364" y="1224"/>
                  <a:pt x="1425" y="1243"/>
                </a:cubicBezTo>
                <a:cubicBezTo>
                  <a:pt x="1399" y="1323"/>
                  <a:pt x="1358" y="1409"/>
                  <a:pt x="1299" y="1498"/>
                </a:cubicBezTo>
                <a:close/>
                <a:moveTo>
                  <a:pt x="1010" y="182"/>
                </a:moveTo>
                <a:cubicBezTo>
                  <a:pt x="990" y="234"/>
                  <a:pt x="958" y="281"/>
                  <a:pt x="915" y="324"/>
                </a:cubicBezTo>
                <a:cubicBezTo>
                  <a:pt x="879" y="360"/>
                  <a:pt x="842" y="385"/>
                  <a:pt x="805" y="397"/>
                </a:cubicBezTo>
                <a:cubicBezTo>
                  <a:pt x="781" y="404"/>
                  <a:pt x="747" y="410"/>
                  <a:pt x="699" y="415"/>
                </a:cubicBezTo>
                <a:cubicBezTo>
                  <a:pt x="701" y="313"/>
                  <a:pt x="727" y="225"/>
                  <a:pt x="778" y="152"/>
                </a:cubicBezTo>
                <a:cubicBezTo>
                  <a:pt x="829" y="78"/>
                  <a:pt x="915" y="28"/>
                  <a:pt x="1034" y="0"/>
                </a:cubicBezTo>
                <a:cubicBezTo>
                  <a:pt x="1036" y="10"/>
                  <a:pt x="1038" y="17"/>
                  <a:pt x="1039" y="23"/>
                </a:cubicBezTo>
                <a:cubicBezTo>
                  <a:pt x="1039" y="30"/>
                  <a:pt x="1040" y="36"/>
                  <a:pt x="1040" y="43"/>
                </a:cubicBezTo>
                <a:cubicBezTo>
                  <a:pt x="1040" y="85"/>
                  <a:pt x="1030" y="132"/>
                  <a:pt x="1010" y="182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c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/>
          </a:p>
        </p:txBody>
      </p:sp>
      <p:sp>
        <p:nvSpPr>
          <p:cNvPr id="2" name="TextBox 1"/>
          <p:cNvSpPr txBox="1"/>
          <p:nvPr/>
        </p:nvSpPr>
        <p:spPr>
          <a:xfrm>
            <a:off x="762000" y="1219506"/>
            <a:ext cx="5181600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dirty="0"/>
              <a:t>Option 1: </a:t>
            </a:r>
            <a:r>
              <a:rPr lang="en-CA" sz="1600" b="1" dirty="0" smtClean="0"/>
              <a:t>SISA </a:t>
            </a:r>
            <a:r>
              <a:rPr lang="en-CA" sz="1600" b="1" dirty="0"/>
              <a:t>4.0.59.2</a:t>
            </a:r>
          </a:p>
          <a:p>
            <a:pPr marL="556895" lvl="1" indent="-213995">
              <a:spcAft>
                <a:spcPts val="600"/>
              </a:spcAft>
              <a:buChar char="•"/>
            </a:pPr>
            <a:r>
              <a:rPr lang="en-CA" sz="1600" dirty="0" smtClean="0"/>
              <a:t>Sera </a:t>
            </a:r>
            <a:r>
              <a:rPr lang="en-CA" sz="1600" dirty="0" err="1" smtClean="0"/>
              <a:t>disponible</a:t>
            </a:r>
            <a:r>
              <a:rPr lang="en-CA" sz="1600" dirty="0" smtClean="0"/>
              <a:t> à la fin </a:t>
            </a:r>
            <a:r>
              <a:rPr lang="en-CA" sz="1600" dirty="0" err="1" smtClean="0"/>
              <a:t>février</a:t>
            </a:r>
            <a:r>
              <a:rPr lang="en-CA" sz="1600" dirty="0" smtClean="0"/>
              <a:t>/début mars </a:t>
            </a:r>
          </a:p>
          <a:p>
            <a:pPr marL="556895" lvl="1" indent="-213995">
              <a:spcAft>
                <a:spcPts val="600"/>
              </a:spcAft>
              <a:buChar char="•"/>
            </a:pPr>
            <a:r>
              <a:rPr lang="en-CA" sz="1600" dirty="0" err="1" smtClean="0"/>
              <a:t>Vous</a:t>
            </a:r>
            <a:r>
              <a:rPr lang="en-CA" sz="1600" dirty="0" smtClean="0"/>
              <a:t> </a:t>
            </a:r>
            <a:r>
              <a:rPr lang="en-CA" sz="1600" dirty="0" err="1" smtClean="0"/>
              <a:t>serez</a:t>
            </a:r>
            <a:r>
              <a:rPr lang="en-CA" sz="1600" dirty="0" smtClean="0"/>
              <a:t> </a:t>
            </a:r>
            <a:r>
              <a:rPr lang="en-CA" sz="1600" dirty="0" err="1" smtClean="0"/>
              <a:t>en</a:t>
            </a:r>
            <a:r>
              <a:rPr lang="en-CA" sz="1600" dirty="0" smtClean="0"/>
              <a:t> </a:t>
            </a:r>
            <a:r>
              <a:rPr lang="en-CA" sz="1600" dirty="0" err="1" smtClean="0"/>
              <a:t>mesure</a:t>
            </a:r>
            <a:r>
              <a:rPr lang="en-CA" sz="1600" dirty="0" smtClean="0"/>
              <a:t> </a:t>
            </a:r>
            <a:r>
              <a:rPr lang="en-CA" sz="1600" dirty="0" err="1" smtClean="0"/>
              <a:t>d’utiliser</a:t>
            </a:r>
            <a:r>
              <a:rPr lang="en-CA" sz="1600" dirty="0" smtClean="0"/>
              <a:t> </a:t>
            </a:r>
            <a:r>
              <a:rPr lang="en-CA" sz="1600" dirty="0" err="1" smtClean="0"/>
              <a:t>votre</a:t>
            </a:r>
            <a:r>
              <a:rPr lang="en-CA" sz="1600" dirty="0" smtClean="0"/>
              <a:t> </a:t>
            </a:r>
            <a:r>
              <a:rPr lang="en-CA" sz="1600" dirty="0" err="1" smtClean="0"/>
              <a:t>propre</a:t>
            </a:r>
            <a:r>
              <a:rPr lang="en-CA" sz="1600" dirty="0" smtClean="0"/>
              <a:t> </a:t>
            </a:r>
            <a:r>
              <a:rPr lang="en-CA" sz="1600" dirty="0" smtClean="0"/>
              <a:t>installation locale du SISA</a:t>
            </a:r>
            <a:endParaRPr lang="en-CA" sz="1600" dirty="0"/>
          </a:p>
          <a:p>
            <a:pPr marL="556895" lvl="1" indent="-213995">
              <a:spcAft>
                <a:spcPts val="600"/>
              </a:spcAft>
              <a:buChar char="•"/>
            </a:pPr>
            <a:r>
              <a:rPr lang="en-CA" sz="1600" dirty="0" smtClean="0"/>
              <a:t>Entrée de </a:t>
            </a:r>
            <a:r>
              <a:rPr lang="en-CA" sz="1600" dirty="0" err="1" smtClean="0"/>
              <a:t>données</a:t>
            </a:r>
            <a:r>
              <a:rPr lang="en-CA" sz="1600" dirty="0" smtClean="0"/>
              <a:t> mobile</a:t>
            </a:r>
            <a:endParaRPr lang="en-CA" sz="1600" dirty="0"/>
          </a:p>
          <a:p>
            <a:pPr marL="556895" lvl="1" indent="-213995">
              <a:spcAft>
                <a:spcPts val="600"/>
              </a:spcAft>
              <a:buChar char="•"/>
            </a:pPr>
            <a:r>
              <a:rPr lang="en-CA" sz="1600" dirty="0" smtClean="0"/>
              <a:t>Envoi </a:t>
            </a:r>
            <a:r>
              <a:rPr lang="en-CA" sz="1600" dirty="0" err="1" smtClean="0"/>
              <a:t>sécurisé</a:t>
            </a:r>
            <a:r>
              <a:rPr lang="en-CA" sz="1600" dirty="0" smtClean="0"/>
              <a:t> des </a:t>
            </a:r>
            <a:r>
              <a:rPr lang="en-CA" sz="1600" dirty="0" err="1" smtClean="0"/>
              <a:t>données</a:t>
            </a:r>
            <a:r>
              <a:rPr lang="en-CA" sz="1600" dirty="0" smtClean="0"/>
              <a:t> à EDSC 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252486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6D9F8-419C-400D-B05C-DA92C18F9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647948"/>
          </a:xfrm>
        </p:spPr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261BB-5EC0-4A0A-A0C6-A48BEC5D0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0756" y="1504956"/>
            <a:ext cx="5531644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GB" b="1" dirty="0" err="1" smtClean="0"/>
              <a:t>Éléments</a:t>
            </a:r>
            <a:r>
              <a:rPr lang="en-GB" b="1" dirty="0" smtClean="0"/>
              <a:t> à </a:t>
            </a:r>
            <a:r>
              <a:rPr lang="en-GB" b="1" dirty="0" err="1" smtClean="0"/>
              <a:t>garder</a:t>
            </a:r>
            <a:r>
              <a:rPr lang="en-GB" b="1" dirty="0" smtClean="0"/>
              <a:t> </a:t>
            </a:r>
            <a:r>
              <a:rPr lang="en-GB" b="1" dirty="0" err="1" smtClean="0"/>
              <a:t>en</a:t>
            </a:r>
            <a:r>
              <a:rPr lang="en-GB" b="1" dirty="0" smtClean="0"/>
              <a:t> tête</a:t>
            </a:r>
            <a:endParaRPr lang="en-GB" b="1" dirty="0"/>
          </a:p>
          <a:p>
            <a:pPr marL="0" indent="0" algn="ctr">
              <a:buNone/>
            </a:pPr>
            <a:endParaRPr lang="en-GB" dirty="0"/>
          </a:p>
          <a:p>
            <a:r>
              <a:rPr lang="en-GB" dirty="0" err="1" smtClean="0"/>
              <a:t>Avoir</a:t>
            </a:r>
            <a:r>
              <a:rPr lang="en-GB" dirty="0" smtClean="0"/>
              <a:t> des batteries </a:t>
            </a:r>
            <a:r>
              <a:rPr lang="en-GB" dirty="0" err="1" smtClean="0"/>
              <a:t>en</a:t>
            </a:r>
            <a:r>
              <a:rPr lang="en-GB" dirty="0"/>
              <a:t> </a:t>
            </a:r>
            <a:r>
              <a:rPr lang="en-GB" dirty="0" smtClean="0"/>
              <a:t>plus</a:t>
            </a:r>
            <a:endParaRPr lang="en-GB" dirty="0"/>
          </a:p>
          <a:p>
            <a:r>
              <a:rPr lang="en-GB" dirty="0" err="1" smtClean="0">
                <a:cs typeface="Arial"/>
              </a:rPr>
              <a:t>Cellulaire</a:t>
            </a:r>
            <a:r>
              <a:rPr lang="en-GB" dirty="0" smtClean="0">
                <a:cs typeface="Arial"/>
              </a:rPr>
              <a:t>/Tour de </a:t>
            </a:r>
            <a:r>
              <a:rPr lang="en-GB" dirty="0" err="1" smtClean="0">
                <a:cs typeface="Arial"/>
              </a:rPr>
              <a:t>réception</a:t>
            </a:r>
            <a:endParaRPr lang="en-GB" dirty="0">
              <a:cs typeface="Arial"/>
            </a:endParaRPr>
          </a:p>
          <a:p>
            <a:r>
              <a:rPr lang="en-GB" dirty="0" err="1" smtClean="0">
                <a:cs typeface="Arial"/>
              </a:rPr>
              <a:t>Météo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09D9E0-8EE3-45E4-A8CA-4CB444DD3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4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688132F-8113-4C4B-8D97-669B2D82A6EF}"/>
              </a:ext>
            </a:extLst>
          </p:cNvPr>
          <p:cNvSpPr txBox="1">
            <a:spLocks/>
          </p:cNvSpPr>
          <p:nvPr/>
        </p:nvSpPr>
        <p:spPr>
          <a:xfrm>
            <a:off x="609600" y="346642"/>
            <a:ext cx="10972800" cy="575945"/>
          </a:xfrm>
          <a:prstGeom prst="rect">
            <a:avLst/>
          </a:prstGeom>
          <a:solidFill>
            <a:srgbClr val="75CED6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7A82AA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ts val="4320"/>
              </a:lnSpc>
              <a:tabLst>
                <a:tab pos="8068860" algn="r"/>
              </a:tabLst>
            </a:pPr>
            <a:r>
              <a:rPr lang="en-CA" sz="2800" dirty="0" smtClean="0">
                <a:solidFill>
                  <a:schemeClr val="tx1"/>
                </a:solidFill>
              </a:rPr>
              <a:t>Entrée de </a:t>
            </a:r>
            <a:r>
              <a:rPr lang="en-CA" sz="2800" dirty="0" err="1" smtClean="0">
                <a:solidFill>
                  <a:schemeClr val="tx1"/>
                </a:solidFill>
              </a:rPr>
              <a:t>données</a:t>
            </a:r>
            <a:r>
              <a:rPr lang="en-CA" sz="2800" dirty="0" smtClean="0">
                <a:solidFill>
                  <a:schemeClr val="tx1"/>
                </a:solidFill>
              </a:rPr>
              <a:t> mobile</a:t>
            </a:r>
            <a:r>
              <a:rPr lang="en-CA" sz="2800" dirty="0">
                <a:solidFill>
                  <a:schemeClr val="tx1"/>
                </a:solidFill>
              </a:rPr>
              <a:t> 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98E30F6-40BF-4F3C-B861-7D00358434DC}"/>
              </a:ext>
            </a:extLst>
          </p:cNvPr>
          <p:cNvSpPr txBox="1">
            <a:spLocks/>
          </p:cNvSpPr>
          <p:nvPr/>
        </p:nvSpPr>
        <p:spPr>
          <a:xfrm>
            <a:off x="613172" y="1502575"/>
            <a:ext cx="5437584" cy="47759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fr-CA" b="1" dirty="0" smtClean="0"/>
              <a:t>Avantages à l’entrée de données mobile</a:t>
            </a:r>
            <a:endParaRPr lang="en-GB" dirty="0"/>
          </a:p>
          <a:p>
            <a:r>
              <a:rPr lang="en-GB" dirty="0" err="1" smtClean="0"/>
              <a:t>Évite</a:t>
            </a:r>
            <a:r>
              <a:rPr lang="en-GB" dirty="0" smtClean="0"/>
              <a:t> de transporter et de </a:t>
            </a:r>
            <a:r>
              <a:rPr lang="en-GB" dirty="0" err="1" smtClean="0"/>
              <a:t>perdre</a:t>
            </a:r>
            <a:r>
              <a:rPr lang="en-GB" dirty="0" smtClean="0"/>
              <a:t> des </a:t>
            </a:r>
            <a:r>
              <a:rPr lang="en-GB" dirty="0" err="1" smtClean="0"/>
              <a:t>sondages</a:t>
            </a:r>
            <a:r>
              <a:rPr lang="en-GB" dirty="0" smtClean="0"/>
              <a:t> </a:t>
            </a:r>
            <a:r>
              <a:rPr lang="en-GB" dirty="0" err="1" smtClean="0"/>
              <a:t>papiers</a:t>
            </a:r>
            <a:r>
              <a:rPr lang="en-GB" dirty="0" smtClean="0"/>
              <a:t>;</a:t>
            </a:r>
            <a:endParaRPr lang="en-GB" dirty="0"/>
          </a:p>
          <a:p>
            <a:r>
              <a:rPr lang="en-GB" dirty="0" smtClean="0"/>
              <a:t>Les </a:t>
            </a:r>
            <a:r>
              <a:rPr lang="en-GB" dirty="0" err="1" smtClean="0"/>
              <a:t>sondages</a:t>
            </a:r>
            <a:r>
              <a:rPr lang="en-GB" dirty="0" smtClean="0"/>
              <a:t> </a:t>
            </a:r>
            <a:r>
              <a:rPr lang="en-GB" dirty="0" err="1" smtClean="0"/>
              <a:t>sont</a:t>
            </a:r>
            <a:r>
              <a:rPr lang="en-GB" dirty="0" smtClean="0"/>
              <a:t> </a:t>
            </a:r>
            <a:r>
              <a:rPr lang="en-GB" dirty="0" err="1" smtClean="0"/>
              <a:t>enregistrés</a:t>
            </a:r>
            <a:r>
              <a:rPr lang="en-GB" dirty="0" smtClean="0"/>
              <a:t> </a:t>
            </a:r>
            <a:r>
              <a:rPr lang="en-GB" dirty="0" err="1" smtClean="0"/>
              <a:t>directement</a:t>
            </a:r>
            <a:r>
              <a:rPr lang="en-GB" dirty="0" smtClean="0"/>
              <a:t> </a:t>
            </a:r>
            <a:r>
              <a:rPr lang="en-GB" dirty="0" err="1" smtClean="0"/>
              <a:t>dans</a:t>
            </a:r>
            <a:r>
              <a:rPr lang="en-GB" dirty="0" smtClean="0"/>
              <a:t> le SISA</a:t>
            </a:r>
          </a:p>
          <a:p>
            <a:r>
              <a:rPr lang="en-GB" dirty="0" err="1" smtClean="0">
                <a:cs typeface="Arial"/>
              </a:rPr>
              <a:t>Aucune</a:t>
            </a:r>
            <a:r>
              <a:rPr lang="en-GB" dirty="0" smtClean="0">
                <a:cs typeface="Arial"/>
              </a:rPr>
              <a:t> entrée de </a:t>
            </a:r>
            <a:r>
              <a:rPr lang="en-GB" dirty="0" err="1" smtClean="0">
                <a:cs typeface="Arial"/>
              </a:rPr>
              <a:t>données</a:t>
            </a:r>
            <a:r>
              <a:rPr lang="en-GB" dirty="0" smtClean="0">
                <a:cs typeface="Arial"/>
              </a:rPr>
              <a:t> par la suite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Freeform 6" descr="Exclamation Icon"/>
          <p:cNvSpPr>
            <a:spLocks noEditPoints="1"/>
          </p:cNvSpPr>
          <p:nvPr/>
        </p:nvSpPr>
        <p:spPr bwMode="auto">
          <a:xfrm>
            <a:off x="8166099" y="4865731"/>
            <a:ext cx="884115" cy="714454"/>
          </a:xfrm>
          <a:custGeom>
            <a:avLst/>
            <a:gdLst>
              <a:gd name="T0" fmla="*/ 116 w 217"/>
              <a:gd name="T1" fmla="*/ 3 h 200"/>
              <a:gd name="T2" fmla="*/ 109 w 217"/>
              <a:gd name="T3" fmla="*/ 0 h 200"/>
              <a:gd name="T4" fmla="*/ 101 w 217"/>
              <a:gd name="T5" fmla="*/ 3 h 200"/>
              <a:gd name="T6" fmla="*/ 95 w 217"/>
              <a:gd name="T7" fmla="*/ 8 h 200"/>
              <a:gd name="T8" fmla="*/ 3 w 217"/>
              <a:gd name="T9" fmla="*/ 177 h 200"/>
              <a:gd name="T10" fmla="*/ 3 w 217"/>
              <a:gd name="T11" fmla="*/ 192 h 200"/>
              <a:gd name="T12" fmla="*/ 9 w 217"/>
              <a:gd name="T13" fmla="*/ 198 h 200"/>
              <a:gd name="T14" fmla="*/ 16 w 217"/>
              <a:gd name="T15" fmla="*/ 200 h 200"/>
              <a:gd name="T16" fmla="*/ 201 w 217"/>
              <a:gd name="T17" fmla="*/ 200 h 200"/>
              <a:gd name="T18" fmla="*/ 208 w 217"/>
              <a:gd name="T19" fmla="*/ 198 h 200"/>
              <a:gd name="T20" fmla="*/ 214 w 217"/>
              <a:gd name="T21" fmla="*/ 192 h 200"/>
              <a:gd name="T22" fmla="*/ 214 w 217"/>
              <a:gd name="T23" fmla="*/ 177 h 200"/>
              <a:gd name="T24" fmla="*/ 122 w 217"/>
              <a:gd name="T25" fmla="*/ 8 h 200"/>
              <a:gd name="T26" fmla="*/ 116 w 217"/>
              <a:gd name="T27" fmla="*/ 3 h 200"/>
              <a:gd name="T28" fmla="*/ 122 w 217"/>
              <a:gd name="T29" fmla="*/ 122 h 200"/>
              <a:gd name="T30" fmla="*/ 120 w 217"/>
              <a:gd name="T31" fmla="*/ 123 h 200"/>
              <a:gd name="T32" fmla="*/ 97 w 217"/>
              <a:gd name="T33" fmla="*/ 123 h 200"/>
              <a:gd name="T34" fmla="*/ 94 w 217"/>
              <a:gd name="T35" fmla="*/ 122 h 200"/>
              <a:gd name="T36" fmla="*/ 93 w 217"/>
              <a:gd name="T37" fmla="*/ 120 h 200"/>
              <a:gd name="T38" fmla="*/ 91 w 217"/>
              <a:gd name="T39" fmla="*/ 66 h 200"/>
              <a:gd name="T40" fmla="*/ 92 w 217"/>
              <a:gd name="T41" fmla="*/ 63 h 200"/>
              <a:gd name="T42" fmla="*/ 95 w 217"/>
              <a:gd name="T43" fmla="*/ 62 h 200"/>
              <a:gd name="T44" fmla="*/ 122 w 217"/>
              <a:gd name="T45" fmla="*/ 62 h 200"/>
              <a:gd name="T46" fmla="*/ 125 w 217"/>
              <a:gd name="T47" fmla="*/ 63 h 200"/>
              <a:gd name="T48" fmla="*/ 126 w 217"/>
              <a:gd name="T49" fmla="*/ 65 h 200"/>
              <a:gd name="T50" fmla="*/ 124 w 217"/>
              <a:gd name="T51" fmla="*/ 120 h 200"/>
              <a:gd name="T52" fmla="*/ 122 w 217"/>
              <a:gd name="T53" fmla="*/ 122 h 200"/>
              <a:gd name="T54" fmla="*/ 123 w 217"/>
              <a:gd name="T55" fmla="*/ 168 h 200"/>
              <a:gd name="T56" fmla="*/ 120 w 217"/>
              <a:gd name="T57" fmla="*/ 169 h 200"/>
              <a:gd name="T58" fmla="*/ 97 w 217"/>
              <a:gd name="T59" fmla="*/ 169 h 200"/>
              <a:gd name="T60" fmla="*/ 94 w 217"/>
              <a:gd name="T61" fmla="*/ 168 h 200"/>
              <a:gd name="T62" fmla="*/ 93 w 217"/>
              <a:gd name="T63" fmla="*/ 165 h 200"/>
              <a:gd name="T64" fmla="*/ 93 w 217"/>
              <a:gd name="T65" fmla="*/ 143 h 200"/>
              <a:gd name="T66" fmla="*/ 94 w 217"/>
              <a:gd name="T67" fmla="*/ 140 h 200"/>
              <a:gd name="T68" fmla="*/ 97 w 217"/>
              <a:gd name="T69" fmla="*/ 139 h 200"/>
              <a:gd name="T70" fmla="*/ 120 w 217"/>
              <a:gd name="T71" fmla="*/ 139 h 200"/>
              <a:gd name="T72" fmla="*/ 123 w 217"/>
              <a:gd name="T73" fmla="*/ 140 h 200"/>
              <a:gd name="T74" fmla="*/ 124 w 217"/>
              <a:gd name="T75" fmla="*/ 143 h 200"/>
              <a:gd name="T76" fmla="*/ 124 w 217"/>
              <a:gd name="T77" fmla="*/ 165 h 200"/>
              <a:gd name="T78" fmla="*/ 123 w 217"/>
              <a:gd name="T79" fmla="*/ 168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17" h="200">
                <a:moveTo>
                  <a:pt x="116" y="3"/>
                </a:moveTo>
                <a:cubicBezTo>
                  <a:pt x="114" y="1"/>
                  <a:pt x="111" y="0"/>
                  <a:pt x="109" y="0"/>
                </a:cubicBezTo>
                <a:cubicBezTo>
                  <a:pt x="106" y="0"/>
                  <a:pt x="103" y="1"/>
                  <a:pt x="101" y="3"/>
                </a:cubicBezTo>
                <a:cubicBezTo>
                  <a:pt x="98" y="4"/>
                  <a:pt x="96" y="6"/>
                  <a:pt x="95" y="8"/>
                </a:cubicBezTo>
                <a:cubicBezTo>
                  <a:pt x="3" y="177"/>
                  <a:pt x="3" y="177"/>
                  <a:pt x="3" y="177"/>
                </a:cubicBezTo>
                <a:cubicBezTo>
                  <a:pt x="0" y="182"/>
                  <a:pt x="0" y="187"/>
                  <a:pt x="3" y="192"/>
                </a:cubicBezTo>
                <a:cubicBezTo>
                  <a:pt x="5" y="195"/>
                  <a:pt x="6" y="197"/>
                  <a:pt x="9" y="198"/>
                </a:cubicBezTo>
                <a:cubicBezTo>
                  <a:pt x="11" y="199"/>
                  <a:pt x="14" y="200"/>
                  <a:pt x="16" y="200"/>
                </a:cubicBezTo>
                <a:cubicBezTo>
                  <a:pt x="201" y="200"/>
                  <a:pt x="201" y="200"/>
                  <a:pt x="201" y="200"/>
                </a:cubicBezTo>
                <a:cubicBezTo>
                  <a:pt x="203" y="200"/>
                  <a:pt x="206" y="199"/>
                  <a:pt x="208" y="198"/>
                </a:cubicBezTo>
                <a:cubicBezTo>
                  <a:pt x="211" y="197"/>
                  <a:pt x="212" y="195"/>
                  <a:pt x="214" y="192"/>
                </a:cubicBezTo>
                <a:cubicBezTo>
                  <a:pt x="217" y="187"/>
                  <a:pt x="217" y="182"/>
                  <a:pt x="214" y="177"/>
                </a:cubicBezTo>
                <a:cubicBezTo>
                  <a:pt x="122" y="8"/>
                  <a:pt x="122" y="8"/>
                  <a:pt x="122" y="8"/>
                </a:cubicBezTo>
                <a:cubicBezTo>
                  <a:pt x="121" y="6"/>
                  <a:pt x="119" y="4"/>
                  <a:pt x="116" y="3"/>
                </a:cubicBezTo>
                <a:close/>
                <a:moveTo>
                  <a:pt x="122" y="122"/>
                </a:moveTo>
                <a:cubicBezTo>
                  <a:pt x="120" y="123"/>
                  <a:pt x="120" y="123"/>
                  <a:pt x="120" y="123"/>
                </a:cubicBezTo>
                <a:cubicBezTo>
                  <a:pt x="97" y="123"/>
                  <a:pt x="97" y="123"/>
                  <a:pt x="97" y="123"/>
                </a:cubicBezTo>
                <a:cubicBezTo>
                  <a:pt x="94" y="122"/>
                  <a:pt x="94" y="122"/>
                  <a:pt x="94" y="122"/>
                </a:cubicBezTo>
                <a:cubicBezTo>
                  <a:pt x="93" y="120"/>
                  <a:pt x="93" y="120"/>
                  <a:pt x="93" y="120"/>
                </a:cubicBezTo>
                <a:cubicBezTo>
                  <a:pt x="91" y="66"/>
                  <a:pt x="91" y="66"/>
                  <a:pt x="91" y="66"/>
                </a:cubicBezTo>
                <a:cubicBezTo>
                  <a:pt x="92" y="63"/>
                  <a:pt x="92" y="63"/>
                  <a:pt x="92" y="63"/>
                </a:cubicBezTo>
                <a:cubicBezTo>
                  <a:pt x="95" y="62"/>
                  <a:pt x="95" y="62"/>
                  <a:pt x="95" y="62"/>
                </a:cubicBezTo>
                <a:cubicBezTo>
                  <a:pt x="122" y="62"/>
                  <a:pt x="122" y="62"/>
                  <a:pt x="122" y="62"/>
                </a:cubicBezTo>
                <a:cubicBezTo>
                  <a:pt x="125" y="63"/>
                  <a:pt x="125" y="63"/>
                  <a:pt x="125" y="63"/>
                </a:cubicBezTo>
                <a:cubicBezTo>
                  <a:pt x="126" y="65"/>
                  <a:pt x="126" y="65"/>
                  <a:pt x="126" y="65"/>
                </a:cubicBezTo>
                <a:cubicBezTo>
                  <a:pt x="124" y="120"/>
                  <a:pt x="124" y="120"/>
                  <a:pt x="124" y="120"/>
                </a:cubicBezTo>
                <a:lnTo>
                  <a:pt x="122" y="122"/>
                </a:lnTo>
                <a:close/>
                <a:moveTo>
                  <a:pt x="123" y="168"/>
                </a:moveTo>
                <a:cubicBezTo>
                  <a:pt x="120" y="169"/>
                  <a:pt x="120" y="169"/>
                  <a:pt x="120" y="169"/>
                </a:cubicBezTo>
                <a:cubicBezTo>
                  <a:pt x="97" y="169"/>
                  <a:pt x="97" y="169"/>
                  <a:pt x="97" y="169"/>
                </a:cubicBezTo>
                <a:cubicBezTo>
                  <a:pt x="94" y="168"/>
                  <a:pt x="94" y="168"/>
                  <a:pt x="94" y="168"/>
                </a:cubicBezTo>
                <a:cubicBezTo>
                  <a:pt x="93" y="165"/>
                  <a:pt x="93" y="165"/>
                  <a:pt x="93" y="165"/>
                </a:cubicBezTo>
                <a:cubicBezTo>
                  <a:pt x="93" y="143"/>
                  <a:pt x="93" y="143"/>
                  <a:pt x="93" y="143"/>
                </a:cubicBezTo>
                <a:cubicBezTo>
                  <a:pt x="94" y="140"/>
                  <a:pt x="94" y="140"/>
                  <a:pt x="94" y="140"/>
                </a:cubicBezTo>
                <a:cubicBezTo>
                  <a:pt x="97" y="139"/>
                  <a:pt x="97" y="139"/>
                  <a:pt x="97" y="139"/>
                </a:cubicBezTo>
                <a:cubicBezTo>
                  <a:pt x="120" y="139"/>
                  <a:pt x="120" y="139"/>
                  <a:pt x="120" y="139"/>
                </a:cubicBezTo>
                <a:cubicBezTo>
                  <a:pt x="123" y="140"/>
                  <a:pt x="123" y="140"/>
                  <a:pt x="123" y="140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65"/>
                  <a:pt x="124" y="165"/>
                  <a:pt x="124" y="165"/>
                </a:cubicBezTo>
                <a:lnTo>
                  <a:pt x="123" y="168"/>
                </a:lnTo>
                <a:close/>
              </a:path>
            </a:pathLst>
          </a:custGeom>
          <a:ln/>
          <a:ex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/>
          </a:p>
        </p:txBody>
      </p:sp>
      <p:sp>
        <p:nvSpPr>
          <p:cNvPr id="9" name="Freeform 8" descr="LightBulb Icon"/>
          <p:cNvSpPr>
            <a:spLocks noEditPoints="1"/>
          </p:cNvSpPr>
          <p:nvPr/>
        </p:nvSpPr>
        <p:spPr bwMode="auto">
          <a:xfrm>
            <a:off x="2595172" y="4865731"/>
            <a:ext cx="571500" cy="855341"/>
          </a:xfrm>
          <a:custGeom>
            <a:avLst/>
            <a:gdLst>
              <a:gd name="T0" fmla="*/ 377 w 448"/>
              <a:gd name="T1" fmla="*/ 53 h 671"/>
              <a:gd name="T2" fmla="*/ 224 w 448"/>
              <a:gd name="T3" fmla="*/ 0 h 671"/>
              <a:gd name="T4" fmla="*/ 71 w 448"/>
              <a:gd name="T5" fmla="*/ 53 h 671"/>
              <a:gd name="T6" fmla="*/ 0 w 448"/>
              <a:gd name="T7" fmla="*/ 196 h 671"/>
              <a:gd name="T8" fmla="*/ 78 w 448"/>
              <a:gd name="T9" fmla="*/ 351 h 671"/>
              <a:gd name="T10" fmla="*/ 119 w 448"/>
              <a:gd name="T11" fmla="*/ 440 h 671"/>
              <a:gd name="T12" fmla="*/ 109 w 448"/>
              <a:gd name="T13" fmla="*/ 503 h 671"/>
              <a:gd name="T14" fmla="*/ 118 w 448"/>
              <a:gd name="T15" fmla="*/ 567 h 671"/>
              <a:gd name="T16" fmla="*/ 126 w 448"/>
              <a:gd name="T17" fmla="*/ 618 h 671"/>
              <a:gd name="T18" fmla="*/ 186 w 448"/>
              <a:gd name="T19" fmla="*/ 660 h 671"/>
              <a:gd name="T20" fmla="*/ 262 w 448"/>
              <a:gd name="T21" fmla="*/ 660 h 671"/>
              <a:gd name="T22" fmla="*/ 322 w 448"/>
              <a:gd name="T23" fmla="*/ 618 h 671"/>
              <a:gd name="T24" fmla="*/ 330 w 448"/>
              <a:gd name="T25" fmla="*/ 567 h 671"/>
              <a:gd name="T26" fmla="*/ 339 w 448"/>
              <a:gd name="T27" fmla="*/ 503 h 671"/>
              <a:gd name="T28" fmla="*/ 329 w 448"/>
              <a:gd name="T29" fmla="*/ 440 h 671"/>
              <a:gd name="T30" fmla="*/ 370 w 448"/>
              <a:gd name="T31" fmla="*/ 351 h 671"/>
              <a:gd name="T32" fmla="*/ 448 w 448"/>
              <a:gd name="T33" fmla="*/ 196 h 671"/>
              <a:gd name="T34" fmla="*/ 362 w 448"/>
              <a:gd name="T35" fmla="*/ 274 h 671"/>
              <a:gd name="T36" fmla="*/ 336 w 448"/>
              <a:gd name="T37" fmla="*/ 303 h 671"/>
              <a:gd name="T38" fmla="*/ 174 w 448"/>
              <a:gd name="T39" fmla="*/ 433 h 671"/>
              <a:gd name="T40" fmla="*/ 99 w 448"/>
              <a:gd name="T41" fmla="*/ 289 h 671"/>
              <a:gd name="T42" fmla="*/ 56 w 448"/>
              <a:gd name="T43" fmla="*/ 196 h 671"/>
              <a:gd name="T44" fmla="*/ 111 w 448"/>
              <a:gd name="T45" fmla="*/ 93 h 671"/>
              <a:gd name="T46" fmla="*/ 224 w 448"/>
              <a:gd name="T47" fmla="*/ 56 h 671"/>
              <a:gd name="T48" fmla="*/ 338 w 448"/>
              <a:gd name="T49" fmla="*/ 93 h 671"/>
              <a:gd name="T50" fmla="*/ 392 w 448"/>
              <a:gd name="T51" fmla="*/ 196 h 671"/>
              <a:gd name="T52" fmla="*/ 306 w 448"/>
              <a:gd name="T53" fmla="*/ 156 h 671"/>
              <a:gd name="T54" fmla="*/ 224 w 448"/>
              <a:gd name="T55" fmla="*/ 126 h 671"/>
              <a:gd name="T56" fmla="*/ 210 w 448"/>
              <a:gd name="T57" fmla="*/ 139 h 671"/>
              <a:gd name="T58" fmla="*/ 224 w 448"/>
              <a:gd name="T59" fmla="*/ 154 h 671"/>
              <a:gd name="T60" fmla="*/ 294 w 448"/>
              <a:gd name="T61" fmla="*/ 196 h 671"/>
              <a:gd name="T62" fmla="*/ 308 w 448"/>
              <a:gd name="T63" fmla="*/ 210 h 671"/>
              <a:gd name="T64" fmla="*/ 322 w 448"/>
              <a:gd name="T65" fmla="*/ 196 h 6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48" h="671">
                <a:moveTo>
                  <a:pt x="429" y="115"/>
                </a:moveTo>
                <a:cubicBezTo>
                  <a:pt x="416" y="90"/>
                  <a:pt x="398" y="69"/>
                  <a:pt x="377" y="53"/>
                </a:cubicBezTo>
                <a:cubicBezTo>
                  <a:pt x="356" y="36"/>
                  <a:pt x="332" y="23"/>
                  <a:pt x="306" y="14"/>
                </a:cubicBezTo>
                <a:cubicBezTo>
                  <a:pt x="279" y="4"/>
                  <a:pt x="252" y="0"/>
                  <a:pt x="224" y="0"/>
                </a:cubicBezTo>
                <a:cubicBezTo>
                  <a:pt x="196" y="0"/>
                  <a:pt x="169" y="4"/>
                  <a:pt x="142" y="14"/>
                </a:cubicBezTo>
                <a:cubicBezTo>
                  <a:pt x="116" y="23"/>
                  <a:pt x="92" y="36"/>
                  <a:pt x="71" y="53"/>
                </a:cubicBezTo>
                <a:cubicBezTo>
                  <a:pt x="50" y="69"/>
                  <a:pt x="32" y="90"/>
                  <a:pt x="20" y="115"/>
                </a:cubicBezTo>
                <a:cubicBezTo>
                  <a:pt x="7" y="140"/>
                  <a:pt x="0" y="167"/>
                  <a:pt x="0" y="196"/>
                </a:cubicBezTo>
                <a:cubicBezTo>
                  <a:pt x="0" y="241"/>
                  <a:pt x="15" y="280"/>
                  <a:pt x="45" y="313"/>
                </a:cubicBezTo>
                <a:cubicBezTo>
                  <a:pt x="58" y="327"/>
                  <a:pt x="69" y="340"/>
                  <a:pt x="78" y="351"/>
                </a:cubicBezTo>
                <a:cubicBezTo>
                  <a:pt x="86" y="362"/>
                  <a:pt x="95" y="376"/>
                  <a:pt x="104" y="393"/>
                </a:cubicBezTo>
                <a:cubicBezTo>
                  <a:pt x="112" y="409"/>
                  <a:pt x="117" y="425"/>
                  <a:pt x="119" y="440"/>
                </a:cubicBezTo>
                <a:cubicBezTo>
                  <a:pt x="105" y="448"/>
                  <a:pt x="98" y="460"/>
                  <a:pt x="98" y="475"/>
                </a:cubicBezTo>
                <a:cubicBezTo>
                  <a:pt x="98" y="486"/>
                  <a:pt x="102" y="496"/>
                  <a:pt x="109" y="503"/>
                </a:cubicBezTo>
                <a:cubicBezTo>
                  <a:pt x="102" y="511"/>
                  <a:pt x="98" y="521"/>
                  <a:pt x="98" y="531"/>
                </a:cubicBezTo>
                <a:cubicBezTo>
                  <a:pt x="98" y="547"/>
                  <a:pt x="105" y="558"/>
                  <a:pt x="118" y="567"/>
                </a:cubicBezTo>
                <a:cubicBezTo>
                  <a:pt x="114" y="574"/>
                  <a:pt x="112" y="580"/>
                  <a:pt x="112" y="587"/>
                </a:cubicBezTo>
                <a:cubicBezTo>
                  <a:pt x="112" y="601"/>
                  <a:pt x="117" y="611"/>
                  <a:pt x="126" y="618"/>
                </a:cubicBezTo>
                <a:cubicBezTo>
                  <a:pt x="135" y="626"/>
                  <a:pt x="146" y="629"/>
                  <a:pt x="160" y="629"/>
                </a:cubicBezTo>
                <a:cubicBezTo>
                  <a:pt x="166" y="642"/>
                  <a:pt x="174" y="652"/>
                  <a:pt x="186" y="660"/>
                </a:cubicBezTo>
                <a:cubicBezTo>
                  <a:pt x="198" y="668"/>
                  <a:pt x="210" y="671"/>
                  <a:pt x="224" y="671"/>
                </a:cubicBezTo>
                <a:cubicBezTo>
                  <a:pt x="238" y="671"/>
                  <a:pt x="250" y="668"/>
                  <a:pt x="262" y="660"/>
                </a:cubicBezTo>
                <a:cubicBezTo>
                  <a:pt x="274" y="652"/>
                  <a:pt x="283" y="642"/>
                  <a:pt x="288" y="629"/>
                </a:cubicBezTo>
                <a:cubicBezTo>
                  <a:pt x="302" y="629"/>
                  <a:pt x="313" y="626"/>
                  <a:pt x="322" y="618"/>
                </a:cubicBezTo>
                <a:cubicBezTo>
                  <a:pt x="331" y="611"/>
                  <a:pt x="336" y="601"/>
                  <a:pt x="336" y="587"/>
                </a:cubicBezTo>
                <a:cubicBezTo>
                  <a:pt x="336" y="580"/>
                  <a:pt x="334" y="574"/>
                  <a:pt x="330" y="567"/>
                </a:cubicBezTo>
                <a:cubicBezTo>
                  <a:pt x="343" y="558"/>
                  <a:pt x="350" y="547"/>
                  <a:pt x="350" y="531"/>
                </a:cubicBezTo>
                <a:cubicBezTo>
                  <a:pt x="350" y="521"/>
                  <a:pt x="346" y="511"/>
                  <a:pt x="339" y="503"/>
                </a:cubicBezTo>
                <a:cubicBezTo>
                  <a:pt x="346" y="496"/>
                  <a:pt x="350" y="486"/>
                  <a:pt x="350" y="475"/>
                </a:cubicBezTo>
                <a:cubicBezTo>
                  <a:pt x="350" y="460"/>
                  <a:pt x="343" y="448"/>
                  <a:pt x="329" y="440"/>
                </a:cubicBezTo>
                <a:cubicBezTo>
                  <a:pt x="331" y="425"/>
                  <a:pt x="336" y="409"/>
                  <a:pt x="344" y="393"/>
                </a:cubicBezTo>
                <a:cubicBezTo>
                  <a:pt x="353" y="376"/>
                  <a:pt x="362" y="362"/>
                  <a:pt x="370" y="351"/>
                </a:cubicBezTo>
                <a:cubicBezTo>
                  <a:pt x="379" y="340"/>
                  <a:pt x="390" y="327"/>
                  <a:pt x="403" y="313"/>
                </a:cubicBezTo>
                <a:cubicBezTo>
                  <a:pt x="433" y="280"/>
                  <a:pt x="448" y="241"/>
                  <a:pt x="448" y="196"/>
                </a:cubicBezTo>
                <a:cubicBezTo>
                  <a:pt x="448" y="167"/>
                  <a:pt x="442" y="140"/>
                  <a:pt x="429" y="115"/>
                </a:cubicBezTo>
                <a:close/>
                <a:moveTo>
                  <a:pt x="362" y="274"/>
                </a:moveTo>
                <a:cubicBezTo>
                  <a:pt x="359" y="278"/>
                  <a:pt x="355" y="282"/>
                  <a:pt x="349" y="289"/>
                </a:cubicBezTo>
                <a:cubicBezTo>
                  <a:pt x="343" y="295"/>
                  <a:pt x="338" y="300"/>
                  <a:pt x="336" y="303"/>
                </a:cubicBezTo>
                <a:cubicBezTo>
                  <a:pt x="298" y="348"/>
                  <a:pt x="278" y="391"/>
                  <a:pt x="274" y="433"/>
                </a:cubicBezTo>
                <a:cubicBezTo>
                  <a:pt x="174" y="433"/>
                  <a:pt x="174" y="433"/>
                  <a:pt x="174" y="433"/>
                </a:cubicBezTo>
                <a:cubicBezTo>
                  <a:pt x="170" y="391"/>
                  <a:pt x="150" y="348"/>
                  <a:pt x="112" y="303"/>
                </a:cubicBezTo>
                <a:cubicBezTo>
                  <a:pt x="110" y="300"/>
                  <a:pt x="105" y="295"/>
                  <a:pt x="99" y="289"/>
                </a:cubicBezTo>
                <a:cubicBezTo>
                  <a:pt x="93" y="282"/>
                  <a:pt x="89" y="278"/>
                  <a:pt x="86" y="274"/>
                </a:cubicBezTo>
                <a:cubicBezTo>
                  <a:pt x="66" y="251"/>
                  <a:pt x="56" y="225"/>
                  <a:pt x="56" y="196"/>
                </a:cubicBezTo>
                <a:cubicBezTo>
                  <a:pt x="56" y="175"/>
                  <a:pt x="61" y="155"/>
                  <a:pt x="71" y="137"/>
                </a:cubicBezTo>
                <a:cubicBezTo>
                  <a:pt x="81" y="119"/>
                  <a:pt x="94" y="104"/>
                  <a:pt x="111" y="93"/>
                </a:cubicBezTo>
                <a:cubicBezTo>
                  <a:pt x="127" y="81"/>
                  <a:pt x="145" y="72"/>
                  <a:pt x="164" y="65"/>
                </a:cubicBezTo>
                <a:cubicBezTo>
                  <a:pt x="184" y="59"/>
                  <a:pt x="204" y="56"/>
                  <a:pt x="224" y="56"/>
                </a:cubicBezTo>
                <a:cubicBezTo>
                  <a:pt x="244" y="56"/>
                  <a:pt x="264" y="59"/>
                  <a:pt x="284" y="65"/>
                </a:cubicBezTo>
                <a:cubicBezTo>
                  <a:pt x="303" y="72"/>
                  <a:pt x="321" y="81"/>
                  <a:pt x="338" y="93"/>
                </a:cubicBezTo>
                <a:cubicBezTo>
                  <a:pt x="354" y="104"/>
                  <a:pt x="367" y="119"/>
                  <a:pt x="377" y="137"/>
                </a:cubicBezTo>
                <a:cubicBezTo>
                  <a:pt x="387" y="155"/>
                  <a:pt x="392" y="175"/>
                  <a:pt x="392" y="196"/>
                </a:cubicBezTo>
                <a:cubicBezTo>
                  <a:pt x="392" y="225"/>
                  <a:pt x="382" y="251"/>
                  <a:pt x="362" y="274"/>
                </a:cubicBezTo>
                <a:close/>
                <a:moveTo>
                  <a:pt x="306" y="156"/>
                </a:moveTo>
                <a:cubicBezTo>
                  <a:pt x="295" y="145"/>
                  <a:pt x="282" y="137"/>
                  <a:pt x="268" y="133"/>
                </a:cubicBezTo>
                <a:cubicBezTo>
                  <a:pt x="253" y="128"/>
                  <a:pt x="239" y="126"/>
                  <a:pt x="224" y="126"/>
                </a:cubicBezTo>
                <a:cubicBezTo>
                  <a:pt x="214" y="130"/>
                  <a:pt x="214" y="130"/>
                  <a:pt x="214" y="130"/>
                </a:cubicBezTo>
                <a:cubicBezTo>
                  <a:pt x="210" y="139"/>
                  <a:pt x="210" y="139"/>
                  <a:pt x="210" y="139"/>
                </a:cubicBezTo>
                <a:cubicBezTo>
                  <a:pt x="214" y="149"/>
                  <a:pt x="214" y="149"/>
                  <a:pt x="214" y="149"/>
                </a:cubicBezTo>
                <a:cubicBezTo>
                  <a:pt x="224" y="154"/>
                  <a:pt x="224" y="154"/>
                  <a:pt x="224" y="154"/>
                </a:cubicBezTo>
                <a:cubicBezTo>
                  <a:pt x="239" y="154"/>
                  <a:pt x="255" y="157"/>
                  <a:pt x="270" y="164"/>
                </a:cubicBezTo>
                <a:cubicBezTo>
                  <a:pt x="286" y="172"/>
                  <a:pt x="294" y="182"/>
                  <a:pt x="294" y="196"/>
                </a:cubicBezTo>
                <a:cubicBezTo>
                  <a:pt x="298" y="205"/>
                  <a:pt x="298" y="205"/>
                  <a:pt x="298" y="205"/>
                </a:cubicBezTo>
                <a:cubicBezTo>
                  <a:pt x="308" y="210"/>
                  <a:pt x="308" y="210"/>
                  <a:pt x="308" y="210"/>
                </a:cubicBezTo>
                <a:cubicBezTo>
                  <a:pt x="318" y="205"/>
                  <a:pt x="318" y="205"/>
                  <a:pt x="318" y="205"/>
                </a:cubicBezTo>
                <a:cubicBezTo>
                  <a:pt x="322" y="196"/>
                  <a:pt x="322" y="196"/>
                  <a:pt x="322" y="196"/>
                </a:cubicBezTo>
                <a:cubicBezTo>
                  <a:pt x="322" y="180"/>
                  <a:pt x="317" y="167"/>
                  <a:pt x="306" y="156"/>
                </a:cubicBezTo>
                <a:close/>
              </a:path>
            </a:pathLst>
          </a:custGeom>
          <a:ln/>
          <a:ex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848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56019"/>
            <a:ext cx="10721419" cy="2604733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CA" dirty="0" smtClean="0"/>
              <a:t>Avant de commencer, </a:t>
            </a:r>
            <a:r>
              <a:rPr lang="en-CA" dirty="0" err="1" smtClean="0"/>
              <a:t>assurez-vous</a:t>
            </a:r>
            <a:r>
              <a:rPr lang="en-CA" dirty="0" smtClean="0"/>
              <a:t> </a:t>
            </a:r>
            <a:r>
              <a:rPr lang="en-CA" dirty="0" err="1" smtClean="0"/>
              <a:t>d’avoir</a:t>
            </a:r>
            <a:r>
              <a:rPr lang="en-CA" dirty="0" smtClean="0"/>
              <a:t> </a:t>
            </a:r>
            <a:r>
              <a:rPr lang="en-CA" dirty="0" err="1" smtClean="0"/>
              <a:t>une</a:t>
            </a:r>
            <a:r>
              <a:rPr lang="en-CA" dirty="0" smtClean="0"/>
              <a:t> ETD (Entente de transmission des </a:t>
            </a:r>
            <a:r>
              <a:rPr lang="en-CA" dirty="0" err="1" smtClean="0"/>
              <a:t>données</a:t>
            </a:r>
            <a:r>
              <a:rPr lang="en-CA" dirty="0" smtClean="0"/>
              <a:t>) </a:t>
            </a:r>
            <a:r>
              <a:rPr lang="en-CA" dirty="0" err="1" smtClean="0"/>
              <a:t>signée</a:t>
            </a:r>
            <a:endParaRPr lang="en-CA" dirty="0" smtClean="0"/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Les </a:t>
            </a:r>
            <a:r>
              <a:rPr lang="en-CA" dirty="0" err="1" smtClean="0"/>
              <a:t>données</a:t>
            </a:r>
            <a:r>
              <a:rPr lang="en-CA" dirty="0" smtClean="0"/>
              <a:t> </a:t>
            </a:r>
            <a:r>
              <a:rPr lang="en-CA" dirty="0" err="1" smtClean="0"/>
              <a:t>sont</a:t>
            </a:r>
            <a:r>
              <a:rPr lang="en-CA" dirty="0" smtClean="0"/>
              <a:t> </a:t>
            </a:r>
            <a:r>
              <a:rPr lang="en-CA" dirty="0" err="1" smtClean="0"/>
              <a:t>recueillies</a:t>
            </a:r>
            <a:r>
              <a:rPr lang="en-CA" dirty="0" smtClean="0"/>
              <a:t> </a:t>
            </a:r>
            <a:r>
              <a:rPr lang="en-CA" dirty="0" err="1" smtClean="0"/>
              <a:t>soit</a:t>
            </a:r>
            <a:r>
              <a:rPr lang="en-CA" dirty="0" smtClean="0"/>
              <a:t> sur </a:t>
            </a:r>
            <a:r>
              <a:rPr lang="en-CA" dirty="0" err="1" smtClean="0"/>
              <a:t>papier</a:t>
            </a:r>
            <a:r>
              <a:rPr lang="en-CA" dirty="0" smtClean="0"/>
              <a:t> </a:t>
            </a:r>
            <a:r>
              <a:rPr lang="en-CA" dirty="0" err="1" smtClean="0"/>
              <a:t>ou</a:t>
            </a:r>
            <a:r>
              <a:rPr lang="en-CA" dirty="0" smtClean="0"/>
              <a:t> par </a:t>
            </a:r>
            <a:r>
              <a:rPr lang="en-CA" dirty="0" err="1" smtClean="0"/>
              <a:t>l’entremise</a:t>
            </a:r>
            <a:r>
              <a:rPr lang="en-CA" dirty="0" smtClean="0"/>
              <a:t> d’un </a:t>
            </a:r>
            <a:r>
              <a:rPr lang="en-CA" dirty="0" err="1" smtClean="0"/>
              <a:t>appareil</a:t>
            </a:r>
            <a:r>
              <a:rPr lang="en-CA" dirty="0" smtClean="0"/>
              <a:t> mobile </a:t>
            </a:r>
            <a:endParaRPr lang="en-CA" dirty="0"/>
          </a:p>
          <a:p>
            <a:pPr marL="457200" indent="-457200">
              <a:buFont typeface="+mj-lt"/>
              <a:buAutoNum type="arabicPeriod" startAt="2"/>
            </a:pPr>
            <a:r>
              <a:rPr lang="en-CA" dirty="0" smtClean="0"/>
              <a:t>Les rapports </a:t>
            </a:r>
            <a:r>
              <a:rPr lang="en-CA" dirty="0" err="1" smtClean="0"/>
              <a:t>sont</a:t>
            </a:r>
            <a:r>
              <a:rPr lang="en-CA" dirty="0" smtClean="0"/>
              <a:t> </a:t>
            </a:r>
            <a:r>
              <a:rPr lang="en-CA" dirty="0" err="1" smtClean="0"/>
              <a:t>générés</a:t>
            </a:r>
            <a:r>
              <a:rPr lang="en-CA" dirty="0" smtClean="0"/>
              <a:t> </a:t>
            </a:r>
            <a:r>
              <a:rPr lang="en-CA" dirty="0" err="1" smtClean="0"/>
              <a:t>en</a:t>
            </a:r>
            <a:r>
              <a:rPr lang="en-CA" dirty="0" smtClean="0"/>
              <a:t> </a:t>
            </a:r>
            <a:r>
              <a:rPr lang="en-CA" dirty="0" err="1" smtClean="0"/>
              <a:t>utilisant</a:t>
            </a:r>
            <a:r>
              <a:rPr lang="en-CA" dirty="0" smtClean="0"/>
              <a:t> le SISA  </a:t>
            </a:r>
            <a:endParaRPr lang="en-CA" dirty="0"/>
          </a:p>
          <a:p>
            <a:pPr marL="457200" indent="-457200">
              <a:buFont typeface="+mj-lt"/>
              <a:buAutoNum type="arabicPeriod" startAt="2"/>
            </a:pPr>
            <a:r>
              <a:rPr lang="en-CA" dirty="0" smtClean="0"/>
              <a:t>Les </a:t>
            </a:r>
            <a:r>
              <a:rPr lang="en-CA" dirty="0" err="1" smtClean="0"/>
              <a:t>données</a:t>
            </a:r>
            <a:r>
              <a:rPr lang="en-CA" dirty="0" smtClean="0"/>
              <a:t> </a:t>
            </a:r>
            <a:r>
              <a:rPr lang="en-CA" dirty="0" err="1" smtClean="0"/>
              <a:t>sont</a:t>
            </a:r>
            <a:r>
              <a:rPr lang="en-CA" dirty="0" smtClean="0"/>
              <a:t> </a:t>
            </a:r>
            <a:r>
              <a:rPr lang="en-CA" dirty="0" err="1" smtClean="0"/>
              <a:t>ensuite</a:t>
            </a:r>
            <a:r>
              <a:rPr lang="en-CA" dirty="0" smtClean="0"/>
              <a:t> </a:t>
            </a:r>
            <a:r>
              <a:rPr lang="en-CA" dirty="0" err="1" smtClean="0"/>
              <a:t>exportées</a:t>
            </a:r>
            <a:r>
              <a:rPr lang="en-CA" dirty="0" smtClean="0"/>
              <a:t> pour fins </a:t>
            </a:r>
            <a:r>
              <a:rPr lang="en-CA" dirty="0" err="1" smtClean="0"/>
              <a:t>d’analyse</a:t>
            </a:r>
            <a:r>
              <a:rPr lang="en-CA" dirty="0" smtClean="0"/>
              <a:t> avec Excel </a:t>
            </a:r>
            <a:r>
              <a:rPr lang="en-CA" dirty="0" err="1" smtClean="0"/>
              <a:t>ou</a:t>
            </a:r>
            <a:r>
              <a:rPr lang="en-CA" dirty="0" smtClean="0"/>
              <a:t> format .csv</a:t>
            </a:r>
            <a:endParaRPr lang="en-CA" dirty="0"/>
          </a:p>
          <a:p>
            <a:pPr marL="457200" indent="-457200">
              <a:buFont typeface="+mj-lt"/>
              <a:buAutoNum type="arabicPeriod" startAt="2"/>
            </a:pPr>
            <a:r>
              <a:rPr lang="en-CA" dirty="0" smtClean="0"/>
              <a:t>Les questions de base </a:t>
            </a:r>
            <a:r>
              <a:rPr lang="en-CA" dirty="0" err="1" smtClean="0"/>
              <a:t>sont</a:t>
            </a:r>
            <a:r>
              <a:rPr lang="en-CA" dirty="0" smtClean="0"/>
              <a:t> </a:t>
            </a:r>
            <a:r>
              <a:rPr lang="en-CA" dirty="0" err="1" smtClean="0"/>
              <a:t>exportées</a:t>
            </a:r>
            <a:r>
              <a:rPr lang="en-CA" dirty="0" smtClean="0"/>
              <a:t> à EDSC </a:t>
            </a:r>
            <a:r>
              <a:rPr lang="en-CA" dirty="0" err="1" smtClean="0"/>
              <a:t>directement</a:t>
            </a: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CB7B-2B2D-7246-B52C-626C9D37662C}" type="slidenum">
              <a:rPr lang="en-US" smtClean="0"/>
              <a:t>5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346642"/>
            <a:ext cx="10972800" cy="575945"/>
          </a:xfrm>
          <a:prstGeom prst="rect">
            <a:avLst/>
          </a:prstGeom>
          <a:solidFill>
            <a:srgbClr val="75CED6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7A82AA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ts val="4320"/>
              </a:lnSpc>
              <a:tabLst>
                <a:tab pos="8068860" algn="r"/>
              </a:tabLst>
            </a:pPr>
            <a:r>
              <a:rPr lang="en-US" sz="2000" dirty="0" err="1" smtClean="0">
                <a:solidFill>
                  <a:schemeClr val="tx1"/>
                </a:solidFill>
              </a:rPr>
              <a:t>Aperçu</a:t>
            </a:r>
            <a:r>
              <a:rPr lang="en-US" sz="2000" dirty="0" smtClean="0">
                <a:solidFill>
                  <a:schemeClr val="tx1"/>
                </a:solidFill>
              </a:rPr>
              <a:t> du </a:t>
            </a:r>
            <a:r>
              <a:rPr lang="en-US" sz="2000" dirty="0" err="1" smtClean="0">
                <a:solidFill>
                  <a:schemeClr val="tx1"/>
                </a:solidFill>
              </a:rPr>
              <a:t>processus</a:t>
            </a:r>
            <a:r>
              <a:rPr lang="en-US" sz="2000" dirty="0" smtClean="0">
                <a:solidFill>
                  <a:schemeClr val="tx1"/>
                </a:solidFill>
              </a:rPr>
              <a:t> de </a:t>
            </a:r>
            <a:r>
              <a:rPr lang="en-US" sz="2000" dirty="0" err="1" smtClean="0">
                <a:solidFill>
                  <a:schemeClr val="tx1"/>
                </a:solidFill>
              </a:rPr>
              <a:t>collecte</a:t>
            </a:r>
            <a:r>
              <a:rPr lang="en-US" sz="2000" dirty="0" smtClean="0">
                <a:solidFill>
                  <a:schemeClr val="tx1"/>
                </a:solidFill>
              </a:rPr>
              <a:t> des </a:t>
            </a:r>
            <a:r>
              <a:rPr lang="en-US" sz="2000" dirty="0" err="1" smtClean="0">
                <a:solidFill>
                  <a:schemeClr val="tx1"/>
                </a:solidFill>
              </a:rPr>
              <a:t>données</a:t>
            </a:r>
            <a:r>
              <a:rPr lang="en-US" sz="2000" dirty="0" smtClean="0">
                <a:solidFill>
                  <a:schemeClr val="tx1"/>
                </a:solidFill>
              </a:rPr>
              <a:t> du </a:t>
            </a:r>
            <a:r>
              <a:rPr lang="en-US" sz="2000" dirty="0" err="1" smtClean="0">
                <a:solidFill>
                  <a:schemeClr val="tx1"/>
                </a:solidFill>
              </a:rPr>
              <a:t>dénombrement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ponctuel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670" y="3916210"/>
            <a:ext cx="1904960" cy="22846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969" y="3994184"/>
            <a:ext cx="1952304" cy="196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32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6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346642"/>
            <a:ext cx="10972800" cy="575945"/>
          </a:xfrm>
          <a:prstGeom prst="rect">
            <a:avLst/>
          </a:prstGeom>
          <a:solidFill>
            <a:srgbClr val="75CED6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7A82AA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ts val="4320"/>
              </a:lnSpc>
              <a:tabLst>
                <a:tab pos="8068860" algn="r"/>
              </a:tabLst>
            </a:pPr>
            <a:r>
              <a:rPr lang="en-US" sz="2800" dirty="0" smtClean="0">
                <a:solidFill>
                  <a:schemeClr val="tx1"/>
                </a:solidFill>
              </a:rPr>
              <a:t>Exporter </a:t>
            </a:r>
            <a:r>
              <a:rPr lang="en-US" sz="2800" dirty="0" err="1" smtClean="0">
                <a:solidFill>
                  <a:schemeClr val="tx1"/>
                </a:solidFill>
              </a:rPr>
              <a:t>vos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résultats</a:t>
            </a:r>
            <a:r>
              <a:rPr lang="en-US" sz="2800" dirty="0" smtClean="0">
                <a:solidFill>
                  <a:schemeClr val="tx1"/>
                </a:solidFill>
              </a:rPr>
              <a:t> du </a:t>
            </a:r>
            <a:r>
              <a:rPr lang="en-US" sz="2800" dirty="0" err="1" smtClean="0">
                <a:solidFill>
                  <a:schemeClr val="tx1"/>
                </a:solidFill>
              </a:rPr>
              <a:t>dénombrement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u="sng" dirty="0" smtClean="0">
                <a:solidFill>
                  <a:schemeClr val="tx1"/>
                </a:solidFill>
              </a:rPr>
              <a:t>avec</a:t>
            </a:r>
            <a:r>
              <a:rPr lang="en-US" sz="2800" dirty="0" smtClean="0">
                <a:solidFill>
                  <a:schemeClr val="tx1"/>
                </a:solidFill>
              </a:rPr>
              <a:t> le SISA </a:t>
            </a:r>
            <a:endParaRPr lang="en-US" sz="32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1138812"/>
            <a:ext cx="10972800" cy="452596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CA" sz="2800" dirty="0" smtClean="0"/>
              <a:t>Exporter les </a:t>
            </a:r>
            <a:r>
              <a:rPr lang="en-CA" sz="2800" dirty="0" err="1" smtClean="0"/>
              <a:t>données</a:t>
            </a:r>
            <a:r>
              <a:rPr lang="en-CA" sz="2800" dirty="0" smtClean="0"/>
              <a:t> à EDSC </a:t>
            </a:r>
            <a:r>
              <a:rPr lang="en-CA" sz="2800" dirty="0" err="1" smtClean="0"/>
              <a:t>en</a:t>
            </a:r>
            <a:r>
              <a:rPr lang="en-CA" sz="2800" dirty="0" smtClean="0"/>
              <a:t> </a:t>
            </a:r>
            <a:r>
              <a:rPr lang="en-CA" sz="2800" dirty="0" err="1" smtClean="0"/>
              <a:t>utilisant</a:t>
            </a:r>
            <a:r>
              <a:rPr lang="en-CA" sz="2800" dirty="0" smtClean="0"/>
              <a:t> le SISA </a:t>
            </a:r>
            <a:r>
              <a:rPr lang="en-CA" sz="2800" dirty="0" err="1" smtClean="0"/>
              <a:t>est</a:t>
            </a:r>
            <a:r>
              <a:rPr lang="en-CA" sz="2800" dirty="0" smtClean="0"/>
              <a:t> facile et se fait </a:t>
            </a:r>
            <a:r>
              <a:rPr lang="en-CA" sz="2800" dirty="0" err="1" smtClean="0"/>
              <a:t>en</a:t>
            </a:r>
            <a:r>
              <a:rPr lang="en-CA" sz="2800" dirty="0" smtClean="0"/>
              <a:t> </a:t>
            </a:r>
            <a:r>
              <a:rPr lang="en-CA" sz="2800" dirty="0" err="1" smtClean="0"/>
              <a:t>quelques</a:t>
            </a:r>
            <a:r>
              <a:rPr lang="en-CA" sz="2800" dirty="0" smtClean="0"/>
              <a:t> </a:t>
            </a:r>
            <a:r>
              <a:rPr lang="en-CA" sz="2800" dirty="0" err="1" smtClean="0"/>
              <a:t>clics</a:t>
            </a:r>
            <a:endParaRPr lang="en-CA" sz="2400" dirty="0"/>
          </a:p>
          <a:p>
            <a:pPr marL="514350" indent="-514350">
              <a:buFont typeface="+mj-lt"/>
              <a:buAutoNum type="arabicPeriod"/>
            </a:pPr>
            <a:endParaRPr lang="en-CA" sz="2800" dirty="0"/>
          </a:p>
          <a:p>
            <a:pPr marL="514350" indent="-514350">
              <a:buFont typeface="+mj-lt"/>
              <a:buAutoNum type="arabicPeriod"/>
            </a:pPr>
            <a:r>
              <a:rPr lang="en-CA" sz="2800" dirty="0" smtClean="0"/>
              <a:t>Exporter a </a:t>
            </a:r>
            <a:r>
              <a:rPr lang="en-CA" sz="2800" dirty="0" err="1" smtClean="0"/>
              <a:t>votre</a:t>
            </a:r>
            <a:r>
              <a:rPr lang="en-CA" sz="2800" dirty="0" smtClean="0"/>
              <a:t> </a:t>
            </a:r>
            <a:r>
              <a:rPr lang="en-CA" sz="2800" dirty="0" err="1" smtClean="0"/>
              <a:t>Entité</a:t>
            </a:r>
            <a:r>
              <a:rPr lang="en-CA" sz="2800" dirty="0" smtClean="0"/>
              <a:t> </a:t>
            </a:r>
            <a:r>
              <a:rPr lang="en-CA" sz="2800" dirty="0" err="1" smtClean="0"/>
              <a:t>communautaire</a:t>
            </a:r>
            <a:r>
              <a:rPr lang="en-CA" sz="2800" dirty="0" smtClean="0"/>
              <a:t> (EC) :</a:t>
            </a:r>
            <a:endParaRPr lang="en-CA" sz="2800" dirty="0"/>
          </a:p>
          <a:p>
            <a:pPr lvl="1"/>
            <a:r>
              <a:rPr lang="en-CA" sz="2400" dirty="0" smtClean="0"/>
              <a:t>Le SISA </a:t>
            </a:r>
            <a:r>
              <a:rPr lang="en-CA" sz="2400" dirty="0" err="1" smtClean="0"/>
              <a:t>crée</a:t>
            </a:r>
            <a:r>
              <a:rPr lang="en-CA" sz="2400" dirty="0" smtClean="0"/>
              <a:t> des </a:t>
            </a:r>
            <a:r>
              <a:rPr lang="en-CA" sz="2400" dirty="0" err="1" smtClean="0"/>
              <a:t>fichiers</a:t>
            </a:r>
            <a:r>
              <a:rPr lang="en-CA" sz="2400" dirty="0" smtClean="0"/>
              <a:t> .</a:t>
            </a:r>
            <a:r>
              <a:rPr lang="en-CA" sz="2400" dirty="0" err="1" smtClean="0"/>
              <a:t>cvs</a:t>
            </a:r>
            <a:r>
              <a:rPr lang="en-CA" sz="2400" dirty="0" smtClean="0"/>
              <a:t> pour </a:t>
            </a:r>
            <a:r>
              <a:rPr lang="en-CA" sz="2400" dirty="0" err="1" smtClean="0"/>
              <a:t>envoyer</a:t>
            </a:r>
            <a:r>
              <a:rPr lang="en-CA" sz="2400" dirty="0" smtClean="0"/>
              <a:t> les </a:t>
            </a:r>
            <a:r>
              <a:rPr lang="en-CA" sz="2400" dirty="0" err="1" smtClean="0"/>
              <a:t>données</a:t>
            </a:r>
            <a:r>
              <a:rPr lang="en-CA" sz="2400" dirty="0" smtClean="0"/>
              <a:t> </a:t>
            </a:r>
            <a:r>
              <a:rPr lang="en-CA" sz="2400" dirty="0" err="1" smtClean="0"/>
              <a:t>anonymisées</a:t>
            </a:r>
            <a:r>
              <a:rPr lang="en-CA" sz="2400" dirty="0" smtClean="0"/>
              <a:t> à </a:t>
            </a:r>
            <a:r>
              <a:rPr lang="en-CA" sz="2400" dirty="0" err="1" smtClean="0"/>
              <a:t>quelconque</a:t>
            </a:r>
            <a:r>
              <a:rPr lang="en-CA" sz="2400" dirty="0" smtClean="0"/>
              <a:t> </a:t>
            </a:r>
            <a:r>
              <a:rPr lang="en-CA" sz="2400" dirty="0" err="1" smtClean="0"/>
              <a:t>destinataire</a:t>
            </a:r>
            <a:endParaRPr lang="en-CA" sz="2400" dirty="0" smtClean="0"/>
          </a:p>
          <a:p>
            <a:pPr lvl="1"/>
            <a:r>
              <a:rPr lang="en-CA" sz="2400" dirty="0" smtClean="0"/>
              <a:t>Les EC </a:t>
            </a:r>
            <a:r>
              <a:rPr lang="en-CA" sz="2400" dirty="0" err="1" smtClean="0"/>
              <a:t>sont</a:t>
            </a:r>
            <a:r>
              <a:rPr lang="en-CA" sz="2400" dirty="0" smtClean="0"/>
              <a:t> </a:t>
            </a:r>
            <a:r>
              <a:rPr lang="en-CA" sz="2400" dirty="0" err="1" smtClean="0"/>
              <a:t>responsables</a:t>
            </a:r>
            <a:r>
              <a:rPr lang="en-CA" sz="2400" dirty="0" smtClean="0"/>
              <a:t> de </a:t>
            </a:r>
            <a:r>
              <a:rPr lang="en-CA" sz="2400" dirty="0" err="1" smtClean="0"/>
              <a:t>mettre</a:t>
            </a:r>
            <a:r>
              <a:rPr lang="en-CA" sz="2400" dirty="0" smtClean="0"/>
              <a:t> </a:t>
            </a:r>
            <a:r>
              <a:rPr lang="en-CA" sz="2400" dirty="0" err="1" smtClean="0"/>
              <a:t>en</a:t>
            </a:r>
            <a:r>
              <a:rPr lang="en-CA" sz="2400" dirty="0" smtClean="0"/>
              <a:t> place les ententes de </a:t>
            </a:r>
            <a:r>
              <a:rPr lang="en-CA" sz="2400" dirty="0" err="1" smtClean="0"/>
              <a:t>partage</a:t>
            </a:r>
            <a:r>
              <a:rPr lang="en-CA" sz="2400" dirty="0" smtClean="0"/>
              <a:t> de </a:t>
            </a:r>
            <a:r>
              <a:rPr lang="en-CA" sz="2400" dirty="0" err="1" smtClean="0"/>
              <a:t>données</a:t>
            </a:r>
            <a:endParaRPr lang="en-CA" sz="2400" dirty="0"/>
          </a:p>
          <a:p>
            <a:pPr marL="342900" lvl="1" indent="0">
              <a:buNone/>
            </a:pPr>
            <a:endParaRPr lang="en-CA" sz="2400" dirty="0"/>
          </a:p>
          <a:p>
            <a:pPr marL="514350" indent="-514350">
              <a:buFont typeface="+mj-lt"/>
              <a:buAutoNum type="arabicPeriod"/>
            </a:pPr>
            <a:r>
              <a:rPr lang="en-CA" sz="2800" dirty="0" smtClean="0"/>
              <a:t>Le SISA </a:t>
            </a:r>
            <a:r>
              <a:rPr lang="en-CA" sz="2800" dirty="0" err="1" smtClean="0"/>
              <a:t>permet</a:t>
            </a:r>
            <a:r>
              <a:rPr lang="en-CA" sz="2800" dirty="0" smtClean="0"/>
              <a:t> </a:t>
            </a:r>
            <a:r>
              <a:rPr lang="en-CA" sz="2800" dirty="0" err="1" smtClean="0"/>
              <a:t>également</a:t>
            </a:r>
            <a:r>
              <a:rPr lang="en-CA" sz="2800" dirty="0" smtClean="0"/>
              <a:t> </a:t>
            </a:r>
            <a:r>
              <a:rPr lang="en-CA" sz="2800" dirty="0" err="1" smtClean="0"/>
              <a:t>d’exporter</a:t>
            </a:r>
            <a:r>
              <a:rPr lang="en-CA" sz="2800" dirty="0" smtClean="0"/>
              <a:t> les </a:t>
            </a:r>
            <a:r>
              <a:rPr lang="en-CA" sz="2800" dirty="0" err="1" smtClean="0"/>
              <a:t>données</a:t>
            </a:r>
            <a:r>
              <a:rPr lang="en-CA" sz="2800" dirty="0" smtClean="0"/>
              <a:t> de la </a:t>
            </a:r>
            <a:r>
              <a:rPr lang="en-CA" sz="2800" dirty="0" err="1" smtClean="0"/>
              <a:t>semaine</a:t>
            </a:r>
            <a:r>
              <a:rPr lang="en-CA" sz="2800" dirty="0" smtClean="0"/>
              <a:t> de </a:t>
            </a:r>
            <a:r>
              <a:rPr lang="en-CA" sz="2800" dirty="0" err="1" smtClean="0"/>
              <a:t>registre</a:t>
            </a:r>
            <a:endParaRPr lang="en-CA" dirty="0"/>
          </a:p>
          <a:p>
            <a:pPr lvl="1"/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412151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7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346642"/>
            <a:ext cx="10972800" cy="575945"/>
          </a:xfrm>
          <a:prstGeom prst="rect">
            <a:avLst/>
          </a:prstGeom>
          <a:solidFill>
            <a:srgbClr val="75CED6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7A82AA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ts val="4320"/>
              </a:lnSpc>
              <a:tabLst>
                <a:tab pos="8068860" algn="r"/>
              </a:tabLst>
            </a:pPr>
            <a:r>
              <a:rPr lang="en-US" sz="2800" dirty="0" smtClean="0">
                <a:solidFill>
                  <a:schemeClr val="tx1"/>
                </a:solidFill>
              </a:rPr>
              <a:t>Exporter </a:t>
            </a:r>
            <a:r>
              <a:rPr lang="en-US" sz="2800" dirty="0" err="1" smtClean="0">
                <a:solidFill>
                  <a:schemeClr val="tx1"/>
                </a:solidFill>
              </a:rPr>
              <a:t>vos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résultats</a:t>
            </a:r>
            <a:r>
              <a:rPr lang="en-US" sz="2800" dirty="0" smtClean="0">
                <a:solidFill>
                  <a:schemeClr val="tx1"/>
                </a:solidFill>
              </a:rPr>
              <a:t> du </a:t>
            </a:r>
            <a:r>
              <a:rPr lang="en-US" sz="2800" dirty="0" err="1" smtClean="0">
                <a:solidFill>
                  <a:schemeClr val="tx1"/>
                </a:solidFill>
              </a:rPr>
              <a:t>dénombrement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u="sng" dirty="0" smtClean="0">
                <a:solidFill>
                  <a:schemeClr val="tx1"/>
                </a:solidFill>
              </a:rPr>
              <a:t>sans</a:t>
            </a:r>
            <a:r>
              <a:rPr lang="en-US" sz="2800" dirty="0" smtClean="0">
                <a:solidFill>
                  <a:schemeClr val="tx1"/>
                </a:solidFill>
              </a:rPr>
              <a:t> le SISA </a:t>
            </a:r>
            <a:endParaRPr lang="en-US" sz="32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1138812"/>
            <a:ext cx="10972800" cy="452596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CA" sz="2800" dirty="0" smtClean="0"/>
              <a:t>Les </a:t>
            </a:r>
            <a:r>
              <a:rPr lang="en-CA" sz="2800" dirty="0" err="1" smtClean="0"/>
              <a:t>résultats</a:t>
            </a:r>
            <a:r>
              <a:rPr lang="en-CA" sz="2800" dirty="0" smtClean="0"/>
              <a:t> du </a:t>
            </a:r>
            <a:r>
              <a:rPr lang="en-CA" sz="2800" dirty="0" err="1" smtClean="0"/>
              <a:t>dénombrement</a:t>
            </a:r>
            <a:r>
              <a:rPr lang="en-CA" sz="2800" dirty="0" smtClean="0"/>
              <a:t> </a:t>
            </a:r>
            <a:r>
              <a:rPr lang="en-CA" sz="2800" dirty="0" err="1" smtClean="0"/>
              <a:t>ponctuel</a:t>
            </a:r>
            <a:r>
              <a:rPr lang="en-CA" sz="2800" dirty="0" smtClean="0"/>
              <a:t> </a:t>
            </a:r>
            <a:r>
              <a:rPr lang="en-CA" sz="2800" dirty="0" err="1" smtClean="0"/>
              <a:t>sont</a:t>
            </a:r>
            <a:r>
              <a:rPr lang="en-CA" sz="2800" dirty="0" smtClean="0"/>
              <a:t> </a:t>
            </a:r>
            <a:r>
              <a:rPr lang="en-CA" sz="2800" dirty="0" err="1" smtClean="0"/>
              <a:t>envoyés</a:t>
            </a:r>
            <a:r>
              <a:rPr lang="en-CA" sz="2800" dirty="0" smtClean="0"/>
              <a:t> à EDSC par </a:t>
            </a:r>
            <a:r>
              <a:rPr lang="en-CA" sz="2800" dirty="0" err="1" smtClean="0"/>
              <a:t>l’entremise</a:t>
            </a:r>
            <a:r>
              <a:rPr lang="en-CA" sz="2800" dirty="0" smtClean="0"/>
              <a:t> d’un </a:t>
            </a:r>
            <a:r>
              <a:rPr lang="en-CA" sz="2800" dirty="0" err="1" smtClean="0"/>
              <a:t>outils</a:t>
            </a:r>
            <a:r>
              <a:rPr lang="en-CA" sz="2800" dirty="0" smtClean="0"/>
              <a:t> </a:t>
            </a:r>
            <a:r>
              <a:rPr lang="en-CA" sz="2800" dirty="0" err="1" smtClean="0"/>
              <a:t>approuvé</a:t>
            </a:r>
            <a:r>
              <a:rPr lang="en-CA" sz="2800" dirty="0" smtClean="0"/>
              <a:t> (</a:t>
            </a:r>
            <a:r>
              <a:rPr lang="en-CA" sz="2800" dirty="0" err="1" smtClean="0"/>
              <a:t>p.ex</a:t>
            </a:r>
            <a:r>
              <a:rPr lang="en-CA" sz="2800" dirty="0" smtClean="0"/>
              <a:t>. Excel)</a:t>
            </a:r>
            <a:endParaRPr lang="en-CA" sz="2400" dirty="0"/>
          </a:p>
          <a:p>
            <a:pPr marL="514350" indent="-514350">
              <a:buFont typeface="+mj-lt"/>
              <a:buAutoNum type="arabicPeriod"/>
            </a:pPr>
            <a:endParaRPr lang="en-CA" sz="2800" dirty="0"/>
          </a:p>
          <a:p>
            <a:pPr marL="514350" indent="-514350">
              <a:buFont typeface="+mj-lt"/>
              <a:buAutoNum type="arabicPeriod"/>
            </a:pPr>
            <a:r>
              <a:rPr lang="en-CA" sz="2800" dirty="0" smtClean="0"/>
              <a:t>Les </a:t>
            </a:r>
            <a:r>
              <a:rPr lang="en-CA" sz="2800" dirty="0" err="1" smtClean="0"/>
              <a:t>données</a:t>
            </a:r>
            <a:r>
              <a:rPr lang="en-CA" sz="2800" dirty="0" smtClean="0"/>
              <a:t> </a:t>
            </a:r>
            <a:r>
              <a:rPr lang="en-CA" sz="2800" dirty="0" err="1" smtClean="0"/>
              <a:t>doivent</a:t>
            </a:r>
            <a:r>
              <a:rPr lang="en-CA" sz="2800" dirty="0" smtClean="0"/>
              <a:t> </a:t>
            </a:r>
            <a:r>
              <a:rPr lang="en-CA" sz="2800" dirty="0" err="1" smtClean="0"/>
              <a:t>être</a:t>
            </a:r>
            <a:r>
              <a:rPr lang="en-CA" sz="2800" dirty="0" smtClean="0"/>
              <a:t> </a:t>
            </a:r>
            <a:r>
              <a:rPr lang="en-CA" sz="2800" dirty="0" err="1" smtClean="0"/>
              <a:t>envoyées</a:t>
            </a:r>
            <a:r>
              <a:rPr lang="en-CA" sz="2800" dirty="0" smtClean="0"/>
              <a:t> </a:t>
            </a:r>
            <a:r>
              <a:rPr lang="en-CA" sz="2800" dirty="0" err="1" smtClean="0"/>
              <a:t>dans</a:t>
            </a:r>
            <a:r>
              <a:rPr lang="en-CA" sz="2800" dirty="0" smtClean="0"/>
              <a:t> un format compatible avec la base de </a:t>
            </a:r>
            <a:r>
              <a:rPr lang="en-CA" sz="2800" dirty="0" err="1" smtClean="0"/>
              <a:t>données</a:t>
            </a:r>
            <a:r>
              <a:rPr lang="en-CA" sz="2800" dirty="0" smtClean="0"/>
              <a:t> </a:t>
            </a:r>
            <a:r>
              <a:rPr lang="en-CA" sz="2800" dirty="0" err="1" smtClean="0"/>
              <a:t>nationale</a:t>
            </a:r>
            <a:r>
              <a:rPr lang="en-CA" sz="2800" dirty="0" smtClean="0"/>
              <a:t> </a:t>
            </a:r>
            <a:r>
              <a:rPr lang="en-CA" sz="2800" dirty="0" err="1" smtClean="0"/>
              <a:t>afin</a:t>
            </a:r>
            <a:r>
              <a:rPr lang="en-CA" sz="2800" dirty="0" smtClean="0"/>
              <a:t> </a:t>
            </a:r>
            <a:r>
              <a:rPr lang="en-CA" sz="2800" dirty="0" err="1" smtClean="0"/>
              <a:t>qu’elles</a:t>
            </a:r>
            <a:r>
              <a:rPr lang="en-CA" sz="2800" dirty="0" smtClean="0"/>
              <a:t> </a:t>
            </a:r>
            <a:r>
              <a:rPr lang="en-CA" sz="2800" dirty="0" smtClean="0"/>
              <a:t>puissant </a:t>
            </a:r>
            <a:r>
              <a:rPr lang="en-CA" sz="2800" dirty="0" err="1" smtClean="0"/>
              <a:t>être</a:t>
            </a:r>
            <a:r>
              <a:rPr lang="en-CA" sz="2800" dirty="0" smtClean="0"/>
              <a:t> </a:t>
            </a:r>
            <a:r>
              <a:rPr lang="en-CA" sz="2800" dirty="0" err="1" smtClean="0"/>
              <a:t>intégrées</a:t>
            </a:r>
            <a:r>
              <a:rPr lang="en-CA" sz="2800" dirty="0" smtClean="0"/>
              <a:t> </a:t>
            </a:r>
            <a:endParaRPr lang="en-CA" sz="2400" dirty="0" smtClean="0"/>
          </a:p>
          <a:p>
            <a:pPr marL="342900" lvl="1" indent="0">
              <a:buNone/>
            </a:pPr>
            <a:endParaRPr lang="en-CA" sz="2400" dirty="0"/>
          </a:p>
          <a:p>
            <a:pPr marL="514350" indent="-514350">
              <a:buFont typeface="+mj-lt"/>
              <a:buAutoNum type="arabicPeriod"/>
            </a:pPr>
            <a:r>
              <a:rPr lang="en-CA" sz="2800" dirty="0" smtClean="0"/>
              <a:t>Un </a:t>
            </a:r>
            <a:r>
              <a:rPr lang="en-CA" sz="2800" dirty="0" err="1" smtClean="0"/>
              <a:t>gabarit</a:t>
            </a:r>
            <a:r>
              <a:rPr lang="en-CA" sz="2800" dirty="0" smtClean="0"/>
              <a:t> et un document de </a:t>
            </a:r>
            <a:r>
              <a:rPr lang="en-CA" sz="2800" dirty="0" err="1" smtClean="0"/>
              <a:t>soutien</a:t>
            </a:r>
            <a:r>
              <a:rPr lang="en-CA" sz="2800" dirty="0" smtClean="0"/>
              <a:t> sera </a:t>
            </a:r>
            <a:r>
              <a:rPr lang="en-CA" sz="2800" dirty="0" err="1" smtClean="0"/>
              <a:t>fourni</a:t>
            </a:r>
            <a:r>
              <a:rPr lang="en-CA" sz="2800" dirty="0" smtClean="0"/>
              <a:t> par EDSC </a:t>
            </a:r>
            <a:r>
              <a:rPr lang="en-CA" sz="2800" dirty="0" err="1" smtClean="0"/>
              <a:t>afin</a:t>
            </a:r>
            <a:r>
              <a:rPr lang="en-CA" sz="2800" dirty="0" smtClean="0"/>
              <a:t> </a:t>
            </a:r>
            <a:r>
              <a:rPr lang="en-CA" sz="2800" dirty="0" err="1" smtClean="0"/>
              <a:t>d’expliquer</a:t>
            </a:r>
            <a:r>
              <a:rPr lang="en-CA" sz="2800" dirty="0" smtClean="0"/>
              <a:t> la </a:t>
            </a:r>
            <a:r>
              <a:rPr lang="en-CA" sz="2800" dirty="0" err="1" smtClean="0"/>
              <a:t>façon</a:t>
            </a:r>
            <a:r>
              <a:rPr lang="en-CA" sz="2800" dirty="0" smtClean="0"/>
              <a:t> </a:t>
            </a:r>
            <a:r>
              <a:rPr lang="en-CA" sz="2800" dirty="0" err="1" smtClean="0"/>
              <a:t>dont</a:t>
            </a:r>
            <a:r>
              <a:rPr lang="en-CA" sz="2800" dirty="0" smtClean="0"/>
              <a:t> les </a:t>
            </a:r>
            <a:r>
              <a:rPr lang="en-CA" sz="2800" dirty="0" err="1" smtClean="0"/>
              <a:t>données</a:t>
            </a:r>
            <a:r>
              <a:rPr lang="en-CA" sz="2800" dirty="0" smtClean="0"/>
              <a:t> </a:t>
            </a:r>
            <a:r>
              <a:rPr lang="en-CA" sz="2800" dirty="0" err="1" smtClean="0"/>
              <a:t>autres</a:t>
            </a:r>
            <a:r>
              <a:rPr lang="en-CA" sz="2800" dirty="0" smtClean="0"/>
              <a:t> que </a:t>
            </a:r>
            <a:r>
              <a:rPr lang="en-CA" sz="2800" dirty="0" err="1" smtClean="0"/>
              <a:t>celles</a:t>
            </a:r>
            <a:r>
              <a:rPr lang="en-CA" sz="2800" dirty="0" smtClean="0"/>
              <a:t> du SISA </a:t>
            </a:r>
            <a:r>
              <a:rPr lang="en-CA" sz="2800" dirty="0" err="1" smtClean="0"/>
              <a:t>doivent</a:t>
            </a:r>
            <a:r>
              <a:rPr lang="en-CA" sz="2800" dirty="0" smtClean="0"/>
              <a:t> </a:t>
            </a:r>
            <a:r>
              <a:rPr lang="en-CA" sz="2800" dirty="0" err="1" smtClean="0"/>
              <a:t>être</a:t>
            </a:r>
            <a:r>
              <a:rPr lang="en-CA" sz="2800" dirty="0" smtClean="0"/>
              <a:t> </a:t>
            </a:r>
            <a:r>
              <a:rPr lang="en-CA" sz="2800" dirty="0" err="1" smtClean="0"/>
              <a:t>envoyées</a:t>
            </a:r>
            <a:r>
              <a:rPr lang="en-CA" sz="2800" dirty="0" smtClean="0"/>
              <a:t> à EDSC </a:t>
            </a:r>
            <a:endParaRPr lang="en-CA" dirty="0"/>
          </a:p>
          <a:p>
            <a:pPr lvl="1"/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146831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AFBCB7B-2B2D-7246-B52C-626C9D37662C}" type="slidenum">
              <a:rPr/>
              <a:t>8</a:t>
            </a:fld>
            <a:endParaRPr lang="fr-ca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346642"/>
            <a:ext cx="10972800" cy="575945"/>
          </a:xfrm>
          <a:prstGeom prst="rect">
            <a:avLst/>
          </a:prstGeom>
          <a:solidFill>
            <a:srgbClr val="75CED6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7A82AA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 rtl="0">
              <a:lnSpc>
                <a:spcPts val="4320"/>
              </a:lnSpc>
              <a:tabLst>
                <a:tab pos="8068860" algn="r"/>
              </a:tabLst>
            </a:pPr>
            <a:r>
              <a:rPr lang="fr-ca" sz="2800" b="1" i="0" u="none" baseline="0">
                <a:solidFill>
                  <a:schemeClr val="tx1"/>
                </a:solidFill>
              </a:rPr>
              <a:t>Générer des rapports instantanés à l’aide du SISA</a:t>
            </a:r>
            <a:endParaRPr lang="fr-ca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6775" y="1006713"/>
            <a:ext cx="7559785" cy="553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9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AFBCB7B-2B2D-7246-B52C-626C9D37662C}" type="slidenum">
              <a:rPr/>
              <a:t>9</a:t>
            </a:fld>
            <a:endParaRPr lang="fr-ca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346642"/>
            <a:ext cx="10972800" cy="575945"/>
          </a:xfrm>
          <a:prstGeom prst="rect">
            <a:avLst/>
          </a:prstGeom>
          <a:solidFill>
            <a:srgbClr val="75CED6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7A82AA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 rtl="0">
              <a:lnSpc>
                <a:spcPts val="4320"/>
              </a:lnSpc>
              <a:tabLst>
                <a:tab pos="8068860" algn="r"/>
              </a:tabLst>
            </a:pPr>
            <a:r>
              <a:rPr lang="fr-ca" sz="2800" b="1" i="0" u="none" baseline="0">
                <a:solidFill>
                  <a:schemeClr val="tx1"/>
                </a:solidFill>
              </a:rPr>
              <a:t>Générer des rapports instantanés à l’aide du SISA</a:t>
            </a:r>
            <a:endParaRPr lang="fr-ca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026622"/>
            <a:ext cx="9753600" cy="876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372" y="1902922"/>
            <a:ext cx="9925050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54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11817786|-9193934|-8748374|-551354|-16777216|ESDC&quot;,&quot;Id&quot;:&quot;5dafe30433383740244422a2&quot;,&quot;SmartGridHorizontal&quot;:0,&quot;LinkedExcelSources&quot;:{},&quot;LinkedProjectSources&quot;:{},&quot;FlowConfig&quot;:{&quot;Canvas&quot;:{&quot;Slide&quot;:-1,&quot;Width&quot;:0,&quot;Height&quot;:0},&quot;Timeline&quot;:{&quot;Actions&quot;:[]}},&quot;LinkedSlideMergeSources&quot;:{},&quot;LinkedSharePointSlideMergeSources&quot;:{}}"/>
</p:tagLst>
</file>

<file path=ppt/theme/theme1.xml><?xml version="1.0" encoding="utf-8"?>
<a:theme xmlns:a="http://schemas.openxmlformats.org/drawingml/2006/main" name="16x9_ESDC_0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01BF558CCE13499BF0F9CBC23D580D" ma:contentTypeVersion="20" ma:contentTypeDescription="Create a new document." ma:contentTypeScope="" ma:versionID="192a4b89fb5d405c15729d0689f02bee">
  <xsd:schema xmlns:xsd="http://www.w3.org/2001/XMLSchema" xmlns:xs="http://www.w3.org/2001/XMLSchema" xmlns:p="http://schemas.microsoft.com/office/2006/metadata/properties" xmlns:ns1="1f1d9d8d-3a78-4c23-a4f6-3205c527a9f5" xmlns:ns3="3b3e2f1f-23c0-4b6f-b145-7b18936c95bd" targetNamespace="http://schemas.microsoft.com/office/2006/metadata/properties" ma:root="true" ma:fieldsID="ee2bc52f8041227f95a53fce94efac21" ns1:_="" ns3:_="">
    <xsd:import namespace="1f1d9d8d-3a78-4c23-a4f6-3205c527a9f5"/>
    <xsd:import namespace="3b3e2f1f-23c0-4b6f-b145-7b18936c95bd"/>
    <xsd:element name="properties">
      <xsd:complexType>
        <xsd:sequence>
          <xsd:element name="documentManagement">
            <xsd:complexType>
              <xsd:all>
                <xsd:element ref="ns1:Owner" minOccurs="0"/>
                <xsd:element ref="ns1:Doc_x0020_Type" minOccurs="0"/>
                <xsd:element ref="ns1:Year" minOccurs="0"/>
                <xsd:element ref="ns1:Month" minOccurs="0"/>
                <xsd:element ref="ns1:Status" minOccurs="0"/>
                <xsd:element ref="ns1:Category" minOccurs="0"/>
                <xsd:element ref="ns1:Presenter_x0028_s_x0029_" minOccurs="0"/>
                <xsd:element ref="ns1:Focus_x0020_Area" minOccurs="0"/>
                <xsd:element ref="ns1:No_x002e__x0020_of_x0020_Participants" minOccurs="0"/>
                <xsd:element ref="ns1:Audience" minOccurs="0"/>
                <xsd:element ref="ns1:Item_x0020_Language" minOccurs="0"/>
                <xsd:element ref="ns3:m4f5bab36d1f4239a56b97667b4a2a18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1d9d8d-3a78-4c23-a4f6-3205c527a9f5" elementFormDefault="qualified">
    <xsd:import namespace="http://schemas.microsoft.com/office/2006/documentManagement/types"/>
    <xsd:import namespace="http://schemas.microsoft.com/office/infopath/2007/PartnerControls"/>
    <xsd:element name="Owner" ma:index="0" nillable="true" ma:displayName="Owner" ma:default="CDHPD" ma:format="Dropdown" ma:internalName="Owner">
      <xsd:simpleType>
        <xsd:union memberTypes="dms:Text">
          <xsd:simpleType>
            <xsd:restriction base="dms:Choice">
              <xsd:enumeration value="CDHPD"/>
            </xsd:restriction>
          </xsd:simpleType>
        </xsd:union>
      </xsd:simpleType>
    </xsd:element>
    <xsd:element name="Doc_x0020_Type" ma:index="1" nillable="true" ma:displayName="Doc Type" ma:description="If you have problems, please contact Lucie Gervais" ma:format="Dropdown" ma:internalName="Doc_x0020_Type">
      <xsd:simpleType>
        <xsd:restriction base="dms:Choice">
          <xsd:enumeration value="Advertisement"/>
          <xsd:enumeration value="Agenda"/>
          <xsd:enumeration value="Agreement"/>
          <xsd:enumeration value="Analysis"/>
          <xsd:enumeration value="Appeal"/>
          <xsd:enumeration value="Application"/>
          <xsd:enumeration value="Assessment"/>
          <xsd:enumeration value="ATIP (Access to Information and Privacy)"/>
          <xsd:enumeration value="Audio"/>
          <xsd:enumeration value="Bio (Biography)"/>
          <xsd:enumeration value="Briefing"/>
          <xsd:enumeration value="Brochure"/>
          <xsd:enumeration value="Budget"/>
          <xsd:enumeration value="BusCase (Business Case)"/>
          <xsd:enumeration value="Calendar"/>
          <xsd:enumeration value="Certificate"/>
          <xsd:enumeration value="Cheque"/>
          <xsd:enumeration value="Claim"/>
          <xsd:enumeration value="Coding"/>
          <xsd:enumeration value="CommsPlan  (Communication Plan)"/>
          <xsd:enumeration value="Contract"/>
          <xsd:enumeration value="Correspondence"/>
          <xsd:enumeration value="Database"/>
          <xsd:enumeration value="Decision"/>
          <xsd:enumeration value="Diagnostics"/>
          <xsd:enumeration value="Directive"/>
          <xsd:enumeration value="Estimate"/>
          <xsd:enumeration value="Fact Sheets"/>
          <xsd:enumeration value="Forecast"/>
          <xsd:enumeration value="Form"/>
          <xsd:enumeration value="Framework"/>
          <xsd:enumeration value="Grievance"/>
          <xsd:enumeration value="Guideline"/>
          <xsd:enumeration value="Internet"/>
          <xsd:enumeration value="Intranet"/>
          <xsd:enumeration value="Invitation"/>
          <xsd:enumeration value="Invoice"/>
          <xsd:enumeration value="Image"/>
          <xsd:enumeration value="Itinerary"/>
          <xsd:enumeration value="Ledger"/>
          <xsd:enumeration value="Letter"/>
          <xsd:enumeration value="Legislation"/>
          <xsd:enumeration value="License"/>
          <xsd:enumeration value="List"/>
          <xsd:enumeration value="Log"/>
          <xsd:enumeration value="Manual"/>
          <xsd:enumeration value="Map"/>
          <xsd:enumeration value="Media Lines"/>
          <xsd:enumeration value="MC (Memorandum to Cabinet)"/>
          <xsd:enumeration value="Methodology"/>
          <xsd:enumeration value="MinisterialRecommendation"/>
          <xsd:enumeration value="Minutes"/>
          <xsd:enumeration value="Newsletter"/>
          <xsd:enumeration value="NewsRelease"/>
          <xsd:enumeration value="Nomination"/>
          <xsd:enumeration value="Oath"/>
          <xsd:enumeration value="OrgChart (Organization Chart)"/>
          <xsd:enumeration value="Permit"/>
          <xsd:enumeration value="Photo"/>
          <xsd:enumeration value="Plan"/>
          <xsd:enumeration value="Policy"/>
          <xsd:enumeration value="Poster"/>
          <xsd:enumeration value="Presentation"/>
          <xsd:enumeration value="Procedure"/>
          <xsd:enumeration value="Process"/>
          <xsd:enumeration value="Proposal"/>
          <xsd:enumeration value="Publication"/>
          <xsd:enumeration value="QsAs"/>
          <xsd:enumeration value="Quote"/>
          <xsd:enumeration value="Rationale Receipt"/>
          <xsd:enumeration value="ROD (Record of Decision)"/>
          <xsd:enumeration value="Recommendation"/>
          <xsd:enumeration value="Reference"/>
          <xsd:enumeration value="Regulation"/>
          <xsd:enumeration value="Report"/>
          <xsd:enumeration value="Request"/>
          <xsd:enumeration value="Research"/>
          <xsd:enumeration value="Resume"/>
          <xsd:enumeration value="ScenarioNote"/>
          <xsd:enumeration value="SpeakingNote"/>
          <xsd:enumeration value="Speech"/>
          <xsd:enumeration value="StaffingStrategy"/>
          <xsd:enumeration value="Standard"/>
          <xsd:enumeration value="Statement"/>
          <xsd:enumeration value="Stats (Statistics)"/>
          <xsd:enumeration value="SoW (Statement of Work)"/>
          <xsd:enumeration value="SoMC (Statement of Merit Criteria)"/>
          <xsd:enumeration value="Sub (Submission)"/>
          <xsd:enumeration value="Summary"/>
          <xsd:enumeration value="Survey"/>
          <xsd:enumeration value="Template"/>
          <xsd:enumeration value="TimeSheet"/>
          <xsd:enumeration value="Tool"/>
          <xsd:enumeration value="TBSub (Treasury Board Submission)"/>
          <xsd:enumeration value="Training"/>
          <xsd:enumeration value="Video"/>
          <xsd:enumeration value="Voucher"/>
          <xsd:enumeration value="WorkDescription"/>
          <xsd:enumeration value="WWW (Website Link)"/>
        </xsd:restriction>
      </xsd:simpleType>
    </xsd:element>
    <xsd:element name="Year" ma:index="3" nillable="true" ma:displayName="Year" ma:description="Year of publication or event" ma:internalName="Year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2010"/>
                    <xsd:enumeration value="2011"/>
                    <xsd:enumeration value="2012"/>
                    <xsd:enumeration value="2013"/>
                    <xsd:enumeration value="2014"/>
                    <xsd:enumeration value="2015"/>
                    <xsd:enumeration value="2016"/>
                    <xsd:enumeration value="2017"/>
                    <xsd:enumeration value="2018"/>
                    <xsd:enumeration value="2019"/>
                    <xsd:enumeration value="2020"/>
                  </xsd:restriction>
                </xsd:simpleType>
              </xsd:element>
            </xsd:sequence>
          </xsd:extension>
        </xsd:complexContent>
      </xsd:complexType>
    </xsd:element>
    <xsd:element name="Month" ma:index="4" nillable="true" ma:displayName="Month" ma:description="Month of publication or event" ma:format="Dropdown" ma:internalName="Month">
      <xsd:simpleType>
        <xsd:restriction base="dms:Choice">
          <xsd:enumeration value="January"/>
          <xsd:enumeration value="February"/>
          <xsd:enumeration value="March"/>
          <xsd:enumeration value="April"/>
          <xsd:enumeration value="May"/>
          <xsd:enumeration value="June"/>
          <xsd:enumeration value="July"/>
          <xsd:enumeration value="August"/>
          <xsd:enumeration value="September"/>
          <xsd:enumeration value="October"/>
          <xsd:enumeration value="November"/>
          <xsd:enumeration value="December"/>
        </xsd:restriction>
      </xsd:simpleType>
    </xsd:element>
    <xsd:element name="Status" ma:index="5" nillable="true" ma:displayName="Status" ma:format="Dropdown" ma:internalName="Status">
      <xsd:simpleType>
        <xsd:restriction base="dms:Choice">
          <xsd:enumeration value="END"/>
          <xsd:enumeration value="ENF"/>
          <xsd:enumeration value="BID"/>
          <xsd:enumeration value="BIF"/>
          <xsd:enumeration value="FRD"/>
          <xsd:enumeration value="FRF"/>
          <xsd:enumeration value="IND"/>
          <xsd:enumeration value="INF"/>
          <xsd:enumeration value="Draft"/>
          <xsd:enumeration value="Final"/>
        </xsd:restriction>
      </xsd:simpleType>
    </xsd:element>
    <xsd:element name="Category" ma:index="6" nillable="true" ma:displayName="Activity" ma:format="Dropdown" ma:internalName="Category">
      <xsd:simpleType>
        <xsd:restriction base="dms:Choice">
          <xsd:enumeration value="Briefing"/>
          <xsd:enumeration value="Conference"/>
          <xsd:enumeration value="Consultation"/>
          <xsd:enumeration value="Discussion Group"/>
          <xsd:enumeration value="Information session"/>
          <xsd:enumeration value="Meeting"/>
          <xsd:enumeration value="NHRC"/>
          <xsd:enumeration value="Other"/>
          <xsd:enumeration value="Teleforum"/>
          <xsd:enumeration value="Web"/>
          <xsd:enumeration value="Webinar"/>
          <xsd:enumeration value="Workshop"/>
          <xsd:enumeration value="Written"/>
          <xsd:enumeration value="Edmonton Workshop 2013/03/21"/>
          <xsd:enumeration value="Halifax Workshop 20121121"/>
          <xsd:enumeration value="Ontario Workshop 2012/10/10"/>
          <xsd:enumeration value="Vancouver Workshop 2013/03/19"/>
          <xsd:enumeration value="Webinar 20111213"/>
          <xsd:enumeration value="Webinar 20130523"/>
          <xsd:enumeration value="Webinar 20130612"/>
        </xsd:restriction>
      </xsd:simpleType>
    </xsd:element>
    <xsd:element name="Presenter_x0028_s_x0029_" ma:index="8" nillable="true" ma:displayName="Presenter(s)" ma:description="(if applicable)" ma:internalName="Presenter_x0028_s_x0029_">
      <xsd:simpleType>
        <xsd:restriction base="dms:Text">
          <xsd:maxLength value="255"/>
        </xsd:restriction>
      </xsd:simpleType>
    </xsd:element>
    <xsd:element name="Focus_x0020_Area" ma:index="9" nillable="true" ma:displayName="Focus Area" ma:default="DEFAULT" ma:internalName="Focus_x0020_Area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DEFAULT"/>
                    <xsd:enumeration value="Aboriginal People"/>
                    <xsd:enumeration value="Addictions"/>
                    <xsd:enumeration value="Families"/>
                    <xsd:enumeration value="Housing"/>
                    <xsd:enumeration value="Immigrants and refugees"/>
                    <xsd:enumeration value="Mental Health"/>
                    <xsd:enumeration value="Offenders"/>
                    <xsd:enumeration value="Rural and remote"/>
                    <xsd:enumeration value="Seniors"/>
                    <xsd:enumeration value="Veterans"/>
                    <xsd:enumeration value="Women"/>
                    <xsd:enumeration value="Youth"/>
                    <xsd:enumeration value="Other"/>
                  </xsd:restriction>
                </xsd:simpleType>
              </xsd:element>
            </xsd:sequence>
          </xsd:extension>
        </xsd:complexContent>
      </xsd:complexType>
    </xsd:element>
    <xsd:element name="No_x002e__x0020_of_x0020_Participants" ma:index="10" nillable="true" ma:displayName="#Audience" ma:description="(if applicable) Enter audience #s with the Invitation or Agenda document." ma:internalName="No_x002e__x0020_of_x0020_Participants" ma:percentage="FALSE">
      <xsd:simpleType>
        <xsd:restriction base="dms:Number"/>
      </xsd:simpleType>
    </xsd:element>
    <xsd:element name="Audience" ma:index="11" nillable="true" ma:displayName="Audience" ma:default="DEFAULT" ma:internalName="Audienc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DEFAULT"/>
                    <xsd:enumeration value="Academic"/>
                    <xsd:enumeration value="Communities"/>
                    <xsd:enumeration value="Government"/>
                    <xsd:enumeration value="HKD"/>
                    <xsd:enumeration value="HPS"/>
                    <xsd:enumeration value="Overall"/>
                    <xsd:enumeration value="PTs"/>
                    <xsd:enumeration value="Service Providers"/>
                    <xsd:enumeration value="Other"/>
                  </xsd:restriction>
                </xsd:simpleType>
              </xsd:element>
            </xsd:sequence>
          </xsd:extension>
        </xsd:complexContent>
      </xsd:complexType>
    </xsd:element>
    <xsd:element name="Item_x0020_Language" ma:index="12" nillable="true" ma:displayName="Item Language" ma:format="Dropdown" ma:internalName="Item_x0020_Language">
      <xsd:simpleType>
        <xsd:restriction base="dms:Choice">
          <xsd:enumeration value="English"/>
          <xsd:enumeration value="French"/>
          <xsd:enumeration value="Bilingual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3e2f1f-23c0-4b6f-b145-7b18936c95bd" elementFormDefault="qualified">
    <xsd:import namespace="http://schemas.microsoft.com/office/2006/documentManagement/types"/>
    <xsd:import namespace="http://schemas.microsoft.com/office/infopath/2007/PartnerControls"/>
    <xsd:element name="m4f5bab36d1f4239a56b97667b4a2a18" ma:index="20" nillable="true" ma:taxonomy="true" ma:internalName="m4f5bab36d1f4239a56b97667b4a2a18" ma:taxonomyFieldName="DocumentKeywords" ma:displayName="Document Keywords" ma:default="" ma:fieldId="{64f5bab3-6d1f-4239-a56b-97667b4a2a18}" ma:sspId="94efa263-a3a7-4b27-968b-c487e1cae10d" ma:termSetId="d70eff7d-f26f-4754-8e4c-7cf89e5d3d98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axCatchAll" ma:index="21" nillable="true" ma:displayName="Taxonomy Catch All Column" ma:description="" ma:hidden="true" ma:list="{80c3f616-4faf-469f-babb-d2986b8fe3ba}" ma:internalName="TaxCatchAll" ma:showField="CatchAllData" ma:web="b52b5550-8e21-4776-80e6-1030c2e8d9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5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tem_x0020_Language xmlns="1f1d9d8d-3a78-4c23-a4f6-3205c527a9f5">English</Item_x0020_Language>
    <No_x002e__x0020_of_x0020_Participants xmlns="1f1d9d8d-3a78-4c23-a4f6-3205c527a9f5" xsi:nil="true"/>
    <m4f5bab36d1f4239a56b97667b4a2a18 xmlns="3b3e2f1f-23c0-4b6f-b145-7b18936c95bd">
      <Terms xmlns="http://schemas.microsoft.com/office/infopath/2007/PartnerControls">
        <TermInfo xmlns="http://schemas.microsoft.com/office/infopath/2007/PartnerControls">
          <TermName>PiT Count</TermName>
          <TermId/>
        </TermInfo>
        <TermInfo xmlns="http://schemas.microsoft.com/office/infopath/2007/PartnerControls">
          <TermName>Module2</TermName>
          <TermId/>
        </TermInfo>
        <TermInfo xmlns="http://schemas.microsoft.com/office/infopath/2007/PartnerControls">
          <TermName>HIFIS</TermName>
          <TermId/>
        </TermInfo>
      </Terms>
    </m4f5bab36d1f4239a56b97667b4a2a18>
    <Category xmlns="1f1d9d8d-3a78-4c23-a4f6-3205c527a9f5">Workshop</Category>
    <Doc_x0020_Type xmlns="1f1d9d8d-3a78-4c23-a4f6-3205c527a9f5">Presentation</Doc_x0020_Type>
    <Year xmlns="1f1d9d8d-3a78-4c23-a4f6-3205c527a9f5">
      <Value>2015</Value>
    </Year>
    <TaxCatchAll xmlns="3b3e2f1f-23c0-4b6f-b145-7b18936c95bd">
      <Value>3</Value>
    </TaxCatchAll>
    <Status xmlns="1f1d9d8d-3a78-4c23-a4f6-3205c527a9f5">ENF</Status>
    <Presenter_x0028_s_x0029_ xmlns="1f1d9d8d-3a78-4c23-a4f6-3205c527a9f5">Henry Dagher/Patrick Hunter</Presenter_x0028_s_x0029_>
    <Focus_x0020_Area xmlns="1f1d9d8d-3a78-4c23-a4f6-3205c527a9f5">
      <ns1:Value xmlns:ns1="1f1d9d8d-3a78-4c23-a4f6-3205c527a9f5">Housing</ns1:Value>
    </Focus_x0020_Area>
    <Owner xmlns="1f1d9d8d-3a78-4c23-a4f6-3205c527a9f5">CDHPD</Owner>
    <Month xmlns="1f1d9d8d-3a78-4c23-a4f6-3205c527a9f5">October</Month>
    <Audience xmlns="1f1d9d8d-3a78-4c23-a4f6-3205c527a9f5">
      <ns1:Value xmlns:ns1="1f1d9d8d-3a78-4c23-a4f6-3205c527a9f5">Communities</ns1:Value>
      <ns1:Value xmlns:ns1="1f1d9d8d-3a78-4c23-a4f6-3205c527a9f5">DEFAULT</ns1:Value>
      <ns1:Value xmlns:ns1="1f1d9d8d-3a78-4c23-a4f6-3205c527a9f5">HKD</ns1:Value>
      <ns1:Value xmlns:ns1="1f1d9d8d-3a78-4c23-a4f6-3205c527a9f5">HPS</ns1:Value>
      <ns1:Value xmlns:ns1="1f1d9d8d-3a78-4c23-a4f6-3205c527a9f5">PTs</ns1:Value>
    </Audience>
  </documentManagement>
</p:properties>
</file>

<file path=customXml/itemProps1.xml><?xml version="1.0" encoding="utf-8"?>
<ds:datastoreItem xmlns:ds="http://schemas.openxmlformats.org/officeDocument/2006/customXml" ds:itemID="{4C157D21-062C-4668-8788-9A875473B8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1d9d8d-3a78-4c23-a4f6-3205c527a9f5"/>
    <ds:schemaRef ds:uri="3b3e2f1f-23c0-4b6f-b145-7b18936c95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B0817F6-3388-4A65-99A0-D09CD3E3982D}">
  <ds:schemaRefs>
    <ds:schemaRef ds:uri="http://schemas.microsoft.com/office/2006/metadata/customXsn"/>
  </ds:schemaRefs>
</ds:datastoreItem>
</file>

<file path=customXml/itemProps3.xml><?xml version="1.0" encoding="utf-8"?>
<ds:datastoreItem xmlns:ds="http://schemas.openxmlformats.org/officeDocument/2006/customXml" ds:itemID="{81E79597-9FE5-4B39-8CC6-F558A46F0894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022377E8-A689-4F22-9C59-72378D4FE56B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1f1d9d8d-3a78-4c23-a4f6-3205c527a9f5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3b3e2f1f-23c0-4b6f-b145-7b18936c95bd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16193</TotalTime>
  <Words>676</Words>
  <Application>Microsoft Office PowerPoint</Application>
  <PresentationFormat>Widescreen</PresentationFormat>
  <Paragraphs>89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Franklin Gothic Book</vt:lpstr>
      <vt:lpstr>Verdana</vt:lpstr>
      <vt:lpstr>Wingdings</vt:lpstr>
      <vt:lpstr>16x9_ESDC_01</vt:lpstr>
      <vt:lpstr>  Tout le monde compte 2021 Utiliser le SISA pour mener votre                  dénombrement ponctuel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Merci!  Commentaires ou questions?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PitCountModule2-HIFIS-E</dc:title>
  <dc:creator>Taro Abarbanel</dc:creator>
  <cp:lastModifiedBy>Gravel, Emilie E [NC]</cp:lastModifiedBy>
  <cp:revision>268</cp:revision>
  <cp:lastPrinted>2019-10-11T20:14:41Z</cp:lastPrinted>
  <dcterms:created xsi:type="dcterms:W3CDTF">2015-09-17T18:29:35Z</dcterms:created>
  <dcterms:modified xsi:type="dcterms:W3CDTF">2021-02-26T15:53:35Z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0x010100EF01BF558CCE13499BF0F9CBC23D580D</vt:lpwstr>
  </property>
  <property fmtid="{D5CDD505-2E9C-101B-9397-08002B2CF9AE}" pid="3" name="Order">
    <vt:r8>5100</vt:r8>
  </property>
  <property fmtid="{D5CDD505-2E9C-101B-9397-08002B2CF9AE}" pid="4" name="DocumentKeywords">
    <vt:lpwstr>3;#Template|39794de0-b8df-4229-a2c0-a0bd4ae40013</vt:lpwstr>
  </property>
</Properties>
</file>