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4"/>
  </p:notesMasterIdLst>
  <p:handoutMasterIdLst>
    <p:handoutMasterId r:id="rId35"/>
  </p:handoutMasterIdLst>
  <p:sldIdLst>
    <p:sldId id="256" r:id="rId5"/>
    <p:sldId id="292" r:id="rId6"/>
    <p:sldId id="367" r:id="rId7"/>
    <p:sldId id="327" r:id="rId8"/>
    <p:sldId id="328" r:id="rId9"/>
    <p:sldId id="339" r:id="rId10"/>
    <p:sldId id="337" r:id="rId11"/>
    <p:sldId id="338" r:id="rId12"/>
    <p:sldId id="340" r:id="rId13"/>
    <p:sldId id="331" r:id="rId14"/>
    <p:sldId id="341" r:id="rId15"/>
    <p:sldId id="364" r:id="rId16"/>
    <p:sldId id="360" r:id="rId17"/>
    <p:sldId id="342" r:id="rId18"/>
    <p:sldId id="343" r:id="rId19"/>
    <p:sldId id="346" r:id="rId20"/>
    <p:sldId id="344" r:id="rId21"/>
    <p:sldId id="345" r:id="rId22"/>
    <p:sldId id="369" r:id="rId23"/>
    <p:sldId id="347" r:id="rId24"/>
    <p:sldId id="348" r:id="rId25"/>
    <p:sldId id="361" r:id="rId26"/>
    <p:sldId id="349" r:id="rId27"/>
    <p:sldId id="350" r:id="rId28"/>
    <p:sldId id="351" r:id="rId29"/>
    <p:sldId id="370" r:id="rId30"/>
    <p:sldId id="362" r:id="rId31"/>
    <p:sldId id="352" r:id="rId32"/>
    <p:sldId id="366" r:id="rId33"/>
  </p:sldIdLst>
  <p:sldSz cx="12192000" cy="6858000"/>
  <p:notesSz cx="7023100" cy="93091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3D52"/>
    <a:srgbClr val="F1896E"/>
    <a:srgbClr val="DBCEEF"/>
    <a:srgbClr val="63B9AE"/>
    <a:srgbClr val="D2E0E0"/>
    <a:srgbClr val="01A4B5"/>
    <a:srgbClr val="75CED6"/>
    <a:srgbClr val="EC6168"/>
    <a:srgbClr val="A0D3CC"/>
    <a:srgbClr val="FFFE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5" autoAdjust="0"/>
    <p:restoredTop sz="93277" autoAdjust="0"/>
  </p:normalViewPr>
  <p:slideViewPr>
    <p:cSldViewPr snapToGrid="0" snapToObjects="1">
      <p:cViewPr varScale="1">
        <p:scale>
          <a:sx n="83" d="100"/>
          <a:sy n="83" d="100"/>
        </p:scale>
        <p:origin x="701" y="77"/>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696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endParaRPr lang="en-CA"/>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61D0F28-5130-44D3-BBF8-88991AB94886}" type="slidenum">
              <a:rPr lang="en-CA" smtClean="0"/>
              <a:t>‹#›</a:t>
            </a:fld>
            <a:endParaRPr lang="en-CA"/>
          </a:p>
        </p:txBody>
      </p:sp>
    </p:spTree>
    <p:extLst>
      <p:ext uri="{BB962C8B-B14F-4D97-AF65-F5344CB8AC3E}">
        <p14:creationId xmlns:p14="http://schemas.microsoft.com/office/powerpoint/2010/main" val="162896943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endParaRPr lang="en-CA"/>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B0BC3D5-A813-4488-8A6C-0894A38C5320}" type="slidenum">
              <a:rPr lang="en-CA" smtClean="0"/>
              <a:t>‹#›</a:t>
            </a:fld>
            <a:endParaRPr lang="en-CA"/>
          </a:p>
        </p:txBody>
      </p:sp>
    </p:spTree>
    <p:extLst>
      <p:ext uri="{BB962C8B-B14F-4D97-AF65-F5344CB8AC3E}">
        <p14:creationId xmlns:p14="http://schemas.microsoft.com/office/powerpoint/2010/main" val="401105672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51531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12</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2607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13</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035555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14</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73947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15</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398293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16</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815968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17</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93126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18</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37510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19</a:t>
            </a:fld>
            <a:endParaRPr lang="en-CA"/>
          </a:p>
        </p:txBody>
      </p:sp>
    </p:spTree>
    <p:extLst>
      <p:ext uri="{BB962C8B-B14F-4D97-AF65-F5344CB8AC3E}">
        <p14:creationId xmlns:p14="http://schemas.microsoft.com/office/powerpoint/2010/main" val="527153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20</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18317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21</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402004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B0BC3D5-A813-4488-8A6C-0894A38C5320}" type="slidenum">
              <a:rPr lang="en-CA" smtClean="0"/>
              <a:t>3</a:t>
            </a:fld>
            <a:endParaRPr lang="en-CA"/>
          </a:p>
        </p:txBody>
      </p:sp>
    </p:spTree>
    <p:extLst>
      <p:ext uri="{BB962C8B-B14F-4D97-AF65-F5344CB8AC3E}">
        <p14:creationId xmlns:p14="http://schemas.microsoft.com/office/powerpoint/2010/main" val="244499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22</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554262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23</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428091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24</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8725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25</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506660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26</a:t>
            </a:fld>
            <a:endParaRPr lang="en-CA"/>
          </a:p>
        </p:txBody>
      </p:sp>
    </p:spTree>
    <p:extLst>
      <p:ext uri="{BB962C8B-B14F-4D97-AF65-F5344CB8AC3E}">
        <p14:creationId xmlns:p14="http://schemas.microsoft.com/office/powerpoint/2010/main" val="1470988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27</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4000405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28</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70627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5</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88022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6</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04725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7</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86073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8</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90021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9</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47236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10</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34320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11</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024226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7841" y="2130427"/>
            <a:ext cx="6830895" cy="1470025"/>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577843" y="3886200"/>
            <a:ext cx="6830895"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E866E4-A661-419C-8B73-A6632F037537}" type="datetime1">
              <a:rPr lang="en-US" smtClean="0"/>
              <a:t>2/24/2021</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1708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F3770-A011-471A-9129-B09B469C6F05}" type="datetime1">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2116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71FF1-82E0-4741-8549-5B471C1EFF79}" type="datetime1">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86454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EEE636-EFF4-48A8-A99D-7009AD54FB2A}" type="datetime1">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8154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63D77-AB6B-4BFF-BABD-FC42D48F7DBD}" type="datetime1">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08144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EBB2C8-620F-4AE1-A945-FA5AC6877EF8}"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1277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CA646-3DCD-466D-B9BA-6683B50A29F1}" type="datetime1">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01488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86890-6806-49D5-A8BA-53088D377967}" type="datetime1">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946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5B91E-FBDD-4F08-931E-FAEBF7A5307B}" type="datetime1">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307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EFF45-CFA8-4BD9-A3CC-FFC9ACB01755}"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8005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3AA9C-C9E5-4B5B-8865-F230B4D589C9}"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7100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EE6FF-3109-481F-A10F-32B73048CFFF}" type="datetime1">
              <a:rPr lang="en-US" smtClean="0"/>
              <a:t>2/24/2021</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112233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7.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notesSlide" Target="../notesSlides/notesSlid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2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00.xml"/><Relationship Id="rId7" Type="http://schemas.openxmlformats.org/officeDocument/2006/relationships/image" Target="../media/image5.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png"/><Relationship Id="rId5" Type="http://schemas.openxmlformats.org/officeDocument/2006/relationships/tags" Target="../tags/tag13.xml"/><Relationship Id="rId10" Type="http://schemas.openxmlformats.org/officeDocument/2006/relationships/slideLayout" Target="../slideLayouts/slideLayout2.xml"/><Relationship Id="rId4" Type="http://schemas.openxmlformats.org/officeDocument/2006/relationships/tags" Target="../tags/tag12.xml"/><Relationship Id="rId9"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622799" y="2210792"/>
            <a:ext cx="7081521" cy="1893454"/>
          </a:xfrm>
        </p:spPr>
        <p:txBody>
          <a:bodyPr/>
          <a:lstStyle/>
          <a:p>
            <a:r>
              <a:rPr lang="en-US" dirty="0"/>
              <a:t>Tout le </a:t>
            </a:r>
            <a:r>
              <a:rPr lang="en-US" dirty="0" smtClean="0"/>
              <a:t>monde </a:t>
            </a:r>
            <a:r>
              <a:rPr lang="en-US" dirty="0" err="1" smtClean="0"/>
              <a:t>compte</a:t>
            </a:r>
            <a:r>
              <a:rPr lang="en-US" dirty="0" smtClean="0"/>
              <a:t> 2021</a:t>
            </a:r>
            <a:r>
              <a:rPr lang="en-US" dirty="0">
                <a:solidFill>
                  <a:srgbClr val="E63D52"/>
                </a:solidFill>
              </a:rPr>
              <a:t/>
            </a:r>
            <a:br>
              <a:rPr lang="en-US" dirty="0">
                <a:solidFill>
                  <a:srgbClr val="E63D52"/>
                </a:solidFill>
              </a:rPr>
            </a:br>
            <a:r>
              <a:rPr lang="en-US" sz="2800" dirty="0">
                <a:solidFill>
                  <a:srgbClr val="E63D52"/>
                </a:solidFill>
              </a:rPr>
              <a:t>Questions de </a:t>
            </a:r>
            <a:r>
              <a:rPr lang="en-US" sz="2800" dirty="0" err="1">
                <a:solidFill>
                  <a:srgbClr val="E63D52"/>
                </a:solidFill>
              </a:rPr>
              <a:t>sélection</a:t>
            </a:r>
            <a:r>
              <a:rPr lang="en-US" sz="2800" dirty="0">
                <a:solidFill>
                  <a:srgbClr val="E63D52"/>
                </a:solidFill>
              </a:rPr>
              <a:t> et questions de base du </a:t>
            </a:r>
            <a:r>
              <a:rPr lang="en-US" sz="2800" dirty="0" err="1">
                <a:solidFill>
                  <a:srgbClr val="E63D52"/>
                </a:solidFill>
              </a:rPr>
              <a:t>dénombrement</a:t>
            </a:r>
            <a:r>
              <a:rPr lang="en-US" sz="2800" dirty="0">
                <a:solidFill>
                  <a:srgbClr val="E63D52"/>
                </a:solidFill>
              </a:rPr>
              <a:t> </a:t>
            </a:r>
            <a:r>
              <a:rPr lang="en-US" sz="2800" dirty="0" err="1" smtClean="0">
                <a:solidFill>
                  <a:srgbClr val="E63D52"/>
                </a:solidFill>
              </a:rPr>
              <a:t>ponctuel</a:t>
            </a:r>
            <a:endParaRPr lang="en-US" sz="2800" dirty="0">
              <a:solidFill>
                <a:srgbClr val="E63D52"/>
              </a:solidFill>
            </a:endParaRPr>
          </a:p>
        </p:txBody>
      </p:sp>
      <p:sp>
        <p:nvSpPr>
          <p:cNvPr id="3" name="Subtitle 2"/>
          <p:cNvSpPr>
            <a:spLocks noGrp="1"/>
          </p:cNvSpPr>
          <p:nvPr>
            <p:ph type="subTitle" idx="1"/>
            <p:custDataLst>
              <p:tags r:id="rId2"/>
            </p:custDataLst>
          </p:nvPr>
        </p:nvSpPr>
        <p:spPr>
          <a:xfrm>
            <a:off x="5091953" y="4551681"/>
            <a:ext cx="6535271" cy="885553"/>
          </a:xfrm>
        </p:spPr>
        <p:txBody>
          <a:bodyPr>
            <a:noAutofit/>
          </a:bodyPr>
          <a:lstStyle/>
          <a:p>
            <a:pPr algn="r"/>
            <a:r>
              <a:rPr lang="en-CA" sz="2400" dirty="0" err="1" smtClean="0"/>
              <a:t>Dénombrement</a:t>
            </a:r>
            <a:r>
              <a:rPr lang="en-CA" sz="2400" dirty="0" smtClean="0"/>
              <a:t> </a:t>
            </a:r>
            <a:r>
              <a:rPr lang="en-CA" sz="2400" dirty="0" err="1" smtClean="0"/>
              <a:t>ponctuel</a:t>
            </a:r>
            <a:r>
              <a:rPr lang="en-CA" sz="2400" dirty="0" smtClean="0"/>
              <a:t> de </a:t>
            </a:r>
            <a:r>
              <a:rPr lang="en-CA" sz="2400" dirty="0" err="1" smtClean="0"/>
              <a:t>Vers</a:t>
            </a:r>
            <a:r>
              <a:rPr lang="en-CA" sz="2400" dirty="0" smtClean="0"/>
              <a:t> un chez-</a:t>
            </a:r>
            <a:r>
              <a:rPr lang="en-CA" sz="2400" dirty="0" err="1" smtClean="0"/>
              <a:t>soi</a:t>
            </a:r>
            <a:r>
              <a:rPr lang="en-CA" sz="2400" dirty="0" smtClean="0"/>
              <a:t> Atelier à </a:t>
            </a:r>
            <a:r>
              <a:rPr lang="en-CA" sz="2400" dirty="0" err="1" smtClean="0"/>
              <a:t>l’intention</a:t>
            </a:r>
            <a:r>
              <a:rPr lang="en-CA" sz="2400" dirty="0" smtClean="0"/>
              <a:t> des </a:t>
            </a:r>
            <a:r>
              <a:rPr lang="en-CA" sz="2400" dirty="0" err="1" smtClean="0"/>
              <a:t>coordonnateurs</a:t>
            </a:r>
            <a:r>
              <a:rPr lang="en-CA" sz="2400" dirty="0" smtClean="0"/>
              <a:t> </a:t>
            </a:r>
          </a:p>
          <a:p>
            <a:pPr algn="r"/>
            <a:r>
              <a:rPr lang="en-CA" sz="2400" dirty="0" err="1" smtClean="0"/>
              <a:t>Janvier</a:t>
            </a:r>
            <a:r>
              <a:rPr lang="en-CA" sz="2400" dirty="0" smtClean="0"/>
              <a:t> 2021</a:t>
            </a:r>
            <a:endParaRPr lang="en-CA" sz="2400" dirty="0"/>
          </a:p>
        </p:txBody>
      </p:sp>
    </p:spTree>
    <p:extLst>
      <p:ext uri="{BB962C8B-B14F-4D97-AF65-F5344CB8AC3E}">
        <p14:creationId xmlns:p14="http://schemas.microsoft.com/office/powerpoint/2010/main" val="1383483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1884364" y="748550"/>
            <a:ext cx="8122920" cy="703580"/>
          </a:xfrm>
        </p:spPr>
        <p:txBody>
          <a:bodyPr/>
          <a:lstStyle/>
          <a:p>
            <a:r>
              <a:rPr lang="en-US" dirty="0" err="1" smtClean="0"/>
              <a:t>Famille</a:t>
            </a:r>
            <a:endParaRPr lang="en-US" dirty="0"/>
          </a:p>
        </p:txBody>
      </p:sp>
      <p:sp>
        <p:nvSpPr>
          <p:cNvPr id="10" name="Title 1"/>
          <p:cNvSpPr txBox="1">
            <a:spLocks/>
          </p:cNvSpPr>
          <p:nvPr>
            <p:custDataLst>
              <p:tags r:id="rId2"/>
            </p:custDataLst>
          </p:nvPr>
        </p:nvSpPr>
        <p:spPr>
          <a:xfrm>
            <a:off x="594796" y="228860"/>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7" name="Table 6">
            <a:extLst>
              <a:ext uri="{FF2B5EF4-FFF2-40B4-BE49-F238E27FC236}">
                <a16:creationId xmlns:a16="http://schemas.microsoft.com/office/drawing/2014/main" id="{82782719-74B2-4A05-B09F-18250E415716}"/>
              </a:ext>
            </a:extLst>
          </p:cNvPr>
          <p:cNvGraphicFramePr>
            <a:graphicFrameLocks noGrp="1"/>
          </p:cNvGraphicFramePr>
          <p:nvPr>
            <p:custDataLst>
              <p:tags r:id="rId3"/>
            </p:custDataLst>
            <p:extLst>
              <p:ext uri="{D42A27DB-BD31-4B8C-83A1-F6EECF244321}">
                <p14:modId xmlns:p14="http://schemas.microsoft.com/office/powerpoint/2010/main" val="3908302362"/>
              </p:ext>
            </p:extLst>
          </p:nvPr>
        </p:nvGraphicFramePr>
        <p:xfrm>
          <a:off x="1884364" y="1415935"/>
          <a:ext cx="8400865" cy="4153425"/>
        </p:xfrm>
        <a:graphic>
          <a:graphicData uri="http://schemas.openxmlformats.org/drawingml/2006/table">
            <a:tbl>
              <a:tblPr firstRow="1" bandRow="1">
                <a:tableStyleId>{5C22544A-7EE6-4342-B048-85BDC9FD1C3A}</a:tableStyleId>
              </a:tblPr>
              <a:tblGrid>
                <a:gridCol w="4658204">
                  <a:extLst>
                    <a:ext uri="{9D8B030D-6E8A-4147-A177-3AD203B41FA5}">
                      <a16:colId xmlns:a16="http://schemas.microsoft.com/office/drawing/2014/main" val="20000"/>
                    </a:ext>
                  </a:extLst>
                </a:gridCol>
                <a:gridCol w="3742661">
                  <a:extLst>
                    <a:ext uri="{9D8B030D-6E8A-4147-A177-3AD203B41FA5}">
                      <a16:colId xmlns:a16="http://schemas.microsoft.com/office/drawing/2014/main" val="20001"/>
                    </a:ext>
                  </a:extLst>
                </a:gridCol>
              </a:tblGrid>
              <a:tr h="431169">
                <a:tc>
                  <a:txBody>
                    <a:bodyPr/>
                    <a:lstStyle/>
                    <a:p>
                      <a:r>
                        <a:rPr lang="en-CA" sz="2000" dirty="0">
                          <a:latin typeface="Arial" panose="020B0604020202020204" pitchFamily="34" charset="0"/>
                          <a:cs typeface="Arial" panose="020B0604020202020204" pitchFamily="34" charset="0"/>
                        </a:rPr>
                        <a:t>Question 1</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7222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dirty="0" smtClean="0">
                          <a:latin typeface="Arial" panose="020B0604020202020204" pitchFamily="34" charset="0"/>
                          <a:cs typeface="Arial" panose="020B0604020202020204" pitchFamily="34" charset="0"/>
                        </a:rPr>
                        <a:t>Est-</a:t>
                      </a:r>
                      <a:r>
                        <a:rPr lang="en-CA" sz="2000" b="1" dirty="0" err="1" smtClean="0">
                          <a:latin typeface="Arial" panose="020B0604020202020204" pitchFamily="34" charset="0"/>
                          <a:cs typeface="Arial" panose="020B0604020202020204" pitchFamily="34" charset="0"/>
                        </a:rPr>
                        <a:t>ce</a:t>
                      </a:r>
                      <a:r>
                        <a:rPr lang="en-CA" sz="2000" b="1" dirty="0" smtClean="0">
                          <a:latin typeface="Arial" panose="020B0604020202020204" pitchFamily="34" charset="0"/>
                          <a:cs typeface="Arial" panose="020B0604020202020204" pitchFamily="34" charset="0"/>
                        </a:rPr>
                        <a:t> que </a:t>
                      </a:r>
                      <a:r>
                        <a:rPr lang="en-CA" sz="2000" b="1" dirty="0" err="1" smtClean="0">
                          <a:latin typeface="Arial" panose="020B0604020202020204" pitchFamily="34" charset="0"/>
                          <a:cs typeface="Arial" panose="020B0604020202020204" pitchFamily="34" charset="0"/>
                        </a:rPr>
                        <a:t>vous</a:t>
                      </a:r>
                      <a:r>
                        <a:rPr lang="en-CA" sz="2000" b="1" dirty="0" smtClean="0">
                          <a:latin typeface="Arial" panose="020B0604020202020204" pitchFamily="34" charset="0"/>
                          <a:cs typeface="Arial" panose="020B0604020202020204" pitchFamily="34" charset="0"/>
                        </a:rPr>
                        <a:t> </a:t>
                      </a:r>
                      <a:r>
                        <a:rPr lang="en-CA" sz="2000" b="1" dirty="0" err="1" smtClean="0">
                          <a:latin typeface="Arial" panose="020B0604020202020204" pitchFamily="34" charset="0"/>
                          <a:cs typeface="Arial" panose="020B0604020202020204" pitchFamily="34" charset="0"/>
                        </a:rPr>
                        <a:t>passerez</a:t>
                      </a:r>
                      <a:r>
                        <a:rPr lang="en-CA" sz="2000" b="1" dirty="0" smtClean="0">
                          <a:latin typeface="Arial" panose="020B0604020202020204" pitchFamily="34" charset="0"/>
                          <a:cs typeface="Arial" panose="020B0604020202020204" pitchFamily="34" charset="0"/>
                        </a:rPr>
                        <a:t> la </a:t>
                      </a:r>
                      <a:r>
                        <a:rPr lang="en-CA" sz="2000" b="1" dirty="0" err="1" smtClean="0">
                          <a:latin typeface="Arial" panose="020B0604020202020204" pitchFamily="34" charset="0"/>
                          <a:cs typeface="Arial" panose="020B0604020202020204" pitchFamily="34" charset="0"/>
                        </a:rPr>
                        <a:t>nuit</a:t>
                      </a:r>
                      <a:r>
                        <a:rPr lang="en-CA" sz="2000" b="1" dirty="0" smtClean="0">
                          <a:latin typeface="Arial" panose="020B0604020202020204" pitchFamily="34" charset="0"/>
                          <a:cs typeface="Arial" panose="020B0604020202020204" pitchFamily="34" charset="0"/>
                        </a:rPr>
                        <a:t> avec</a:t>
                      </a:r>
                      <a:r>
                        <a:rPr lang="en-CA" sz="2000" b="1" baseline="0" dirty="0" smtClean="0">
                          <a:latin typeface="Arial" panose="020B0604020202020204" pitchFamily="34" charset="0"/>
                          <a:cs typeface="Arial" panose="020B0604020202020204" pitchFamily="34" charset="0"/>
                        </a:rPr>
                        <a:t> des </a:t>
                      </a:r>
                      <a:r>
                        <a:rPr lang="en-CA" sz="2000" b="1" baseline="0" dirty="0" err="1" smtClean="0">
                          <a:latin typeface="Arial" panose="020B0604020202020204" pitchFamily="34" charset="0"/>
                          <a:cs typeface="Arial" panose="020B0604020202020204" pitchFamily="34" charset="0"/>
                        </a:rPr>
                        <a:t>membres</a:t>
                      </a:r>
                      <a:r>
                        <a:rPr lang="en-CA" sz="2000" b="1" baseline="0" dirty="0" smtClean="0">
                          <a:latin typeface="Arial" panose="020B0604020202020204" pitchFamily="34" charset="0"/>
                          <a:cs typeface="Arial" panose="020B0604020202020204" pitchFamily="34" charset="0"/>
                        </a:rPr>
                        <a:t> de </a:t>
                      </a:r>
                      <a:r>
                        <a:rPr lang="en-CA" sz="2000" b="1" baseline="0" dirty="0" err="1" smtClean="0">
                          <a:latin typeface="Arial" panose="020B0604020202020204" pitchFamily="34" charset="0"/>
                          <a:cs typeface="Arial" panose="020B0604020202020204" pitchFamily="34" charset="0"/>
                        </a:rPr>
                        <a:t>votre</a:t>
                      </a:r>
                      <a:r>
                        <a:rPr lang="en-CA" sz="2000" b="1" baseline="0" dirty="0" smtClean="0">
                          <a:latin typeface="Arial" panose="020B0604020202020204" pitchFamily="34" charset="0"/>
                          <a:cs typeface="Arial" panose="020B0604020202020204" pitchFamily="34" charset="0"/>
                        </a:rPr>
                        <a:t> </a:t>
                      </a:r>
                      <a:r>
                        <a:rPr lang="en-CA" sz="2000" b="1" baseline="0" dirty="0" err="1" smtClean="0">
                          <a:latin typeface="Arial" panose="020B0604020202020204" pitchFamily="34" charset="0"/>
                          <a:cs typeface="Arial" panose="020B0604020202020204" pitchFamily="34" charset="0"/>
                        </a:rPr>
                        <a:t>famille</a:t>
                      </a:r>
                      <a:r>
                        <a:rPr lang="en-CA" sz="2000" b="1" baseline="0" dirty="0" smtClean="0">
                          <a:latin typeface="Arial" panose="020B0604020202020204" pitchFamily="34" charset="0"/>
                          <a:cs typeface="Arial" panose="020B0604020202020204" pitchFamily="34" charset="0"/>
                        </a:rPr>
                        <a:t> </a:t>
                      </a:r>
                      <a:r>
                        <a:rPr lang="en-CA" sz="2000" b="1" baseline="0" dirty="0" err="1" smtClean="0">
                          <a:latin typeface="Arial" panose="020B0604020202020204" pitchFamily="34" charset="0"/>
                          <a:cs typeface="Arial" panose="020B0604020202020204" pitchFamily="34" charset="0"/>
                        </a:rPr>
                        <a:t>ou</a:t>
                      </a:r>
                      <a:r>
                        <a:rPr lang="en-CA" sz="2000" b="1" baseline="0" dirty="0" smtClean="0">
                          <a:latin typeface="Arial" panose="020B0604020202020204" pitchFamily="34" charset="0"/>
                          <a:cs typeface="Arial" panose="020B0604020202020204" pitchFamily="34" charset="0"/>
                        </a:rPr>
                        <a:t> </a:t>
                      </a:r>
                      <a:r>
                        <a:rPr lang="en-CA" sz="2000" b="1" baseline="0" dirty="0" err="1" smtClean="0">
                          <a:latin typeface="Arial" panose="020B0604020202020204" pitchFamily="34" charset="0"/>
                          <a:cs typeface="Arial" panose="020B0604020202020204" pitchFamily="34" charset="0"/>
                        </a:rPr>
                        <a:t>quelqu’un</a:t>
                      </a:r>
                      <a:r>
                        <a:rPr lang="en-CA" sz="2000" b="1" baseline="0" dirty="0" smtClean="0">
                          <a:latin typeface="Arial" panose="020B0604020202020204" pitchFamily="34" charset="0"/>
                          <a:cs typeface="Arial" panose="020B0604020202020204" pitchFamily="34" charset="0"/>
                        </a:rPr>
                        <a:t> </a:t>
                      </a:r>
                      <a:r>
                        <a:rPr lang="en-CA" sz="2000" b="1" baseline="0" dirty="0" err="1" smtClean="0">
                          <a:latin typeface="Arial" panose="020B0604020202020204" pitchFamily="34" charset="0"/>
                          <a:cs typeface="Arial" panose="020B0604020202020204" pitchFamily="34" charset="0"/>
                        </a:rPr>
                        <a:t>d’autre</a:t>
                      </a:r>
                      <a:r>
                        <a:rPr lang="en-CA" sz="2000" b="1" baseline="0" dirty="0" smtClean="0">
                          <a:latin typeface="Arial" panose="020B0604020202020204" pitchFamily="34" charset="0"/>
                          <a:cs typeface="Arial" panose="020B0604020202020204" pitchFamily="34" charset="0"/>
                        </a:rPr>
                        <a:t>?</a:t>
                      </a:r>
                      <a:endParaRPr lang="en-CA" sz="2000" b="1"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err="1" smtClean="0">
                          <a:latin typeface="Arial" panose="020B0604020202020204" pitchFamily="34" charset="0"/>
                          <a:cs typeface="Arial" panose="020B0604020202020204" pitchFamily="34" charset="0"/>
                        </a:rPr>
                        <a:t>Aucun</a:t>
                      </a:r>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err="1" smtClean="0">
                          <a:latin typeface="Arial" panose="020B0604020202020204" pitchFamily="34" charset="0"/>
                          <a:cs typeface="Arial" panose="020B0604020202020204" pitchFamily="34" charset="0"/>
                        </a:rPr>
                        <a:t>Partenaire</a:t>
                      </a:r>
                      <a:r>
                        <a:rPr lang="en-CA" sz="2000" baseline="0" dirty="0" smtClean="0">
                          <a:latin typeface="Arial" panose="020B0604020202020204" pitchFamily="34" charset="0"/>
                          <a:cs typeface="Arial" panose="020B0604020202020204" pitchFamily="34" charset="0"/>
                        </a:rPr>
                        <a:t> – </a:t>
                      </a:r>
                      <a:r>
                        <a:rPr lang="en-CA" sz="2000" baseline="0" dirty="0" err="1" smtClean="0">
                          <a:latin typeface="Arial" panose="020B0604020202020204" pitchFamily="34" charset="0"/>
                          <a:cs typeface="Arial" panose="020B0604020202020204" pitchFamily="34" charset="0"/>
                        </a:rPr>
                        <a:t>Numéro</a:t>
                      </a:r>
                      <a:r>
                        <a:rPr lang="en-CA" sz="2000" baseline="0" dirty="0" smtClean="0">
                          <a:latin typeface="Arial" panose="020B0604020202020204" pitchFamily="34" charset="0"/>
                          <a:cs typeface="Arial" panose="020B0604020202020204" pitchFamily="34" charset="0"/>
                        </a:rPr>
                        <a:t> de </a:t>
                      </a:r>
                      <a:r>
                        <a:rPr lang="en-CA" sz="2000" baseline="0" dirty="0" err="1" smtClean="0">
                          <a:latin typeface="Arial" panose="020B0604020202020204" pitchFamily="34" charset="0"/>
                          <a:cs typeface="Arial" panose="020B0604020202020204" pitchFamily="34" charset="0"/>
                        </a:rPr>
                        <a:t>sondage</a:t>
                      </a:r>
                      <a:r>
                        <a:rPr lang="en-CA" sz="2000" baseline="0" dirty="0" smtClean="0">
                          <a:latin typeface="Arial" panose="020B0604020202020204" pitchFamily="34" charset="0"/>
                          <a:cs typeface="Arial" panose="020B0604020202020204" pitchFamily="34" charset="0"/>
                        </a:rPr>
                        <a:t> </a:t>
                      </a:r>
                      <a:endParaRPr lang="en-CA"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Enfant(s)/</a:t>
                      </a:r>
                      <a:r>
                        <a:rPr lang="en-CA" sz="2000" dirty="0" err="1" smtClean="0">
                          <a:latin typeface="Arial" panose="020B0604020202020204" pitchFamily="34" charset="0"/>
                          <a:cs typeface="Arial" panose="020B0604020202020204" pitchFamily="34" charset="0"/>
                        </a:rPr>
                        <a:t>personne</a:t>
                      </a:r>
                      <a:r>
                        <a:rPr lang="en-CA" sz="2000" dirty="0" smtClean="0">
                          <a:latin typeface="Arial" panose="020B0604020202020204" pitchFamily="34" charset="0"/>
                          <a:cs typeface="Arial" panose="020B0604020202020204" pitchFamily="34" charset="0"/>
                        </a:rPr>
                        <a:t> à charge [</a:t>
                      </a:r>
                      <a:r>
                        <a:rPr lang="en-CA" sz="2000" dirty="0" err="1" smtClean="0">
                          <a:latin typeface="Arial" panose="020B0604020202020204" pitchFamily="34" charset="0"/>
                          <a:cs typeface="Arial" panose="020B0604020202020204" pitchFamily="34" charset="0"/>
                        </a:rPr>
                        <a:t>indiquer</a:t>
                      </a:r>
                      <a:r>
                        <a:rPr lang="en-CA" sz="2000" baseline="0" dirty="0" smtClean="0">
                          <a:latin typeface="Arial" panose="020B0604020202020204" pitchFamily="34" charset="0"/>
                          <a:cs typeface="Arial" panose="020B0604020202020204" pitchFamily="34" charset="0"/>
                        </a:rPr>
                        <a:t> le </a:t>
                      </a:r>
                      <a:r>
                        <a:rPr lang="en-CA" sz="2000" baseline="0" dirty="0" err="1" smtClean="0">
                          <a:latin typeface="Arial" panose="020B0604020202020204" pitchFamily="34" charset="0"/>
                          <a:cs typeface="Arial" panose="020B0604020202020204" pitchFamily="34" charset="0"/>
                        </a:rPr>
                        <a:t>sexe</a:t>
                      </a:r>
                      <a:r>
                        <a:rPr lang="en-CA" sz="2000" baseline="0" dirty="0" smtClean="0">
                          <a:latin typeface="Arial" panose="020B0604020202020204" pitchFamily="34" charset="0"/>
                          <a:cs typeface="Arial" panose="020B0604020202020204" pitchFamily="34" charset="0"/>
                        </a:rPr>
                        <a:t> et </a:t>
                      </a:r>
                      <a:r>
                        <a:rPr lang="en-CA" sz="2000" baseline="0" dirty="0" err="1" smtClean="0">
                          <a:latin typeface="Arial" panose="020B0604020202020204" pitchFamily="34" charset="0"/>
                          <a:cs typeface="Arial" panose="020B0604020202020204" pitchFamily="34" charset="0"/>
                        </a:rPr>
                        <a:t>l’âge</a:t>
                      </a:r>
                      <a:r>
                        <a:rPr lang="en-CA" sz="20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en-CA" sz="2000" dirty="0" err="1" smtClean="0">
                          <a:latin typeface="Arial" panose="020B0604020202020204" pitchFamily="34" charset="0"/>
                          <a:cs typeface="Arial" panose="020B0604020202020204" pitchFamily="34" charset="0"/>
                        </a:rPr>
                        <a:t>Autres</a:t>
                      </a:r>
                      <a:r>
                        <a:rPr lang="en-CA" sz="2000" dirty="0" smtClean="0">
                          <a:latin typeface="Arial" panose="020B0604020202020204" pitchFamily="34" charset="0"/>
                          <a:cs typeface="Arial" panose="020B0604020202020204" pitchFamily="34" charset="0"/>
                        </a:rPr>
                        <a:t> </a:t>
                      </a:r>
                      <a:r>
                        <a:rPr lang="en-CA" sz="2000" dirty="0" err="1" smtClean="0">
                          <a:latin typeface="Arial" panose="020B0604020202020204" pitchFamily="34" charset="0"/>
                          <a:cs typeface="Arial" panose="020B0604020202020204" pitchFamily="34" charset="0"/>
                        </a:rPr>
                        <a:t>adultes</a:t>
                      </a:r>
                      <a:endParaRPr lang="en-CA"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Refuse de </a:t>
                      </a:r>
                      <a:r>
                        <a:rPr lang="en-CA" sz="2000" dirty="0" err="1" smtClean="0">
                          <a:latin typeface="Arial" panose="020B0604020202020204" pitchFamily="34" charset="0"/>
                          <a:cs typeface="Arial" panose="020B0604020202020204" pitchFamily="34" charset="0"/>
                        </a:rPr>
                        <a:t>répondre</a:t>
                      </a:r>
                      <a:endParaRPr lang="en-CA"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CA" sz="2000" b="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lgn="l">
                        <a:spcBef>
                          <a:spcPts val="1200"/>
                        </a:spcBef>
                        <a:buFont typeface="Arial" panose="020B0604020202020204" pitchFamily="34" charset="0"/>
                        <a:buNone/>
                      </a:pPr>
                      <a:r>
                        <a:rPr lang="en-CA" sz="2000" baseline="0" dirty="0" err="1" smtClean="0">
                          <a:latin typeface="Arial" panose="020B0604020202020204" pitchFamily="34" charset="0"/>
                          <a:cs typeface="Arial" panose="020B0604020202020204" pitchFamily="34" charset="0"/>
                        </a:rPr>
                        <a:t>Saisit</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l’ensemble</a:t>
                      </a:r>
                      <a:r>
                        <a:rPr lang="en-CA" sz="2000" baseline="0" dirty="0" smtClean="0">
                          <a:latin typeface="Arial" panose="020B0604020202020204" pitchFamily="34" charset="0"/>
                          <a:cs typeface="Arial" panose="020B0604020202020204" pitchFamily="34" charset="0"/>
                        </a:rPr>
                        <a:t> des </a:t>
                      </a:r>
                      <a:r>
                        <a:rPr lang="en-CA" sz="2000" baseline="0" dirty="0" err="1" smtClean="0">
                          <a:latin typeface="Arial" panose="020B0604020202020204" pitchFamily="34" charset="0"/>
                          <a:cs typeface="Arial" panose="020B0604020202020204" pitchFamily="34" charset="0"/>
                        </a:rPr>
                        <a:t>données</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concernant</a:t>
                      </a:r>
                      <a:r>
                        <a:rPr lang="en-CA" sz="2000" baseline="0" dirty="0" smtClean="0">
                          <a:latin typeface="Arial" panose="020B0604020202020204" pitchFamily="34" charset="0"/>
                          <a:cs typeface="Arial" panose="020B0604020202020204" pitchFamily="34" charset="0"/>
                        </a:rPr>
                        <a:t> la </a:t>
                      </a:r>
                      <a:r>
                        <a:rPr lang="en-CA" sz="2000" baseline="0" dirty="0" err="1" smtClean="0">
                          <a:latin typeface="Arial" panose="020B0604020202020204" pitchFamily="34" charset="0"/>
                          <a:cs typeface="Arial" panose="020B0604020202020204" pitchFamily="34" charset="0"/>
                        </a:rPr>
                        <a:t>famille</a:t>
                      </a:r>
                      <a:r>
                        <a:rPr lang="en-CA" sz="2000" baseline="0" dirty="0" smtClean="0">
                          <a:latin typeface="Arial" panose="020B0604020202020204" pitchFamily="34" charset="0"/>
                          <a:cs typeface="Arial" panose="020B0604020202020204" pitchFamily="34" charset="0"/>
                        </a:rPr>
                        <a:t>.</a:t>
                      </a:r>
                    </a:p>
                    <a:p>
                      <a:pPr marL="0" indent="0" algn="l">
                        <a:spcBef>
                          <a:spcPts val="1200"/>
                        </a:spcBef>
                        <a:buFont typeface="Arial" panose="020B0604020202020204" pitchFamily="34" charset="0"/>
                        <a:buNone/>
                      </a:pPr>
                      <a:r>
                        <a:rPr lang="en-CA" sz="2000" baseline="0" dirty="0" err="1" smtClean="0">
                          <a:latin typeface="Arial" panose="020B0604020202020204" pitchFamily="34" charset="0"/>
                          <a:cs typeface="Arial" panose="020B0604020202020204" pitchFamily="34" charset="0"/>
                        </a:rPr>
                        <a:t>Détermine</a:t>
                      </a:r>
                      <a:r>
                        <a:rPr lang="en-CA" sz="2000" baseline="0" dirty="0" smtClean="0">
                          <a:latin typeface="Arial" panose="020B0604020202020204" pitchFamily="34" charset="0"/>
                          <a:cs typeface="Arial" panose="020B0604020202020204" pitchFamily="34" charset="0"/>
                        </a:rPr>
                        <a:t> le </a:t>
                      </a:r>
                      <a:r>
                        <a:rPr lang="en-CA" sz="2000" baseline="0" dirty="0" err="1" smtClean="0">
                          <a:latin typeface="Arial" panose="020B0604020202020204" pitchFamily="34" charset="0"/>
                          <a:cs typeface="Arial" panose="020B0604020202020204" pitchFamily="34" charset="0"/>
                        </a:rPr>
                        <a:t>nombre</a:t>
                      </a:r>
                      <a:r>
                        <a:rPr lang="en-CA" sz="2000" baseline="0" dirty="0" smtClean="0">
                          <a:latin typeface="Arial" panose="020B0604020202020204" pitchFamily="34" charset="0"/>
                          <a:cs typeface="Arial" panose="020B0604020202020204" pitchFamily="34" charset="0"/>
                        </a:rPr>
                        <a:t> de </a:t>
                      </a:r>
                      <a:r>
                        <a:rPr lang="en-CA" sz="2000" baseline="0" dirty="0" err="1" smtClean="0">
                          <a:latin typeface="Arial" panose="020B0604020202020204" pitchFamily="34" charset="0"/>
                          <a:cs typeface="Arial" panose="020B0604020202020204" pitchFamily="34" charset="0"/>
                        </a:rPr>
                        <a:t>familles</a:t>
                      </a:r>
                      <a:r>
                        <a:rPr lang="en-CA" sz="2000" baseline="0" dirty="0" smtClean="0">
                          <a:latin typeface="Arial" panose="020B0604020202020204" pitchFamily="34" charset="0"/>
                          <a:cs typeface="Arial" panose="020B0604020202020204" pitchFamily="34" charset="0"/>
                        </a:rPr>
                        <a:t> qui </a:t>
                      </a:r>
                      <a:r>
                        <a:rPr lang="en-CA" sz="2000" baseline="0" dirty="0" err="1" smtClean="0">
                          <a:latin typeface="Arial" panose="020B0604020202020204" pitchFamily="34" charset="0"/>
                          <a:cs typeface="Arial" panose="020B0604020202020204" pitchFamily="34" charset="0"/>
                        </a:rPr>
                        <a:t>vivent</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en</a:t>
                      </a:r>
                      <a:r>
                        <a:rPr lang="en-CA" sz="2000" baseline="0" dirty="0" smtClean="0">
                          <a:latin typeface="Arial" panose="020B0604020202020204" pitchFamily="34" charset="0"/>
                          <a:cs typeface="Arial" panose="020B0604020202020204" pitchFamily="34" charset="0"/>
                        </a:rPr>
                        <a:t> situation </a:t>
                      </a:r>
                      <a:r>
                        <a:rPr lang="en-CA" sz="2000" baseline="0" dirty="0" err="1" smtClean="0">
                          <a:latin typeface="Arial" panose="020B0604020202020204" pitchFamily="34" charset="0"/>
                          <a:cs typeface="Arial" panose="020B0604020202020204" pitchFamily="34" charset="0"/>
                        </a:rPr>
                        <a:t>d’itinérance</a:t>
                      </a:r>
                      <a:r>
                        <a:rPr lang="en-CA" sz="2000" baseline="0" dirty="0" smtClean="0">
                          <a:latin typeface="Arial" panose="020B0604020202020204" pitchFamily="34" charset="0"/>
                          <a:cs typeface="Arial" panose="020B0604020202020204" pitchFamily="34" charset="0"/>
                        </a:rPr>
                        <a:t>. </a:t>
                      </a:r>
                    </a:p>
                    <a:p>
                      <a:pPr marL="0" indent="0" algn="l">
                        <a:spcBef>
                          <a:spcPts val="1200"/>
                        </a:spcBef>
                        <a:buFont typeface="Arial" panose="020B0604020202020204" pitchFamily="34" charset="0"/>
                        <a:buNone/>
                      </a:pPr>
                      <a:r>
                        <a:rPr lang="en-CA" sz="2000" baseline="0" dirty="0" smtClean="0">
                          <a:latin typeface="Arial" panose="020B0604020202020204" pitchFamily="34" charset="0"/>
                          <a:cs typeface="Arial" panose="020B0604020202020204" pitchFamily="34" charset="0"/>
                        </a:rPr>
                        <a:t>Aide à </a:t>
                      </a:r>
                      <a:r>
                        <a:rPr lang="en-CA" sz="2000" baseline="0" dirty="0" err="1" smtClean="0">
                          <a:latin typeface="Arial" panose="020B0604020202020204" pitchFamily="34" charset="0"/>
                          <a:cs typeface="Arial" panose="020B0604020202020204" pitchFamily="34" charset="0"/>
                        </a:rPr>
                        <a:t>suivre</a:t>
                      </a:r>
                      <a:r>
                        <a:rPr lang="en-CA" sz="2000" baseline="0" dirty="0" smtClean="0">
                          <a:latin typeface="Arial" panose="020B0604020202020204" pitchFamily="34" charset="0"/>
                          <a:cs typeface="Arial" panose="020B0604020202020204" pitchFamily="34" charset="0"/>
                        </a:rPr>
                        <a:t> les </a:t>
                      </a:r>
                      <a:r>
                        <a:rPr lang="en-CA" sz="2000" baseline="0" dirty="0" err="1" smtClean="0">
                          <a:latin typeface="Arial" panose="020B0604020202020204" pitchFamily="34" charset="0"/>
                          <a:cs typeface="Arial" panose="020B0604020202020204" pitchFamily="34" charset="0"/>
                        </a:rPr>
                        <a:t>progrès</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effectués</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dans</a:t>
                      </a:r>
                      <a:r>
                        <a:rPr lang="en-CA" sz="2000" baseline="0" dirty="0" smtClean="0">
                          <a:latin typeface="Arial" panose="020B0604020202020204" pitchFamily="34" charset="0"/>
                          <a:cs typeface="Arial" panose="020B0604020202020204" pitchFamily="34" charset="0"/>
                        </a:rPr>
                        <a:t> la reduction du </a:t>
                      </a:r>
                      <a:r>
                        <a:rPr lang="en-CA" sz="2000" baseline="0" dirty="0" err="1" smtClean="0">
                          <a:latin typeface="Arial" panose="020B0604020202020204" pitchFamily="34" charset="0"/>
                          <a:cs typeface="Arial" panose="020B0604020202020204" pitchFamily="34" charset="0"/>
                        </a:rPr>
                        <a:t>nombre</a:t>
                      </a:r>
                      <a:r>
                        <a:rPr lang="en-CA" sz="2000" baseline="0" dirty="0" smtClean="0">
                          <a:latin typeface="Arial" panose="020B0604020202020204" pitchFamily="34" charset="0"/>
                          <a:cs typeface="Arial" panose="020B0604020202020204" pitchFamily="34" charset="0"/>
                        </a:rPr>
                        <a:t> de </a:t>
                      </a:r>
                      <a:r>
                        <a:rPr lang="en-CA" sz="2000" baseline="0" dirty="0" err="1" smtClean="0">
                          <a:latin typeface="Arial" panose="020B0604020202020204" pitchFamily="34" charset="0"/>
                          <a:cs typeface="Arial" panose="020B0604020202020204" pitchFamily="34" charset="0"/>
                        </a:rPr>
                        <a:t>familles</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en</a:t>
                      </a:r>
                      <a:r>
                        <a:rPr lang="en-CA" sz="2000" baseline="0" dirty="0" smtClean="0">
                          <a:latin typeface="Arial" panose="020B0604020202020204" pitchFamily="34" charset="0"/>
                          <a:cs typeface="Arial" panose="020B0604020202020204" pitchFamily="34" charset="0"/>
                        </a:rPr>
                        <a:t> situation </a:t>
                      </a:r>
                      <a:r>
                        <a:rPr lang="en-CA" sz="2000" baseline="0" dirty="0" err="1" smtClean="0">
                          <a:latin typeface="Arial" panose="020B0604020202020204" pitchFamily="34" charset="0"/>
                          <a:cs typeface="Arial" panose="020B0604020202020204" pitchFamily="34" charset="0"/>
                        </a:rPr>
                        <a:t>d’itinérance</a:t>
                      </a:r>
                      <a:r>
                        <a:rPr lang="en-CA" sz="2000" baseline="0" dirty="0" smtClean="0">
                          <a:latin typeface="Arial" panose="020B0604020202020204" pitchFamily="34" charset="0"/>
                          <a:cs typeface="Arial" panose="020B0604020202020204" pitchFamily="34" charset="0"/>
                        </a:rPr>
                        <a:t>.</a:t>
                      </a:r>
                      <a:endParaRPr lang="en-CA" sz="2000" baseline="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ectangle 4"/>
          <p:cNvSpPr/>
          <p:nvPr>
            <p:custDataLst>
              <p:tags r:id="rId4"/>
            </p:custDataLst>
          </p:nvPr>
        </p:nvSpPr>
        <p:spPr>
          <a:xfrm>
            <a:off x="2278799" y="5855677"/>
            <a:ext cx="5820508" cy="1002323"/>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2000" dirty="0" smtClean="0"/>
              <a:t>Notes de formation : La question se </a:t>
            </a:r>
            <a:r>
              <a:rPr lang="en-CA" sz="2000" dirty="0" err="1" smtClean="0"/>
              <a:t>réfère</a:t>
            </a:r>
            <a:r>
              <a:rPr lang="en-CA" sz="2000" dirty="0" smtClean="0"/>
              <a:t> </a:t>
            </a:r>
            <a:r>
              <a:rPr lang="en-CA" sz="2000" dirty="0" err="1" smtClean="0"/>
              <a:t>seulement</a:t>
            </a:r>
            <a:r>
              <a:rPr lang="en-CA" sz="2000" dirty="0" smtClean="0"/>
              <a:t> aux </a:t>
            </a:r>
            <a:r>
              <a:rPr lang="en-CA" sz="2000" dirty="0" err="1" smtClean="0"/>
              <a:t>autres</a:t>
            </a:r>
            <a:r>
              <a:rPr lang="en-CA" sz="2000" dirty="0" smtClean="0"/>
              <a:t> qui </a:t>
            </a:r>
            <a:r>
              <a:rPr lang="en-CA" sz="2000" dirty="0" err="1" smtClean="0"/>
              <a:t>passeront</a:t>
            </a:r>
            <a:r>
              <a:rPr lang="en-CA" sz="2000" dirty="0" smtClean="0"/>
              <a:t> la </a:t>
            </a:r>
            <a:r>
              <a:rPr lang="en-CA" sz="2000" dirty="0" err="1" smtClean="0"/>
              <a:t>nuit</a:t>
            </a:r>
            <a:r>
              <a:rPr lang="en-CA" sz="2000" dirty="0" smtClean="0"/>
              <a:t> avec le </a:t>
            </a:r>
            <a:r>
              <a:rPr lang="en-CA" sz="2000" dirty="0" err="1" smtClean="0"/>
              <a:t>répondant</a:t>
            </a:r>
            <a:r>
              <a:rPr lang="en-CA" sz="2000" dirty="0" smtClean="0"/>
              <a:t>. </a:t>
            </a:r>
            <a:endParaRPr lang="en-CA" sz="2000" dirty="0"/>
          </a:p>
        </p:txBody>
      </p:sp>
      <p:sp>
        <p:nvSpPr>
          <p:cNvPr id="2" name="Slide Number Placeholder 1"/>
          <p:cNvSpPr>
            <a:spLocks noGrp="1"/>
          </p:cNvSpPr>
          <p:nvPr>
            <p:ph type="sldNum" sz="quarter" idx="12"/>
          </p:nvPr>
        </p:nvSpPr>
        <p:spPr/>
        <p:txBody>
          <a:bodyPr/>
          <a:lstStyle/>
          <a:p>
            <a:fld id="{2E86C063-E22E-2E4C-A523-54089486E38F}" type="slidenum">
              <a:rPr lang="en-US" smtClean="0"/>
              <a:t>10</a:t>
            </a:fld>
            <a:endParaRPr lang="en-US"/>
          </a:p>
        </p:txBody>
      </p:sp>
    </p:spTree>
    <p:extLst>
      <p:ext uri="{BB962C8B-B14F-4D97-AF65-F5344CB8AC3E}">
        <p14:creationId xmlns:p14="http://schemas.microsoft.com/office/powerpoint/2010/main" val="20595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1884364" y="777241"/>
            <a:ext cx="8122920" cy="703580"/>
          </a:xfrm>
        </p:spPr>
        <p:txBody>
          <a:bodyPr>
            <a:normAutofit/>
          </a:bodyPr>
          <a:lstStyle/>
          <a:p>
            <a:r>
              <a:rPr lang="en-US" dirty="0" err="1"/>
              <a:t>Â</a:t>
            </a:r>
            <a:r>
              <a:rPr lang="en-US" dirty="0" err="1" smtClean="0"/>
              <a:t>ge</a:t>
            </a:r>
            <a:r>
              <a:rPr lang="en-US" dirty="0" smtClean="0"/>
              <a:t> du </a:t>
            </a:r>
            <a:r>
              <a:rPr lang="en-US" dirty="0" err="1" smtClean="0"/>
              <a:t>Répondant</a:t>
            </a:r>
            <a:endParaRPr lang="en-US" dirty="0">
              <a:solidFill>
                <a:srgbClr val="8E2B3F"/>
              </a:solidFill>
            </a:endParaRPr>
          </a:p>
        </p:txBody>
      </p:sp>
      <p:sp>
        <p:nvSpPr>
          <p:cNvPr id="10" name="Title 1"/>
          <p:cNvSpPr txBox="1">
            <a:spLocks/>
          </p:cNvSpPr>
          <p:nvPr>
            <p:custDataLst>
              <p:tags r:id="rId2"/>
            </p:custDataLst>
          </p:nvPr>
        </p:nvSpPr>
        <p:spPr>
          <a:xfrm>
            <a:off x="659340" y="28517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7" name="Table 6">
            <a:extLst>
              <a:ext uri="{FF2B5EF4-FFF2-40B4-BE49-F238E27FC236}">
                <a16:creationId xmlns:a16="http://schemas.microsoft.com/office/drawing/2014/main" id="{82782719-74B2-4A05-B09F-18250E415716}"/>
              </a:ext>
            </a:extLst>
          </p:cNvPr>
          <p:cNvGraphicFramePr>
            <a:graphicFrameLocks noGrp="1"/>
          </p:cNvGraphicFramePr>
          <p:nvPr>
            <p:custDataLst>
              <p:tags r:id="rId3"/>
            </p:custDataLst>
            <p:extLst>
              <p:ext uri="{D42A27DB-BD31-4B8C-83A1-F6EECF244321}">
                <p14:modId xmlns:p14="http://schemas.microsoft.com/office/powerpoint/2010/main" val="2200834395"/>
              </p:ext>
            </p:extLst>
          </p:nvPr>
        </p:nvGraphicFramePr>
        <p:xfrm>
          <a:off x="1884364" y="1473201"/>
          <a:ext cx="8400865" cy="4255247"/>
        </p:xfrm>
        <a:graphic>
          <a:graphicData uri="http://schemas.openxmlformats.org/drawingml/2006/table">
            <a:tbl>
              <a:tblPr firstRow="1" bandRow="1">
                <a:tableStyleId>{5C22544A-7EE6-4342-B048-85BDC9FD1C3A}</a:tableStyleId>
              </a:tblPr>
              <a:tblGrid>
                <a:gridCol w="4507472">
                  <a:extLst>
                    <a:ext uri="{9D8B030D-6E8A-4147-A177-3AD203B41FA5}">
                      <a16:colId xmlns:a16="http://schemas.microsoft.com/office/drawing/2014/main" val="20000"/>
                    </a:ext>
                  </a:extLst>
                </a:gridCol>
                <a:gridCol w="3893393">
                  <a:extLst>
                    <a:ext uri="{9D8B030D-6E8A-4147-A177-3AD203B41FA5}">
                      <a16:colId xmlns:a16="http://schemas.microsoft.com/office/drawing/2014/main" val="20001"/>
                    </a:ext>
                  </a:extLst>
                </a:gridCol>
              </a:tblGrid>
              <a:tr h="565862">
                <a:tc>
                  <a:txBody>
                    <a:bodyPr/>
                    <a:lstStyle/>
                    <a:p>
                      <a:r>
                        <a:rPr lang="en-CA" sz="2000" dirty="0">
                          <a:latin typeface="Arial" panose="020B0604020202020204" pitchFamily="34" charset="0"/>
                          <a:cs typeface="Arial" panose="020B0604020202020204" pitchFamily="34" charset="0"/>
                        </a:rPr>
                        <a:t>Question 2</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6893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dirty="0" err="1" smtClean="0">
                          <a:latin typeface="Arial" panose="020B0604020202020204" pitchFamily="34" charset="0"/>
                          <a:cs typeface="Arial" panose="020B0604020202020204" pitchFamily="34" charset="0"/>
                        </a:rPr>
                        <a:t>Quel</a:t>
                      </a:r>
                      <a:r>
                        <a:rPr lang="en-CA" sz="2000" b="1" dirty="0" smtClean="0">
                          <a:latin typeface="Arial" panose="020B0604020202020204" pitchFamily="34" charset="0"/>
                          <a:cs typeface="Arial" panose="020B0604020202020204" pitchFamily="34" charset="0"/>
                        </a:rPr>
                        <a:t> </a:t>
                      </a:r>
                      <a:r>
                        <a:rPr lang="en-CA" sz="2000" b="1" dirty="0" err="1" smtClean="0">
                          <a:latin typeface="Arial" panose="020B0604020202020204" pitchFamily="34" charset="0"/>
                          <a:cs typeface="Arial" panose="020B0604020202020204" pitchFamily="34" charset="0"/>
                        </a:rPr>
                        <a:t>âge</a:t>
                      </a:r>
                      <a:r>
                        <a:rPr lang="en-CA" sz="2000" b="1" dirty="0" smtClean="0">
                          <a:latin typeface="Arial" panose="020B0604020202020204" pitchFamily="34" charset="0"/>
                          <a:cs typeface="Arial" panose="020B0604020202020204" pitchFamily="34" charset="0"/>
                        </a:rPr>
                        <a:t> </a:t>
                      </a:r>
                      <a:r>
                        <a:rPr lang="en-CA" sz="2000" b="1" dirty="0" err="1" smtClean="0">
                          <a:latin typeface="Arial" panose="020B0604020202020204" pitchFamily="34" charset="0"/>
                          <a:cs typeface="Arial" panose="020B0604020202020204" pitchFamily="34" charset="0"/>
                        </a:rPr>
                        <a:t>avez-vous</a:t>
                      </a:r>
                      <a:r>
                        <a:rPr lang="en-CA" sz="2000" b="1" dirty="0" smtClean="0">
                          <a:latin typeface="Arial" panose="020B0604020202020204" pitchFamily="34" charset="0"/>
                          <a:cs typeface="Arial" panose="020B0604020202020204" pitchFamily="34" charset="0"/>
                        </a:rPr>
                        <a:t>? OU </a:t>
                      </a:r>
                      <a:r>
                        <a:rPr lang="en-CA" sz="2000" b="1" dirty="0" err="1" smtClean="0">
                          <a:latin typeface="Arial" panose="020B0604020202020204" pitchFamily="34" charset="0"/>
                          <a:cs typeface="Arial" panose="020B0604020202020204" pitchFamily="34" charset="0"/>
                        </a:rPr>
                        <a:t>En</a:t>
                      </a:r>
                      <a:r>
                        <a:rPr lang="en-CA" sz="2000" b="1" baseline="0" dirty="0" smtClean="0">
                          <a:latin typeface="Arial" panose="020B0604020202020204" pitchFamily="34" charset="0"/>
                          <a:cs typeface="Arial" panose="020B0604020202020204" pitchFamily="34" charset="0"/>
                        </a:rPr>
                        <a:t> </a:t>
                      </a:r>
                      <a:r>
                        <a:rPr lang="en-CA" sz="2000" b="1" baseline="0" dirty="0" err="1" smtClean="0">
                          <a:latin typeface="Arial" panose="020B0604020202020204" pitchFamily="34" charset="0"/>
                          <a:cs typeface="Arial" panose="020B0604020202020204" pitchFamily="34" charset="0"/>
                        </a:rPr>
                        <a:t>quelle</a:t>
                      </a:r>
                      <a:r>
                        <a:rPr lang="en-CA" sz="2000" b="1" baseline="0" dirty="0" smtClean="0">
                          <a:latin typeface="Arial" panose="020B0604020202020204" pitchFamily="34" charset="0"/>
                          <a:cs typeface="Arial" panose="020B0604020202020204" pitchFamily="34" charset="0"/>
                        </a:rPr>
                        <a:t> </a:t>
                      </a:r>
                      <a:r>
                        <a:rPr lang="en-CA" sz="2000" b="1" baseline="0" dirty="0" err="1" smtClean="0">
                          <a:latin typeface="Arial" panose="020B0604020202020204" pitchFamily="34" charset="0"/>
                          <a:cs typeface="Arial" panose="020B0604020202020204" pitchFamily="34" charset="0"/>
                        </a:rPr>
                        <a:t>année</a:t>
                      </a:r>
                      <a:r>
                        <a:rPr lang="en-CA" sz="2000" b="1" baseline="0" dirty="0" smtClean="0">
                          <a:latin typeface="Arial" panose="020B0604020202020204" pitchFamily="34" charset="0"/>
                          <a:cs typeface="Arial" panose="020B0604020202020204" pitchFamily="34" charset="0"/>
                        </a:rPr>
                        <a:t> </a:t>
                      </a:r>
                      <a:r>
                        <a:rPr lang="en-CA" sz="2000" b="1" baseline="0" dirty="0" err="1" smtClean="0">
                          <a:latin typeface="Arial" panose="020B0604020202020204" pitchFamily="34" charset="0"/>
                          <a:cs typeface="Arial" panose="020B0604020202020204" pitchFamily="34" charset="0"/>
                        </a:rPr>
                        <a:t>êtes-vous</a:t>
                      </a:r>
                      <a:r>
                        <a:rPr lang="en-CA" sz="2000" b="1" baseline="0" dirty="0" smtClean="0">
                          <a:latin typeface="Arial" panose="020B0604020202020204" pitchFamily="34" charset="0"/>
                          <a:cs typeface="Arial" panose="020B0604020202020204" pitchFamily="34" charset="0"/>
                        </a:rPr>
                        <a:t> né(e)?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err="1" smtClean="0">
                          <a:latin typeface="Arial" panose="020B0604020202020204" pitchFamily="34" charset="0"/>
                          <a:cs typeface="Arial" panose="020B0604020202020204" pitchFamily="34" charset="0"/>
                        </a:rPr>
                        <a:t>Âge</a:t>
                      </a:r>
                      <a:r>
                        <a:rPr lang="en-CA" sz="2000" dirty="0" smtClean="0">
                          <a:latin typeface="Arial" panose="020B0604020202020204" pitchFamily="34" charset="0"/>
                          <a:cs typeface="Arial" panose="020B0604020202020204" pitchFamily="34" charset="0"/>
                        </a:rPr>
                        <a:t> OU </a:t>
                      </a:r>
                      <a:r>
                        <a:rPr lang="en-CA" sz="2000" dirty="0" err="1" smtClean="0">
                          <a:latin typeface="Arial" panose="020B0604020202020204" pitchFamily="34" charset="0"/>
                          <a:cs typeface="Arial" panose="020B0604020202020204" pitchFamily="34" charset="0"/>
                        </a:rPr>
                        <a:t>année</a:t>
                      </a:r>
                      <a:r>
                        <a:rPr lang="en-CA" sz="2000" dirty="0" smtClean="0">
                          <a:latin typeface="Arial" panose="020B0604020202020204" pitchFamily="34" charset="0"/>
                          <a:cs typeface="Arial" panose="020B0604020202020204" pitchFamily="34" charset="0"/>
                        </a:rPr>
                        <a:t> de naissance</a:t>
                      </a:r>
                      <a:endParaRPr lang="en-CA" sz="2000" baseline="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Ne</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sait</a:t>
                      </a:r>
                      <a:r>
                        <a:rPr lang="en-CA" sz="2000" baseline="0" dirty="0" smtClean="0">
                          <a:latin typeface="Arial" panose="020B0604020202020204" pitchFamily="34" charset="0"/>
                          <a:cs typeface="Arial" panose="020B0604020202020204" pitchFamily="34" charset="0"/>
                        </a:rPr>
                        <a:t> pas</a:t>
                      </a:r>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Refuse de </a:t>
                      </a:r>
                      <a:r>
                        <a:rPr lang="en-CA" sz="2000" dirty="0" err="1" smtClean="0">
                          <a:latin typeface="Arial" panose="020B0604020202020204" pitchFamily="34" charset="0"/>
                          <a:cs typeface="Arial" panose="020B0604020202020204" pitchFamily="34" charset="0"/>
                        </a:rPr>
                        <a:t>répondre</a:t>
                      </a:r>
                      <a:endParaRPr lang="en-CA"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CA" sz="2000" b="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r>
                        <a:rPr lang="en-CA" sz="2000" dirty="0" err="1" smtClean="0">
                          <a:latin typeface="Arial" panose="020B0604020202020204" pitchFamily="34" charset="0"/>
                          <a:cs typeface="Arial" panose="020B0604020202020204" pitchFamily="34" charset="0"/>
                        </a:rPr>
                        <a:t>Fournit</a:t>
                      </a:r>
                      <a:r>
                        <a:rPr lang="en-CA" sz="2000" dirty="0" smtClean="0">
                          <a:latin typeface="Arial" panose="020B0604020202020204" pitchFamily="34" charset="0"/>
                          <a:cs typeface="Arial" panose="020B0604020202020204" pitchFamily="34" charset="0"/>
                        </a:rPr>
                        <a:t> des</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renseignements</a:t>
                      </a:r>
                      <a:r>
                        <a:rPr lang="en-CA" sz="2000" baseline="0" dirty="0" smtClean="0">
                          <a:latin typeface="Arial" panose="020B0604020202020204" pitchFamily="34" charset="0"/>
                          <a:cs typeface="Arial" panose="020B0604020202020204" pitchFamily="34" charset="0"/>
                        </a:rPr>
                        <a:t> sur </a:t>
                      </a:r>
                      <a:r>
                        <a:rPr lang="en-CA" sz="2000" baseline="0" dirty="0" err="1" smtClean="0">
                          <a:latin typeface="Arial" panose="020B0604020202020204" pitchFamily="34" charset="0"/>
                          <a:cs typeface="Arial" panose="020B0604020202020204" pitchFamily="34" charset="0"/>
                        </a:rPr>
                        <a:t>l’âge</a:t>
                      </a:r>
                      <a:r>
                        <a:rPr lang="en-CA" sz="2000" baseline="0" dirty="0" smtClean="0">
                          <a:latin typeface="Arial" panose="020B0604020202020204" pitchFamily="34" charset="0"/>
                          <a:cs typeface="Arial" panose="020B0604020202020204" pitchFamily="34" charset="0"/>
                        </a:rPr>
                        <a:t> des </a:t>
                      </a:r>
                      <a:r>
                        <a:rPr lang="en-CA" sz="2000" baseline="0" dirty="0" err="1" smtClean="0">
                          <a:latin typeface="Arial" panose="020B0604020202020204" pitchFamily="34" charset="0"/>
                          <a:cs typeface="Arial" panose="020B0604020202020204" pitchFamily="34" charset="0"/>
                        </a:rPr>
                        <a:t>personnes</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en</a:t>
                      </a:r>
                      <a:r>
                        <a:rPr lang="en-CA" sz="2000" baseline="0" dirty="0" smtClean="0">
                          <a:latin typeface="Arial" panose="020B0604020202020204" pitchFamily="34" charset="0"/>
                          <a:cs typeface="Arial" panose="020B0604020202020204" pitchFamily="34" charset="0"/>
                        </a:rPr>
                        <a:t> situation </a:t>
                      </a:r>
                      <a:r>
                        <a:rPr lang="en-CA" sz="2000" baseline="0" dirty="0" err="1" smtClean="0">
                          <a:latin typeface="Arial" panose="020B0604020202020204" pitchFamily="34" charset="0"/>
                          <a:cs typeface="Arial" panose="020B0604020202020204" pitchFamily="34" charset="0"/>
                        </a:rPr>
                        <a:t>d’itinérance</a:t>
                      </a:r>
                      <a:r>
                        <a:rPr lang="en-CA" sz="2000" baseline="0" dirty="0" smtClean="0">
                          <a:latin typeface="Arial" panose="020B0604020202020204" pitchFamily="34" charset="0"/>
                          <a:cs typeface="Arial" panose="020B0604020202020204" pitchFamily="34" charset="0"/>
                        </a:rPr>
                        <a:t>. </a:t>
                      </a:r>
                    </a:p>
                    <a:p>
                      <a:pPr algn="l"/>
                      <a:endParaRPr lang="en-CA" sz="2000" dirty="0" smtClean="0">
                        <a:latin typeface="Arial" panose="020B0604020202020204" pitchFamily="34" charset="0"/>
                        <a:cs typeface="Arial" panose="020B0604020202020204" pitchFamily="34" charset="0"/>
                      </a:endParaRPr>
                    </a:p>
                    <a:p>
                      <a:pPr algn="l"/>
                      <a:r>
                        <a:rPr lang="en-CA" sz="2000" dirty="0" err="1" smtClean="0">
                          <a:latin typeface="Arial" panose="020B0604020202020204" pitchFamily="34" charset="0"/>
                          <a:cs typeface="Arial" panose="020B0604020202020204" pitchFamily="34" charset="0"/>
                        </a:rPr>
                        <a:t>Soutien</a:t>
                      </a:r>
                      <a:r>
                        <a:rPr lang="en-CA" sz="2000" dirty="0" smtClean="0">
                          <a:latin typeface="Arial" panose="020B0604020202020204" pitchFamily="34" charset="0"/>
                          <a:cs typeface="Arial" panose="020B0604020202020204" pitchFamily="34" charset="0"/>
                        </a:rPr>
                        <a:t> les </a:t>
                      </a:r>
                      <a:r>
                        <a:rPr lang="en-CA" sz="2000" dirty="0" err="1" smtClean="0">
                          <a:latin typeface="Arial" panose="020B0604020202020204" pitchFamily="34" charset="0"/>
                          <a:cs typeface="Arial" panose="020B0604020202020204" pitchFamily="34" charset="0"/>
                        </a:rPr>
                        <a:t>communautés</a:t>
                      </a:r>
                      <a:r>
                        <a:rPr lang="en-CA" sz="2000" dirty="0" smtClean="0">
                          <a:latin typeface="Arial" panose="020B0604020202020204" pitchFamily="34" charset="0"/>
                          <a:cs typeface="Arial" panose="020B0604020202020204" pitchFamily="34" charset="0"/>
                        </a:rPr>
                        <a:t> </a:t>
                      </a:r>
                      <a:r>
                        <a:rPr lang="en-CA" sz="2000" dirty="0" err="1" smtClean="0">
                          <a:latin typeface="Arial" panose="020B0604020202020204" pitchFamily="34" charset="0"/>
                          <a:cs typeface="Arial" panose="020B0604020202020204" pitchFamily="34" charset="0"/>
                        </a:rPr>
                        <a:t>dans</a:t>
                      </a:r>
                      <a:r>
                        <a:rPr lang="en-CA" sz="2000" dirty="0" smtClean="0">
                          <a:latin typeface="Arial" panose="020B0604020202020204" pitchFamily="34" charset="0"/>
                          <a:cs typeface="Arial" panose="020B0604020202020204" pitchFamily="34" charset="0"/>
                        </a:rPr>
                        <a:t> la </a:t>
                      </a:r>
                      <a:r>
                        <a:rPr lang="en-CA" sz="2000" dirty="0" err="1" smtClean="0">
                          <a:latin typeface="Arial" panose="020B0604020202020204" pitchFamily="34" charset="0"/>
                          <a:cs typeface="Arial" panose="020B0604020202020204" pitchFamily="34" charset="0"/>
                        </a:rPr>
                        <a:t>planification</a:t>
                      </a:r>
                      <a:r>
                        <a:rPr lang="en-CA" sz="2000" dirty="0" smtClean="0">
                          <a:latin typeface="Arial" panose="020B0604020202020204" pitchFamily="34" charset="0"/>
                          <a:cs typeface="Arial" panose="020B0604020202020204" pitchFamily="34" charset="0"/>
                        </a:rPr>
                        <a:t> des services des </a:t>
                      </a:r>
                      <a:r>
                        <a:rPr lang="en-CA" sz="2000" dirty="0" err="1" smtClean="0">
                          <a:latin typeface="Arial" panose="020B0604020202020204" pitchFamily="34" charset="0"/>
                          <a:cs typeface="Arial" panose="020B0604020202020204" pitchFamily="34" charset="0"/>
                        </a:rPr>
                        <a:t>différents</a:t>
                      </a:r>
                      <a:r>
                        <a:rPr lang="en-CA" sz="2000" dirty="0" smtClean="0">
                          <a:latin typeface="Arial" panose="020B0604020202020204" pitchFamily="34" charset="0"/>
                          <a:cs typeface="Arial" panose="020B0604020202020204" pitchFamily="34" charset="0"/>
                        </a:rPr>
                        <a:t> </a:t>
                      </a:r>
                      <a:r>
                        <a:rPr lang="en-CA" sz="2000" dirty="0" err="1" smtClean="0">
                          <a:latin typeface="Arial" panose="020B0604020202020204" pitchFamily="34" charset="0"/>
                          <a:cs typeface="Arial" panose="020B0604020202020204" pitchFamily="34" charset="0"/>
                        </a:rPr>
                        <a:t>groupes</a:t>
                      </a:r>
                      <a:r>
                        <a:rPr lang="en-CA" sz="2000" baseline="0" dirty="0" smtClean="0">
                          <a:latin typeface="Arial" panose="020B0604020202020204" pitchFamily="34" charset="0"/>
                          <a:cs typeface="Arial" panose="020B0604020202020204" pitchFamily="34" charset="0"/>
                        </a:rPr>
                        <a:t> </a:t>
                      </a:r>
                      <a:r>
                        <a:rPr lang="en-CA" sz="2000" baseline="0" dirty="0" err="1" smtClean="0">
                          <a:latin typeface="Arial" panose="020B0604020202020204" pitchFamily="34" charset="0"/>
                          <a:cs typeface="Arial" panose="020B0604020202020204" pitchFamily="34" charset="0"/>
                        </a:rPr>
                        <a:t>d’âge</a:t>
                      </a:r>
                      <a:r>
                        <a:rPr lang="en-CA" sz="2000" baseline="0" dirty="0" smtClean="0">
                          <a:latin typeface="Arial" panose="020B0604020202020204" pitchFamily="34" charset="0"/>
                          <a:cs typeface="Arial" panose="020B0604020202020204" pitchFamily="34" charset="0"/>
                        </a:rPr>
                        <a:t>.</a:t>
                      </a:r>
                      <a:endParaRPr lang="en-CA" sz="20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11</a:t>
            </a:fld>
            <a:endParaRPr lang="en-US"/>
          </a:p>
        </p:txBody>
      </p:sp>
    </p:spTree>
    <p:extLst>
      <p:ext uri="{BB962C8B-B14F-4D97-AF65-F5344CB8AC3E}">
        <p14:creationId xmlns:p14="http://schemas.microsoft.com/office/powerpoint/2010/main" val="3817991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40080" y="845476"/>
            <a:ext cx="8122920" cy="703580"/>
          </a:xfrm>
        </p:spPr>
        <p:txBody>
          <a:bodyPr>
            <a:normAutofit/>
          </a:bodyPr>
          <a:lstStyle/>
          <a:p>
            <a:r>
              <a:rPr lang="en-US" dirty="0" err="1" smtClean="0"/>
              <a:t>Scénario</a:t>
            </a:r>
            <a:endParaRPr lang="en-US" dirty="0">
              <a:solidFill>
                <a:srgbClr val="8E2B3F"/>
              </a:solidFill>
            </a:endParaRPr>
          </a:p>
        </p:txBody>
      </p:sp>
      <p:sp>
        <p:nvSpPr>
          <p:cNvPr id="10" name="Title 1"/>
          <p:cNvSpPr txBox="1">
            <a:spLocks/>
          </p:cNvSpPr>
          <p:nvPr>
            <p:custDataLst>
              <p:tags r:id="rId2"/>
            </p:custDataLst>
          </p:nvPr>
        </p:nvSpPr>
        <p:spPr>
          <a:xfrm>
            <a:off x="571920" y="25238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7" name="Table 6">
            <a:extLst>
              <a:ext uri="{FF2B5EF4-FFF2-40B4-BE49-F238E27FC236}">
                <a16:creationId xmlns:a16="http://schemas.microsoft.com/office/drawing/2014/main" id="{82782719-74B2-4A05-B09F-18250E415716}"/>
              </a:ext>
            </a:extLst>
          </p:cNvPr>
          <p:cNvGraphicFramePr>
            <a:graphicFrameLocks noGrp="1"/>
          </p:cNvGraphicFramePr>
          <p:nvPr>
            <p:custDataLst>
              <p:tags r:id="rId3"/>
            </p:custDataLst>
            <p:extLst>
              <p:ext uri="{D42A27DB-BD31-4B8C-83A1-F6EECF244321}">
                <p14:modId xmlns:p14="http://schemas.microsoft.com/office/powerpoint/2010/main" val="3445304840"/>
              </p:ext>
            </p:extLst>
          </p:nvPr>
        </p:nvGraphicFramePr>
        <p:xfrm>
          <a:off x="640080" y="1473200"/>
          <a:ext cx="10911840" cy="4255247"/>
        </p:xfrm>
        <a:graphic>
          <a:graphicData uri="http://schemas.openxmlformats.org/drawingml/2006/table">
            <a:tbl>
              <a:tblPr firstRow="1" bandRow="1">
                <a:tableStyleId>{5C22544A-7EE6-4342-B048-85BDC9FD1C3A}</a:tableStyleId>
              </a:tblPr>
              <a:tblGrid>
                <a:gridCol w="5854732">
                  <a:extLst>
                    <a:ext uri="{9D8B030D-6E8A-4147-A177-3AD203B41FA5}">
                      <a16:colId xmlns:a16="http://schemas.microsoft.com/office/drawing/2014/main" val="20000"/>
                    </a:ext>
                  </a:extLst>
                </a:gridCol>
                <a:gridCol w="5057108">
                  <a:extLst>
                    <a:ext uri="{9D8B030D-6E8A-4147-A177-3AD203B41FA5}">
                      <a16:colId xmlns:a16="http://schemas.microsoft.com/office/drawing/2014/main" val="20001"/>
                    </a:ext>
                  </a:extLst>
                </a:gridCol>
              </a:tblGrid>
              <a:tr h="565862">
                <a:tc>
                  <a:txBody>
                    <a:bodyPr/>
                    <a:lstStyle/>
                    <a:p>
                      <a:endParaRPr lang="en-CA"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689385">
                <a:tc>
                  <a:txBody>
                    <a:bodyPr/>
                    <a:lstStyle/>
                    <a:p>
                      <a:pPr lvl="0"/>
                      <a:r>
                        <a:rPr lang="fr-CA" sz="2000" b="1" kern="1200" dirty="0" smtClean="0">
                          <a:solidFill>
                            <a:schemeClr val="dk1"/>
                          </a:solidFill>
                          <a:effectLst/>
                          <a:latin typeface="+mn-lt"/>
                          <a:ea typeface="+mn-ea"/>
                          <a:cs typeface="+mn-cs"/>
                        </a:rPr>
                        <a:t>Pour ce sondage, « en situation d’itinérance » signifie toutes occasions où vous avez été sans logement permanent et sécuritaire, incluant les moments où vous avez dormi dans un refuge, dans la rue ou temporairement chez quelqu’un d’autre sans avoir votre propre domicile fixe (p. ex., d’un sofa à l’autre ou </a:t>
                      </a:r>
                      <a:r>
                        <a:rPr lang="fr-CA" sz="2000" b="1" kern="1200" dirty="0" smtClean="0">
                          <a:solidFill>
                            <a:schemeClr val="dk1"/>
                          </a:solidFill>
                          <a:effectLst/>
                          <a:latin typeface="+mn-lt"/>
                          <a:ea typeface="+mn-ea"/>
                          <a:cs typeface="+mn-cs"/>
                        </a:rPr>
                        <a:t>«</a:t>
                      </a:r>
                      <a:r>
                        <a:rPr lang="fr-CA" sz="1800" b="0" kern="1200" baseline="0" dirty="0" smtClean="0">
                          <a:solidFill>
                            <a:schemeClr val="dk1"/>
                          </a:solidFill>
                          <a:effectLst/>
                          <a:latin typeface="+mn-lt"/>
                          <a:ea typeface="+mn-ea"/>
                          <a:cs typeface="+mn-cs"/>
                        </a:rPr>
                        <a:t> </a:t>
                      </a:r>
                      <a:r>
                        <a:rPr lang="fr-CA" sz="2000" b="1" kern="1200" dirty="0" err="1" smtClean="0">
                          <a:solidFill>
                            <a:schemeClr val="dk1"/>
                          </a:solidFill>
                          <a:effectLst/>
                          <a:latin typeface="+mn-lt"/>
                          <a:ea typeface="+mn-ea"/>
                          <a:cs typeface="+mn-cs"/>
                        </a:rPr>
                        <a:t>couch</a:t>
                      </a:r>
                      <a:r>
                        <a:rPr lang="fr-CA" sz="2000" b="1" kern="1200" dirty="0" smtClean="0">
                          <a:solidFill>
                            <a:schemeClr val="dk1"/>
                          </a:solidFill>
                          <a:effectLst/>
                          <a:latin typeface="+mn-lt"/>
                          <a:ea typeface="+mn-ea"/>
                          <a:cs typeface="+mn-cs"/>
                        </a:rPr>
                        <a:t> </a:t>
                      </a:r>
                      <a:r>
                        <a:rPr lang="fr-CA" sz="2000" b="1" kern="1200" dirty="0" err="1" smtClean="0">
                          <a:solidFill>
                            <a:schemeClr val="dk1"/>
                          </a:solidFill>
                          <a:effectLst/>
                          <a:latin typeface="+mn-lt"/>
                          <a:ea typeface="+mn-ea"/>
                          <a:cs typeface="+mn-cs"/>
                        </a:rPr>
                        <a:t>surfing</a:t>
                      </a:r>
                      <a:r>
                        <a:rPr lang="fr-CA" sz="2000" b="1" kern="1200" dirty="0" smtClean="0">
                          <a:solidFill>
                            <a:schemeClr val="dk1"/>
                          </a:solidFill>
                          <a:effectLst/>
                          <a:latin typeface="+mn-lt"/>
                          <a:ea typeface="+mn-ea"/>
                          <a:cs typeface="+mn-cs"/>
                        </a:rPr>
                        <a:t> »).</a:t>
                      </a:r>
                      <a:endParaRPr lang="en-CA" sz="2000" kern="1200" dirty="0">
                        <a:solidFill>
                          <a:schemeClr val="dk1"/>
                        </a:solidFill>
                        <a:effectLst/>
                        <a:latin typeface="+mn-lt"/>
                        <a:ea typeface="+mn-ea"/>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r>
                        <a:rPr lang="en-CA" sz="2000" dirty="0" err="1" smtClean="0">
                          <a:latin typeface="Arial" panose="020B0604020202020204" pitchFamily="34" charset="0"/>
                          <a:cs typeface="Arial" panose="020B0604020202020204" pitchFamily="34" charset="0"/>
                        </a:rPr>
                        <a:t>Préciser</a:t>
                      </a:r>
                      <a:r>
                        <a:rPr lang="en-CA" sz="2000" dirty="0" smtClean="0">
                          <a:latin typeface="Arial" panose="020B0604020202020204" pitchFamily="34" charset="0"/>
                          <a:cs typeface="Arial" panose="020B0604020202020204" pitchFamily="34" charset="0"/>
                        </a:rPr>
                        <a:t> au </a:t>
                      </a:r>
                      <a:r>
                        <a:rPr lang="en-CA" sz="2000" dirty="0" err="1" smtClean="0">
                          <a:latin typeface="Arial" panose="020B0604020202020204" pitchFamily="34" charset="0"/>
                          <a:cs typeface="Arial" panose="020B0604020202020204" pitchFamily="34" charset="0"/>
                        </a:rPr>
                        <a:t>répondant</a:t>
                      </a:r>
                      <a:r>
                        <a:rPr lang="en-CA" sz="2000" dirty="0" smtClean="0">
                          <a:latin typeface="Arial" panose="020B0604020202020204" pitchFamily="34" charset="0"/>
                          <a:cs typeface="Arial" panose="020B0604020202020204" pitchFamily="34" charset="0"/>
                        </a:rPr>
                        <a:t> que </a:t>
                      </a:r>
                      <a:r>
                        <a:rPr lang="en-CA" sz="2000" dirty="0" err="1" smtClean="0">
                          <a:latin typeface="Arial" panose="020B0604020202020204" pitchFamily="34" charset="0"/>
                          <a:cs typeface="Arial" panose="020B0604020202020204" pitchFamily="34" charset="0"/>
                        </a:rPr>
                        <a:t>toutes</a:t>
                      </a:r>
                      <a:r>
                        <a:rPr lang="en-CA" sz="2000" dirty="0" smtClean="0">
                          <a:latin typeface="Arial" panose="020B0604020202020204" pitchFamily="34" charset="0"/>
                          <a:cs typeface="Arial" panose="020B0604020202020204" pitchFamily="34" charset="0"/>
                        </a:rPr>
                        <a:t> les </a:t>
                      </a:r>
                      <a:r>
                        <a:rPr lang="en-CA" sz="2000" dirty="0" err="1" smtClean="0">
                          <a:latin typeface="Arial" panose="020B0604020202020204" pitchFamily="34" charset="0"/>
                          <a:cs typeface="Arial" panose="020B0604020202020204" pitchFamily="34" charset="0"/>
                        </a:rPr>
                        <a:t>formes</a:t>
                      </a:r>
                      <a:r>
                        <a:rPr lang="en-CA" sz="2000" dirty="0" smtClean="0">
                          <a:latin typeface="Arial" panose="020B0604020202020204" pitchFamily="34" charset="0"/>
                          <a:cs typeface="Arial" panose="020B0604020202020204" pitchFamily="34" charset="0"/>
                        </a:rPr>
                        <a:t> </a:t>
                      </a:r>
                      <a:r>
                        <a:rPr lang="en-CA" sz="2000" dirty="0" err="1" smtClean="0">
                          <a:latin typeface="Arial" panose="020B0604020202020204" pitchFamily="34" charset="0"/>
                          <a:cs typeface="Arial" panose="020B0604020202020204" pitchFamily="34" charset="0"/>
                        </a:rPr>
                        <a:t>d’itinérance</a:t>
                      </a:r>
                      <a:r>
                        <a:rPr lang="en-CA" sz="2000" dirty="0" smtClean="0">
                          <a:latin typeface="Arial" panose="020B0604020202020204" pitchFamily="34" charset="0"/>
                          <a:cs typeface="Arial" panose="020B0604020202020204" pitchFamily="34" charset="0"/>
                        </a:rPr>
                        <a:t> </a:t>
                      </a:r>
                      <a:r>
                        <a:rPr lang="en-CA" sz="2000" dirty="0" err="1" smtClean="0">
                          <a:latin typeface="Arial" panose="020B0604020202020204" pitchFamily="34" charset="0"/>
                          <a:cs typeface="Arial" panose="020B0604020202020204" pitchFamily="34" charset="0"/>
                        </a:rPr>
                        <a:t>comptent</a:t>
                      </a:r>
                      <a:r>
                        <a:rPr lang="en-CA" sz="2000" dirty="0" smtClean="0">
                          <a:latin typeface="Arial" panose="020B0604020202020204" pitchFamily="34" charset="0"/>
                          <a:cs typeface="Arial" panose="020B0604020202020204" pitchFamily="34" charset="0"/>
                        </a:rPr>
                        <a:t> pour</a:t>
                      </a:r>
                      <a:r>
                        <a:rPr lang="en-CA" sz="2000" baseline="0" dirty="0" smtClean="0">
                          <a:latin typeface="Arial" panose="020B0604020202020204" pitchFamily="34" charset="0"/>
                          <a:cs typeface="Arial" panose="020B0604020202020204" pitchFamily="34" charset="0"/>
                        </a:rPr>
                        <a:t> les questions </a:t>
                      </a:r>
                      <a:r>
                        <a:rPr lang="en-CA" sz="2000" baseline="0" dirty="0" err="1" smtClean="0">
                          <a:latin typeface="Arial" panose="020B0604020202020204" pitchFamily="34" charset="0"/>
                          <a:cs typeface="Arial" panose="020B0604020202020204" pitchFamily="34" charset="0"/>
                        </a:rPr>
                        <a:t>suivantes</a:t>
                      </a:r>
                      <a:r>
                        <a:rPr lang="en-CA" sz="2000" baseline="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12</a:t>
            </a:fld>
            <a:endParaRPr lang="en-US"/>
          </a:p>
        </p:txBody>
      </p:sp>
    </p:spTree>
    <p:extLst>
      <p:ext uri="{BB962C8B-B14F-4D97-AF65-F5344CB8AC3E}">
        <p14:creationId xmlns:p14="http://schemas.microsoft.com/office/powerpoint/2010/main" val="2225322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09600" y="1041010"/>
            <a:ext cx="8122920" cy="703580"/>
          </a:xfrm>
        </p:spPr>
        <p:txBody>
          <a:bodyPr>
            <a:normAutofit fontScale="90000"/>
          </a:bodyPr>
          <a:lstStyle/>
          <a:p>
            <a:r>
              <a:rPr lang="en-US" dirty="0" err="1"/>
              <a:t>Â</a:t>
            </a:r>
            <a:r>
              <a:rPr lang="en-US" dirty="0" err="1" smtClean="0"/>
              <a:t>ge</a:t>
            </a:r>
            <a:r>
              <a:rPr lang="en-US" dirty="0" smtClean="0"/>
              <a:t> de la première situation </a:t>
            </a:r>
            <a:r>
              <a:rPr lang="en-US" dirty="0" err="1" smtClean="0"/>
              <a:t>d’itinérance</a:t>
            </a:r>
            <a:endParaRPr lang="en-US" dirty="0">
              <a:solidFill>
                <a:srgbClr val="8E2B3F"/>
              </a:solidFill>
            </a:endParaRPr>
          </a:p>
        </p:txBody>
      </p:sp>
      <p:sp>
        <p:nvSpPr>
          <p:cNvPr id="10" name="Title 1"/>
          <p:cNvSpPr txBox="1">
            <a:spLocks/>
          </p:cNvSpPr>
          <p:nvPr>
            <p:custDataLst>
              <p:tags r:id="rId2"/>
            </p:custDataLst>
          </p:nvPr>
        </p:nvSpPr>
        <p:spPr>
          <a:xfrm>
            <a:off x="505570" y="19367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7" name="Table 6">
            <a:extLst>
              <a:ext uri="{FF2B5EF4-FFF2-40B4-BE49-F238E27FC236}">
                <a16:creationId xmlns:a16="http://schemas.microsoft.com/office/drawing/2014/main" id="{82782719-74B2-4A05-B09F-18250E415716}"/>
              </a:ext>
            </a:extLst>
          </p:cNvPr>
          <p:cNvGraphicFramePr>
            <a:graphicFrameLocks noGrp="1"/>
          </p:cNvGraphicFramePr>
          <p:nvPr>
            <p:custDataLst>
              <p:tags r:id="rId3"/>
            </p:custDataLst>
            <p:extLst>
              <p:ext uri="{D42A27DB-BD31-4B8C-83A1-F6EECF244321}">
                <p14:modId xmlns:p14="http://schemas.microsoft.com/office/powerpoint/2010/main" val="1132393790"/>
              </p:ext>
            </p:extLst>
          </p:nvPr>
        </p:nvGraphicFramePr>
        <p:xfrm>
          <a:off x="609600" y="1736970"/>
          <a:ext cx="10932160" cy="4013590"/>
        </p:xfrm>
        <a:graphic>
          <a:graphicData uri="http://schemas.openxmlformats.org/drawingml/2006/table">
            <a:tbl>
              <a:tblPr firstRow="1" bandRow="1">
                <a:tableStyleId>{5C22544A-7EE6-4342-B048-85BDC9FD1C3A}</a:tableStyleId>
              </a:tblPr>
              <a:tblGrid>
                <a:gridCol w="5865635">
                  <a:extLst>
                    <a:ext uri="{9D8B030D-6E8A-4147-A177-3AD203B41FA5}">
                      <a16:colId xmlns:a16="http://schemas.microsoft.com/office/drawing/2014/main" val="20000"/>
                    </a:ext>
                  </a:extLst>
                </a:gridCol>
                <a:gridCol w="5066525">
                  <a:extLst>
                    <a:ext uri="{9D8B030D-6E8A-4147-A177-3AD203B41FA5}">
                      <a16:colId xmlns:a16="http://schemas.microsoft.com/office/drawing/2014/main" val="20001"/>
                    </a:ext>
                  </a:extLst>
                </a:gridCol>
              </a:tblGrid>
              <a:tr h="533726">
                <a:tc>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3</a:t>
                      </a:r>
                      <a:endParaRPr lang="en-CA"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479864">
                <a:tc>
                  <a:txBody>
                    <a:bodyPr/>
                    <a:lstStyle/>
                    <a:p>
                      <a:pPr lvl="0"/>
                      <a:r>
                        <a:rPr lang="fr-CA" sz="2000" b="1" kern="1200" dirty="0" smtClean="0">
                          <a:solidFill>
                            <a:schemeClr val="dk1"/>
                          </a:solidFill>
                          <a:effectLst/>
                          <a:latin typeface="+mn-lt"/>
                          <a:ea typeface="+mn-ea"/>
                          <a:cs typeface="+mn-cs"/>
                        </a:rPr>
                        <a:t>Quel âge aviez-vous lorsque vous vous êtes retrouvé(e) en situation d’itinérance pour la première fois ?</a:t>
                      </a:r>
                      <a:endParaRPr lang="en-CA" sz="20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err="1" smtClean="0">
                          <a:latin typeface="Arial" panose="020B0604020202020204" pitchFamily="34" charset="0"/>
                          <a:cs typeface="Arial" panose="020B0604020202020204" pitchFamily="34" charset="0"/>
                        </a:rPr>
                        <a:t>Âge</a:t>
                      </a:r>
                      <a:r>
                        <a:rPr lang="en-CA" sz="2000" baseline="0" dirty="0" smtClean="0">
                          <a:latin typeface="Arial" panose="020B0604020202020204" pitchFamily="34" charset="0"/>
                          <a:cs typeface="Arial" panose="020B0604020202020204" pitchFamily="34" charset="0"/>
                        </a:rPr>
                        <a:t> </a:t>
                      </a:r>
                      <a:r>
                        <a:rPr lang="en-CA" sz="2000" dirty="0" smtClean="0">
                          <a:latin typeface="Arial" panose="020B0604020202020204" pitchFamily="34" charset="0"/>
                          <a:cs typeface="Arial" panose="020B0604020202020204" pitchFamily="34" charset="0"/>
                        </a:rPr>
                        <a:t> </a:t>
                      </a: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Ne </a:t>
                      </a:r>
                      <a:r>
                        <a:rPr lang="en-CA" sz="2000" dirty="0" err="1" smtClean="0">
                          <a:latin typeface="Arial" panose="020B0604020202020204" pitchFamily="34" charset="0"/>
                          <a:cs typeface="Arial" panose="020B0604020202020204" pitchFamily="34" charset="0"/>
                        </a:rPr>
                        <a:t>sait</a:t>
                      </a:r>
                      <a:r>
                        <a:rPr lang="en-CA" sz="2000" baseline="0" dirty="0" smtClean="0">
                          <a:latin typeface="Arial" panose="020B0604020202020204" pitchFamily="34" charset="0"/>
                          <a:cs typeface="Arial" panose="020B0604020202020204" pitchFamily="34" charset="0"/>
                        </a:rPr>
                        <a:t> pas</a:t>
                      </a:r>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Refuse de </a:t>
                      </a:r>
                      <a:r>
                        <a:rPr lang="en-CA" sz="2000" dirty="0" err="1" smtClean="0">
                          <a:latin typeface="Arial" panose="020B0604020202020204" pitchFamily="34" charset="0"/>
                          <a:cs typeface="Arial" panose="020B0604020202020204" pitchFamily="34" charset="0"/>
                        </a:rPr>
                        <a:t>répondre</a:t>
                      </a:r>
                      <a:endParaRPr lang="en-CA" sz="2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fr-CA" sz="2000" kern="1200" dirty="0" smtClean="0">
                          <a:solidFill>
                            <a:schemeClr val="dk1"/>
                          </a:solidFill>
                          <a:effectLst/>
                          <a:latin typeface="+mn-lt"/>
                          <a:ea typeface="+mn-ea"/>
                          <a:cs typeface="+mn-cs"/>
                        </a:rPr>
                        <a:t>Déterminer l’âge auquel les personnes sont vulnérables à l’itinérance afin d’appuyer la planification de la prévention</a:t>
                      </a:r>
                      <a:endParaRPr lang="en-CA" sz="2000" kern="1200" dirty="0">
                        <a:solidFill>
                          <a:schemeClr val="dk1"/>
                        </a:solidFill>
                        <a:effectLst/>
                        <a:latin typeface="+mn-lt"/>
                        <a:ea typeface="+mn-ea"/>
                        <a:cs typeface="+mn-cs"/>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13</a:t>
            </a:fld>
            <a:endParaRPr lang="en-US"/>
          </a:p>
        </p:txBody>
      </p:sp>
    </p:spTree>
    <p:extLst>
      <p:ext uri="{BB962C8B-B14F-4D97-AF65-F5344CB8AC3E}">
        <p14:creationId xmlns:p14="http://schemas.microsoft.com/office/powerpoint/2010/main" val="2810723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40080" y="898693"/>
            <a:ext cx="8472544" cy="703580"/>
          </a:xfrm>
        </p:spPr>
        <p:txBody>
          <a:bodyPr>
            <a:normAutofit/>
          </a:bodyPr>
          <a:lstStyle/>
          <a:p>
            <a:r>
              <a:rPr lang="en-US" dirty="0" err="1" smtClean="0"/>
              <a:t>Itinérance</a:t>
            </a:r>
            <a:r>
              <a:rPr lang="en-US" dirty="0" smtClean="0"/>
              <a:t> </a:t>
            </a:r>
            <a:r>
              <a:rPr lang="en-US" dirty="0" err="1" smtClean="0"/>
              <a:t>chronique</a:t>
            </a:r>
            <a:r>
              <a:rPr lang="en-US" dirty="0" smtClean="0"/>
              <a:t> </a:t>
            </a:r>
            <a:endParaRPr lang="en-US" dirty="0"/>
          </a:p>
        </p:txBody>
      </p:sp>
      <p:sp>
        <p:nvSpPr>
          <p:cNvPr id="10" name="Title 1"/>
          <p:cNvSpPr txBox="1">
            <a:spLocks/>
          </p:cNvSpPr>
          <p:nvPr>
            <p:custDataLst>
              <p:tags r:id="rId2"/>
            </p:custDataLst>
          </p:nvPr>
        </p:nvSpPr>
        <p:spPr>
          <a:xfrm>
            <a:off x="640080" y="193675"/>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5" name="Table 4">
            <a:extLst>
              <a:ext uri="{FF2B5EF4-FFF2-40B4-BE49-F238E27FC236}">
                <a16:creationId xmlns:a16="http://schemas.microsoft.com/office/drawing/2014/main" id="{9AD90149-16B3-4C8D-9B55-0CA6EA005567}"/>
              </a:ext>
            </a:extLst>
          </p:cNvPr>
          <p:cNvGraphicFramePr>
            <a:graphicFrameLocks noGrp="1"/>
          </p:cNvGraphicFramePr>
          <p:nvPr>
            <p:custDataLst>
              <p:tags r:id="rId3"/>
            </p:custDataLst>
            <p:extLst>
              <p:ext uri="{D42A27DB-BD31-4B8C-83A1-F6EECF244321}">
                <p14:modId xmlns:p14="http://schemas.microsoft.com/office/powerpoint/2010/main" val="3228127295"/>
              </p:ext>
            </p:extLst>
          </p:nvPr>
        </p:nvGraphicFramePr>
        <p:xfrm>
          <a:off x="640080" y="1716107"/>
          <a:ext cx="10922000" cy="3807238"/>
        </p:xfrm>
        <a:graphic>
          <a:graphicData uri="http://schemas.openxmlformats.org/drawingml/2006/table">
            <a:tbl>
              <a:tblPr firstRow="1" bandRow="1">
                <a:tableStyleId>{5C22544A-7EE6-4342-B048-85BDC9FD1C3A}</a:tableStyleId>
              </a:tblPr>
              <a:tblGrid>
                <a:gridCol w="6015465">
                  <a:extLst>
                    <a:ext uri="{9D8B030D-6E8A-4147-A177-3AD203B41FA5}">
                      <a16:colId xmlns:a16="http://schemas.microsoft.com/office/drawing/2014/main" val="20000"/>
                    </a:ext>
                  </a:extLst>
                </a:gridCol>
                <a:gridCol w="4906535">
                  <a:extLst>
                    <a:ext uri="{9D8B030D-6E8A-4147-A177-3AD203B41FA5}">
                      <a16:colId xmlns:a16="http://schemas.microsoft.com/office/drawing/2014/main" val="20001"/>
                    </a:ext>
                  </a:extLst>
                </a:gridCol>
              </a:tblGrid>
              <a:tr h="528783">
                <a:tc>
                  <a:txBody>
                    <a:bodyPr/>
                    <a:lstStyle/>
                    <a:p>
                      <a:r>
                        <a:rPr lang="en-CA" sz="2000" dirty="0" smtClean="0">
                          <a:latin typeface="Arial" panose="020B0604020202020204" pitchFamily="34" charset="0"/>
                          <a:cs typeface="Arial" panose="020B0604020202020204" pitchFamily="34" charset="0"/>
                        </a:rPr>
                        <a:t>Question 4</a:t>
                      </a:r>
                      <a:endParaRPr lang="en-CA"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278455">
                <a:tc>
                  <a:txBody>
                    <a:bodyPr/>
                    <a:lstStyle/>
                    <a:p>
                      <a:pPr marL="0" indent="0">
                        <a:buNone/>
                      </a:pPr>
                      <a:r>
                        <a:rPr lang="fr-CA" sz="2000" b="1" kern="1200" dirty="0" smtClean="0">
                          <a:solidFill>
                            <a:schemeClr val="dk1"/>
                          </a:solidFill>
                          <a:effectLst/>
                          <a:latin typeface="+mn-lt"/>
                          <a:ea typeface="+mn-ea"/>
                          <a:cs typeface="+mn-cs"/>
                        </a:rPr>
                        <a:t>En tout, </a:t>
                      </a:r>
                      <a:r>
                        <a:rPr lang="fr-CA" sz="2000" b="1" i="1" u="sng" kern="1200" dirty="0" smtClean="0">
                          <a:solidFill>
                            <a:schemeClr val="dk1"/>
                          </a:solidFill>
                          <a:effectLst/>
                          <a:latin typeface="+mn-lt"/>
                          <a:ea typeface="+mn-ea"/>
                          <a:cs typeface="+mn-cs"/>
                        </a:rPr>
                        <a:t>pendant combien de temps</a:t>
                      </a:r>
                      <a:r>
                        <a:rPr lang="fr-CA" sz="2000" b="1" kern="1200" dirty="0" smtClean="0">
                          <a:solidFill>
                            <a:schemeClr val="dk1"/>
                          </a:solidFill>
                          <a:effectLst/>
                          <a:latin typeface="+mn-lt"/>
                          <a:ea typeface="+mn-ea"/>
                          <a:cs typeface="+mn-cs"/>
                        </a:rPr>
                        <a:t> avez-vous été en situation d’itinérance au cours de la DERNIÈRE ANNÉE (les derniers 12 mois) ? </a:t>
                      </a:r>
                    </a:p>
                    <a:p>
                      <a:pPr marL="0" indent="0">
                        <a:buNone/>
                      </a:pPr>
                      <a:endParaRPr lang="en-US" sz="20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Durée</a:t>
                      </a:r>
                      <a:r>
                        <a:rPr lang="en-US" sz="2000" dirty="0" smtClean="0">
                          <a:latin typeface="Arial" panose="020B0604020202020204" pitchFamily="34" charset="0"/>
                          <a:cs typeface="Arial" panose="020B0604020202020204" pitchFamily="34" charset="0"/>
                        </a:rPr>
                        <a:t>: ____[</a:t>
                      </a:r>
                      <a:r>
                        <a:rPr lang="en-US" sz="2000" dirty="0" err="1" smtClean="0">
                          <a:latin typeface="Arial" panose="020B0604020202020204" pitchFamily="34" charset="0"/>
                          <a:cs typeface="Arial" panose="020B0604020202020204" pitchFamily="34" charset="0"/>
                        </a:rPr>
                        <a:t>jours</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semaines</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mois</a:t>
                      </a:r>
                      <a:r>
                        <a:rPr lang="en-US"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Ne </a:t>
                      </a:r>
                      <a:r>
                        <a:rPr lang="en-US" sz="2000" dirty="0" err="1" smtClean="0">
                          <a:latin typeface="Arial" panose="020B0604020202020204" pitchFamily="34" charset="0"/>
                          <a:cs typeface="Arial" panose="020B0604020202020204" pitchFamily="34" charset="0"/>
                        </a:rPr>
                        <a:t>sait</a:t>
                      </a:r>
                      <a:r>
                        <a:rPr lang="en-US" sz="2000" dirty="0" smtClean="0">
                          <a:latin typeface="Arial" panose="020B0604020202020204" pitchFamily="34" charset="0"/>
                          <a:cs typeface="Arial" panose="020B0604020202020204" pitchFamily="34" charset="0"/>
                        </a:rPr>
                        <a:t> pas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Refuse de </a:t>
                      </a:r>
                      <a:r>
                        <a:rPr lang="en-US" sz="2000" dirty="0" err="1" smtClean="0">
                          <a:latin typeface="Arial" panose="020B0604020202020204" pitchFamily="34" charset="0"/>
                          <a:cs typeface="Arial" panose="020B0604020202020204" pitchFamily="34" charset="0"/>
                        </a:rPr>
                        <a:t>répondre</a:t>
                      </a:r>
                      <a:endParaRPr lang="en-US"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fr-CA" sz="2000" kern="1200" dirty="0" smtClean="0">
                          <a:solidFill>
                            <a:schemeClr val="dk1"/>
                          </a:solidFill>
                          <a:effectLst/>
                          <a:latin typeface="+mn-lt"/>
                          <a:ea typeface="+mn-ea"/>
                          <a:cs typeface="+mn-cs"/>
                        </a:rPr>
                        <a:t>Fournir de l’information sur la durée de l’itinérance et indiquer si le participant est en situation d’itinérance chronique.</a:t>
                      </a:r>
                    </a:p>
                    <a:p>
                      <a:endParaRPr lang="en-CA" sz="2000" kern="1200" dirty="0" smtClean="0">
                        <a:solidFill>
                          <a:schemeClr val="dk1"/>
                        </a:solidFill>
                        <a:effectLst/>
                        <a:latin typeface="+mn-lt"/>
                        <a:ea typeface="+mn-ea"/>
                        <a:cs typeface="+mn-cs"/>
                      </a:endParaRPr>
                    </a:p>
                    <a:p>
                      <a:r>
                        <a:rPr lang="fr-CA" sz="2000" kern="1200" dirty="0" smtClean="0">
                          <a:solidFill>
                            <a:schemeClr val="dk1"/>
                          </a:solidFill>
                          <a:effectLst/>
                          <a:latin typeface="+mn-lt"/>
                          <a:ea typeface="+mn-ea"/>
                          <a:cs typeface="+mn-cs"/>
                        </a:rPr>
                        <a:t>Bien qu’il puisse être difficile de répondre précisément à cette question, seule une estimation approximative est nécessaire.</a:t>
                      </a:r>
                      <a:endParaRPr lang="en-CA" sz="2000" kern="1200" dirty="0">
                        <a:solidFill>
                          <a:schemeClr val="dk1"/>
                        </a:solidFill>
                        <a:effectLst/>
                        <a:latin typeface="+mn-lt"/>
                        <a:ea typeface="+mn-ea"/>
                        <a:cs typeface="+mn-cs"/>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Rectangle 5"/>
          <p:cNvSpPr/>
          <p:nvPr>
            <p:custDataLst>
              <p:tags r:id="rId4"/>
            </p:custDataLst>
          </p:nvPr>
        </p:nvSpPr>
        <p:spPr>
          <a:xfrm>
            <a:off x="1832903" y="5149484"/>
            <a:ext cx="5775375" cy="1320348"/>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dirty="0"/>
              <a:t>Notes de formation : Les répondants n’ont pas besoin de fournir une échéance exacte. Cela peut aider à poser la question à l’envers – ont-ils été hébergés au cours de la dernière année?</a:t>
            </a: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14</a:t>
            </a:fld>
            <a:endParaRPr lang="en-US"/>
          </a:p>
        </p:txBody>
      </p:sp>
    </p:spTree>
    <p:extLst>
      <p:ext uri="{BB962C8B-B14F-4D97-AF65-F5344CB8AC3E}">
        <p14:creationId xmlns:p14="http://schemas.microsoft.com/office/powerpoint/2010/main" val="366098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09600" y="769621"/>
            <a:ext cx="10447020" cy="703580"/>
          </a:xfrm>
        </p:spPr>
        <p:txBody>
          <a:bodyPr>
            <a:normAutofit fontScale="90000"/>
          </a:bodyPr>
          <a:lstStyle/>
          <a:p>
            <a:r>
              <a:rPr lang="en-US" dirty="0" err="1" smtClean="0"/>
              <a:t>Utilisation</a:t>
            </a:r>
            <a:r>
              <a:rPr lang="en-US" dirty="0" smtClean="0"/>
              <a:t> des refuges au </a:t>
            </a:r>
            <a:r>
              <a:rPr lang="en-US" dirty="0" err="1" smtClean="0"/>
              <a:t>cours</a:t>
            </a:r>
            <a:r>
              <a:rPr lang="en-US" dirty="0" smtClean="0"/>
              <a:t> de la </a:t>
            </a:r>
            <a:r>
              <a:rPr lang="en-US" dirty="0" err="1" smtClean="0"/>
              <a:t>dernière</a:t>
            </a:r>
            <a:r>
              <a:rPr lang="en-US" dirty="0" smtClean="0"/>
              <a:t> </a:t>
            </a:r>
            <a:r>
              <a:rPr lang="en-US" dirty="0" err="1" smtClean="0"/>
              <a:t>année</a:t>
            </a:r>
            <a:endParaRPr lang="en-US" dirty="0"/>
          </a:p>
        </p:txBody>
      </p:sp>
      <p:sp>
        <p:nvSpPr>
          <p:cNvPr id="10" name="Title 1"/>
          <p:cNvSpPr txBox="1">
            <a:spLocks/>
          </p:cNvSpPr>
          <p:nvPr>
            <p:custDataLst>
              <p:tags r:id="rId2"/>
            </p:custDataLst>
          </p:nvPr>
        </p:nvSpPr>
        <p:spPr>
          <a:xfrm>
            <a:off x="609600" y="19367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7" name="Table 6">
            <a:extLst>
              <a:ext uri="{FF2B5EF4-FFF2-40B4-BE49-F238E27FC236}">
                <a16:creationId xmlns:a16="http://schemas.microsoft.com/office/drawing/2014/main" id="{82782719-74B2-4A05-B09F-18250E415716}"/>
              </a:ext>
            </a:extLst>
          </p:cNvPr>
          <p:cNvGraphicFramePr>
            <a:graphicFrameLocks noGrp="1"/>
          </p:cNvGraphicFramePr>
          <p:nvPr>
            <p:custDataLst>
              <p:tags r:id="rId3"/>
            </p:custDataLst>
            <p:extLst>
              <p:ext uri="{D42A27DB-BD31-4B8C-83A1-F6EECF244321}">
                <p14:modId xmlns:p14="http://schemas.microsoft.com/office/powerpoint/2010/main" val="633546206"/>
              </p:ext>
            </p:extLst>
          </p:nvPr>
        </p:nvGraphicFramePr>
        <p:xfrm>
          <a:off x="609600" y="1573823"/>
          <a:ext cx="10942320" cy="4226614"/>
        </p:xfrm>
        <a:graphic>
          <a:graphicData uri="http://schemas.openxmlformats.org/drawingml/2006/table">
            <a:tbl>
              <a:tblPr firstRow="1" bandRow="1">
                <a:tableStyleId>{5C22544A-7EE6-4342-B048-85BDC9FD1C3A}</a:tableStyleId>
              </a:tblPr>
              <a:tblGrid>
                <a:gridCol w="5871086">
                  <a:extLst>
                    <a:ext uri="{9D8B030D-6E8A-4147-A177-3AD203B41FA5}">
                      <a16:colId xmlns:a16="http://schemas.microsoft.com/office/drawing/2014/main" val="20000"/>
                    </a:ext>
                  </a:extLst>
                </a:gridCol>
                <a:gridCol w="5071234">
                  <a:extLst>
                    <a:ext uri="{9D8B030D-6E8A-4147-A177-3AD203B41FA5}">
                      <a16:colId xmlns:a16="http://schemas.microsoft.com/office/drawing/2014/main" val="20001"/>
                    </a:ext>
                  </a:extLst>
                </a:gridCol>
              </a:tblGrid>
              <a:tr h="437236">
                <a:tc>
                  <a:txBody>
                    <a:bodyPr/>
                    <a:lstStyle/>
                    <a:p>
                      <a:r>
                        <a:rPr lang="en-CA" sz="2000" dirty="0">
                          <a:latin typeface="Arial" panose="020B0604020202020204" pitchFamily="34" charset="0"/>
                          <a:cs typeface="Arial" panose="020B0604020202020204" pitchFamily="34" charset="0"/>
                        </a:rPr>
                        <a:t>Question 5</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7893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1" kern="1200" dirty="0" smtClean="0">
                          <a:solidFill>
                            <a:schemeClr val="dk1"/>
                          </a:solidFill>
                          <a:effectLst/>
                          <a:latin typeface="+mn-lt"/>
                          <a:ea typeface="+mn-ea"/>
                          <a:cs typeface="+mn-cs"/>
                        </a:rPr>
                        <a:t>Avez-vous dormi dans un refuge d’urgence au cours de la dernière année ? </a:t>
                      </a:r>
                      <a:r>
                        <a:rPr lang="en-CA" sz="2000" b="0" dirty="0" smtClean="0">
                          <a:latin typeface="Arial" panose="020B0604020202020204" pitchFamily="34" charset="0"/>
                          <a:cs typeface="Arial" panose="020B0604020202020204" pitchFamily="34" charset="0"/>
                        </a:rPr>
                        <a:t>[</a:t>
                      </a:r>
                      <a:r>
                        <a:rPr lang="en-CA" sz="2000" b="0" dirty="0" err="1" smtClean="0">
                          <a:latin typeface="Arial" panose="020B0604020202020204" pitchFamily="34" charset="0"/>
                          <a:cs typeface="Arial" panose="020B0604020202020204" pitchFamily="34" charset="0"/>
                        </a:rPr>
                        <a:t>Exemples</a:t>
                      </a:r>
                      <a:r>
                        <a:rPr lang="en-CA" sz="2000" b="0" dirty="0" smtClean="0">
                          <a:latin typeface="Arial" panose="020B0604020202020204" pitchFamily="34" charset="0"/>
                          <a:cs typeface="Arial" panose="020B0604020202020204" pitchFamily="34" charset="0"/>
                        </a:rPr>
                        <a:t> de refuges </a:t>
                      </a:r>
                      <a:r>
                        <a:rPr lang="en-CA" sz="2000" b="0" dirty="0" err="1" smtClean="0">
                          <a:latin typeface="Arial" panose="020B0604020202020204" pitchFamily="34" charset="0"/>
                          <a:cs typeface="Arial" panose="020B0604020202020204" pitchFamily="34" charset="0"/>
                        </a:rPr>
                        <a:t>d’urgence</a:t>
                      </a:r>
                      <a:r>
                        <a:rPr lang="en-CA" sz="2000" b="0" dirty="0" smtClean="0">
                          <a:latin typeface="Arial" panose="020B0604020202020204" pitchFamily="34" charset="0"/>
                          <a:cs typeface="Arial" panose="020B0604020202020204" pitchFamily="34" charset="0"/>
                        </a:rPr>
                        <a:t>,</a:t>
                      </a:r>
                      <a:r>
                        <a:rPr lang="en-CA" sz="2000" b="0" baseline="0" dirty="0" smtClean="0">
                          <a:latin typeface="Arial" panose="020B0604020202020204" pitchFamily="34" charset="0"/>
                          <a:cs typeface="Arial" panose="020B0604020202020204" pitchFamily="34" charset="0"/>
                        </a:rPr>
                        <a:t> refuges </a:t>
                      </a:r>
                      <a:r>
                        <a:rPr lang="en-CA" sz="2000" b="0" baseline="0" dirty="0" err="1" smtClean="0">
                          <a:latin typeface="Arial" panose="020B0604020202020204" pitchFamily="34" charset="0"/>
                          <a:cs typeface="Arial" panose="020B0604020202020204" pitchFamily="34" charset="0"/>
                        </a:rPr>
                        <a:t>en</a:t>
                      </a:r>
                      <a:r>
                        <a:rPr lang="en-CA" sz="2000" b="0" baseline="0" dirty="0" smtClean="0">
                          <a:latin typeface="Arial" panose="020B0604020202020204" pitchFamily="34" charset="0"/>
                          <a:cs typeface="Arial" panose="020B0604020202020204" pitchFamily="34" charset="0"/>
                        </a:rPr>
                        <a:t> </a:t>
                      </a:r>
                      <a:r>
                        <a:rPr lang="en-CA" sz="2000" b="0" baseline="0" dirty="0" err="1" smtClean="0">
                          <a:latin typeface="Arial" panose="020B0604020202020204" pitchFamily="34" charset="0"/>
                          <a:cs typeface="Arial" panose="020B0604020202020204" pitchFamily="34" charset="0"/>
                        </a:rPr>
                        <a:t>cas</a:t>
                      </a:r>
                      <a:r>
                        <a:rPr lang="en-CA" sz="2000" b="0" baseline="0" dirty="0" smtClean="0">
                          <a:latin typeface="Arial" panose="020B0604020202020204" pitchFamily="34" charset="0"/>
                          <a:cs typeface="Arial" panose="020B0604020202020204" pitchFamily="34" charset="0"/>
                        </a:rPr>
                        <a:t> de </a:t>
                      </a:r>
                      <a:r>
                        <a:rPr lang="en-CA" sz="2000" b="0" baseline="0" dirty="0" smtClean="0">
                          <a:latin typeface="Arial" panose="020B0604020202020204" pitchFamily="34" charset="0"/>
                          <a:cs typeface="Arial" panose="020B0604020202020204" pitchFamily="34" charset="0"/>
                        </a:rPr>
                        <a:t>conditions </a:t>
                      </a:r>
                      <a:r>
                        <a:rPr lang="en-CA" sz="2000" b="0" baseline="0" dirty="0" err="1" smtClean="0">
                          <a:latin typeface="Arial" panose="020B0604020202020204" pitchFamily="34" charset="0"/>
                          <a:cs typeface="Arial" panose="020B0604020202020204" pitchFamily="34" charset="0"/>
                        </a:rPr>
                        <a:t>météorologiques</a:t>
                      </a:r>
                      <a:r>
                        <a:rPr lang="en-CA" sz="2000" b="0" baseline="0" dirty="0" smtClean="0">
                          <a:latin typeface="Arial" panose="020B0604020202020204" pitchFamily="34" charset="0"/>
                          <a:cs typeface="Arial" panose="020B0604020202020204" pitchFamily="34" charset="0"/>
                        </a:rPr>
                        <a:t> </a:t>
                      </a:r>
                      <a:r>
                        <a:rPr lang="en-CA" sz="2000" b="0" baseline="0" dirty="0" err="1" smtClean="0">
                          <a:latin typeface="Arial" panose="020B0604020202020204" pitchFamily="34" charset="0"/>
                          <a:cs typeface="Arial" panose="020B0604020202020204" pitchFamily="34" charset="0"/>
                        </a:rPr>
                        <a:t>extrêmes</a:t>
                      </a:r>
                      <a:r>
                        <a:rPr lang="en-CA" sz="2000" b="0" dirty="0" smtClean="0">
                          <a:latin typeface="Arial" panose="020B0604020202020204" pitchFamily="34" charset="0"/>
                          <a:cs typeface="Arial" panose="020B0604020202020204" pitchFamily="34" charset="0"/>
                        </a:rPr>
                        <a:t>]</a:t>
                      </a:r>
                      <a:endParaRPr lang="en-CA" sz="2000" b="0"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err="1" smtClean="0">
                          <a:solidFill>
                            <a:schemeClr val="dk1"/>
                          </a:solidFill>
                          <a:latin typeface="Arial" panose="020B0604020202020204" pitchFamily="34" charset="0"/>
                          <a:ea typeface="+mn-ea"/>
                          <a:cs typeface="Arial" panose="020B0604020202020204" pitchFamily="34" charset="0"/>
                        </a:rPr>
                        <a:t>Oui</a:t>
                      </a:r>
                      <a:r>
                        <a:rPr lang="en-US" sz="2000" kern="1200" dirty="0" smtClean="0">
                          <a:solidFill>
                            <a:schemeClr val="dk1"/>
                          </a:solidFill>
                          <a:latin typeface="Arial" panose="020B0604020202020204" pitchFamily="34" charset="0"/>
                          <a:ea typeface="+mn-ea"/>
                          <a:cs typeface="Arial" panose="020B0604020202020204" pitchFamily="34" charset="0"/>
                        </a:rPr>
                        <a:t> </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Non </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Ne </a:t>
                      </a:r>
                      <a:r>
                        <a:rPr lang="en-US" sz="2000" kern="1200" dirty="0" err="1" smtClean="0">
                          <a:solidFill>
                            <a:schemeClr val="dk1"/>
                          </a:solidFill>
                          <a:latin typeface="Arial" panose="020B0604020202020204" pitchFamily="34" charset="0"/>
                          <a:ea typeface="+mn-ea"/>
                          <a:cs typeface="Arial" panose="020B0604020202020204" pitchFamily="34" charset="0"/>
                        </a:rPr>
                        <a:t>sait</a:t>
                      </a:r>
                      <a:r>
                        <a:rPr lang="en-US" sz="2000" kern="1200" dirty="0" smtClean="0">
                          <a:solidFill>
                            <a:schemeClr val="dk1"/>
                          </a:solidFill>
                          <a:latin typeface="Arial" panose="020B0604020202020204" pitchFamily="34" charset="0"/>
                          <a:ea typeface="+mn-ea"/>
                          <a:cs typeface="Arial" panose="020B0604020202020204" pitchFamily="34" charset="0"/>
                        </a:rPr>
                        <a:t> pas</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Refuse de </a:t>
                      </a:r>
                      <a:r>
                        <a:rPr lang="en-US" sz="2000" kern="1200" dirty="0" err="1" smtClean="0">
                          <a:solidFill>
                            <a:schemeClr val="dk1"/>
                          </a:solidFill>
                          <a:latin typeface="Arial" panose="020B0604020202020204" pitchFamily="34" charset="0"/>
                          <a:ea typeface="+mn-ea"/>
                          <a:cs typeface="Arial" panose="020B0604020202020204" pitchFamily="34" charset="0"/>
                        </a:rPr>
                        <a:t>répondre</a:t>
                      </a:r>
                      <a:endParaRPr lang="en-US" sz="2000" kern="1200" dirty="0">
                        <a:solidFill>
                          <a:schemeClr val="dk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defRPr/>
                      </a:pPr>
                      <a:endParaRPr lang="en-CA" sz="2000" b="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fr-CA" sz="2000" b="0" kern="1200" dirty="0" smtClean="0">
                          <a:solidFill>
                            <a:schemeClr val="dk1"/>
                          </a:solidFill>
                          <a:effectLst/>
                          <a:latin typeface="+mn-lt"/>
                          <a:ea typeface="+mn-ea"/>
                          <a:cs typeface="+mn-cs"/>
                        </a:rPr>
                        <a:t>Fournir des renseignements sur les personnes qui n’utilisent pas les refuges. Cette information peut ne pas être saisie dans d’autres systèmes.</a:t>
                      </a:r>
                      <a:endParaRPr lang="en-CA" sz="2000" b="0" kern="1200" dirty="0">
                        <a:solidFill>
                          <a:schemeClr val="dk1"/>
                        </a:solidFill>
                        <a:effectLst/>
                        <a:latin typeface="+mn-lt"/>
                        <a:ea typeface="+mn-ea"/>
                        <a:cs typeface="+mn-cs"/>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15</a:t>
            </a:fld>
            <a:endParaRPr lang="en-US"/>
          </a:p>
        </p:txBody>
      </p:sp>
    </p:spTree>
    <p:extLst>
      <p:ext uri="{BB962C8B-B14F-4D97-AF65-F5344CB8AC3E}">
        <p14:creationId xmlns:p14="http://schemas.microsoft.com/office/powerpoint/2010/main" val="137692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19760" y="769621"/>
            <a:ext cx="8122920" cy="703580"/>
          </a:xfrm>
        </p:spPr>
        <p:txBody>
          <a:bodyPr/>
          <a:lstStyle/>
          <a:p>
            <a:r>
              <a:rPr lang="en-US" dirty="0" smtClean="0"/>
              <a:t>Nouveaux </a:t>
            </a:r>
            <a:r>
              <a:rPr lang="en-US" dirty="0" err="1" smtClean="0"/>
              <a:t>arrivants</a:t>
            </a:r>
            <a:r>
              <a:rPr lang="en-US" dirty="0" smtClean="0">
                <a:solidFill>
                  <a:srgbClr val="8E2B3F"/>
                </a:solidFill>
              </a:rPr>
              <a:t>*</a:t>
            </a:r>
            <a:endParaRPr lang="en-US" dirty="0">
              <a:solidFill>
                <a:srgbClr val="8E2B3F"/>
              </a:solidFill>
            </a:endParaRPr>
          </a:p>
        </p:txBody>
      </p:sp>
      <p:sp>
        <p:nvSpPr>
          <p:cNvPr id="10" name="Title 1"/>
          <p:cNvSpPr txBox="1">
            <a:spLocks/>
          </p:cNvSpPr>
          <p:nvPr>
            <p:custDataLst>
              <p:tags r:id="rId2"/>
            </p:custDataLst>
          </p:nvPr>
        </p:nvSpPr>
        <p:spPr>
          <a:xfrm>
            <a:off x="619760" y="19367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7" name="Table 6">
            <a:extLst>
              <a:ext uri="{FF2B5EF4-FFF2-40B4-BE49-F238E27FC236}">
                <a16:creationId xmlns:a16="http://schemas.microsoft.com/office/drawing/2014/main" id="{82782719-74B2-4A05-B09F-18250E415716}"/>
              </a:ext>
            </a:extLst>
          </p:cNvPr>
          <p:cNvGraphicFramePr>
            <a:graphicFrameLocks noGrp="1"/>
          </p:cNvGraphicFramePr>
          <p:nvPr>
            <p:custDataLst>
              <p:tags r:id="rId3"/>
            </p:custDataLst>
            <p:extLst>
              <p:ext uri="{D42A27DB-BD31-4B8C-83A1-F6EECF244321}">
                <p14:modId xmlns:p14="http://schemas.microsoft.com/office/powerpoint/2010/main" val="527410646"/>
              </p:ext>
            </p:extLst>
          </p:nvPr>
        </p:nvGraphicFramePr>
        <p:xfrm>
          <a:off x="619760" y="1473201"/>
          <a:ext cx="10911839" cy="5054924"/>
        </p:xfrm>
        <a:graphic>
          <a:graphicData uri="http://schemas.openxmlformats.org/drawingml/2006/table">
            <a:tbl>
              <a:tblPr firstRow="1" bandRow="1">
                <a:tableStyleId>{5C22544A-7EE6-4342-B048-85BDC9FD1C3A}</a:tableStyleId>
              </a:tblPr>
              <a:tblGrid>
                <a:gridCol w="7101840">
                  <a:extLst>
                    <a:ext uri="{9D8B030D-6E8A-4147-A177-3AD203B41FA5}">
                      <a16:colId xmlns:a16="http://schemas.microsoft.com/office/drawing/2014/main" val="20000"/>
                    </a:ext>
                  </a:extLst>
                </a:gridCol>
                <a:gridCol w="3809999">
                  <a:extLst>
                    <a:ext uri="{9D8B030D-6E8A-4147-A177-3AD203B41FA5}">
                      <a16:colId xmlns:a16="http://schemas.microsoft.com/office/drawing/2014/main" val="20001"/>
                    </a:ext>
                  </a:extLst>
                </a:gridCol>
              </a:tblGrid>
              <a:tr h="422405">
                <a:tc>
                  <a:txBody>
                    <a:bodyPr/>
                    <a:lstStyle/>
                    <a:p>
                      <a:r>
                        <a:rPr lang="en-CA" sz="1800" dirty="0">
                          <a:latin typeface="Arial" panose="020B0604020202020204" pitchFamily="34" charset="0"/>
                          <a:cs typeface="Arial" panose="020B0604020202020204" pitchFamily="34" charset="0"/>
                        </a:rPr>
                        <a:t>Question </a:t>
                      </a:r>
                      <a:r>
                        <a:rPr lang="en-CA" sz="1800" dirty="0" smtClean="0">
                          <a:latin typeface="Arial" panose="020B0604020202020204" pitchFamily="34" charset="0"/>
                          <a:cs typeface="Arial" panose="020B0604020202020204" pitchFamily="34" charset="0"/>
                        </a:rPr>
                        <a:t>6</a:t>
                      </a:r>
                      <a:endParaRPr lang="en-CA" sz="18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pPr algn="ctr"/>
                      <a:r>
                        <a:rPr lang="en-CA" sz="1800" dirty="0" err="1" smtClean="0">
                          <a:latin typeface="Arial" panose="020B0604020202020204" pitchFamily="34" charset="0"/>
                          <a:cs typeface="Arial" panose="020B0604020202020204" pitchFamily="34" charset="0"/>
                        </a:rPr>
                        <a:t>Objectif</a:t>
                      </a:r>
                      <a:endParaRPr lang="en-CA" sz="1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2634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000" b="1" kern="1200" dirty="0" smtClean="0">
                          <a:solidFill>
                            <a:schemeClr val="dk1"/>
                          </a:solidFill>
                          <a:effectLst/>
                          <a:latin typeface="+mn-lt"/>
                          <a:ea typeface="+mn-ea"/>
                          <a:cs typeface="+mn-cs"/>
                        </a:rPr>
                        <a:t>Êtes-vous arrivé(e) au Canada en tant qu’immigrant(e), réfugié(e), demandeur(</a:t>
                      </a:r>
                      <a:r>
                        <a:rPr lang="fr-CA" sz="2000" b="1" kern="1200" dirty="0" err="1" smtClean="0">
                          <a:solidFill>
                            <a:schemeClr val="dk1"/>
                          </a:solidFill>
                          <a:effectLst/>
                          <a:latin typeface="+mn-lt"/>
                          <a:ea typeface="+mn-ea"/>
                          <a:cs typeface="+mn-cs"/>
                        </a:rPr>
                        <a:t>euse</a:t>
                      </a:r>
                      <a:r>
                        <a:rPr lang="fr-CA" sz="2000" b="1" kern="1200" dirty="0" smtClean="0">
                          <a:solidFill>
                            <a:schemeClr val="dk1"/>
                          </a:solidFill>
                          <a:effectLst/>
                          <a:latin typeface="+mn-lt"/>
                          <a:ea typeface="+mn-ea"/>
                          <a:cs typeface="+mn-cs"/>
                        </a:rPr>
                        <a:t>) de statut de réfugié </a:t>
                      </a:r>
                      <a:r>
                        <a:rPr lang="fr-CA" sz="2000" b="1" kern="1200" dirty="0" smtClean="0">
                          <a:solidFill>
                            <a:schemeClr val="dk1"/>
                          </a:solidFill>
                          <a:effectLst/>
                          <a:latin typeface="+mn-lt"/>
                          <a:ea typeface="+mn-ea"/>
                          <a:cs typeface="+mn-cs"/>
                        </a:rPr>
                        <a:t>(p.ex., une personne qui demande le statut de réfugié après son arrivée au Canada) ? </a:t>
                      </a:r>
                      <a:endParaRPr lang="fr-CA" sz="2000" b="1" kern="120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b="1" kern="1200" dirty="0" smtClean="0">
                          <a:solidFill>
                            <a:schemeClr val="dk1"/>
                          </a:solidFill>
                          <a:effectLst/>
                          <a:latin typeface="+mn-lt"/>
                          <a:ea typeface="+mn-ea"/>
                          <a:cs typeface="+mn-cs"/>
                        </a:rPr>
                        <a:t> </a:t>
                      </a:r>
                      <a:r>
                        <a:rPr lang="en-US" sz="2000" kern="1200" dirty="0" err="1" smtClean="0">
                          <a:solidFill>
                            <a:schemeClr val="dk1"/>
                          </a:solidFill>
                          <a:latin typeface="Arial" panose="020B0604020202020204" pitchFamily="34" charset="0"/>
                          <a:ea typeface="+mn-ea"/>
                          <a:cs typeface="Arial" panose="020B0604020202020204" pitchFamily="34" charset="0"/>
                        </a:rPr>
                        <a:t>Oui</a:t>
                      </a:r>
                      <a:r>
                        <a:rPr lang="en-US" sz="2000" kern="1200" dirty="0" smtClean="0">
                          <a:solidFill>
                            <a:schemeClr val="dk1"/>
                          </a:solidFill>
                          <a:latin typeface="Arial" panose="020B0604020202020204" pitchFamily="34" charset="0"/>
                          <a:ea typeface="+mn-ea"/>
                          <a:cs typeface="Arial" panose="020B0604020202020204" pitchFamily="34" charset="0"/>
                        </a:rPr>
                        <a:t>, immigrant(e)</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err="1" smtClean="0">
                          <a:solidFill>
                            <a:schemeClr val="dk1"/>
                          </a:solidFill>
                          <a:latin typeface="Arial" panose="020B0604020202020204" pitchFamily="34" charset="0"/>
                          <a:ea typeface="+mn-ea"/>
                          <a:cs typeface="Arial" panose="020B0604020202020204" pitchFamily="34" charset="0"/>
                        </a:rPr>
                        <a:t>Oui</a:t>
                      </a:r>
                      <a:r>
                        <a:rPr lang="en-US" sz="2000" kern="1200" dirty="0" smtClean="0">
                          <a:solidFill>
                            <a:schemeClr val="dk1"/>
                          </a:solidFill>
                          <a:latin typeface="Arial" panose="020B0604020202020204" pitchFamily="34" charset="0"/>
                          <a:ea typeface="+mn-ea"/>
                          <a:cs typeface="Arial" panose="020B0604020202020204" pitchFamily="34" charset="0"/>
                        </a:rPr>
                        <a:t>, </a:t>
                      </a:r>
                      <a:r>
                        <a:rPr lang="en-US" sz="2000" kern="1200" dirty="0" err="1" smtClean="0">
                          <a:solidFill>
                            <a:schemeClr val="dk1"/>
                          </a:solidFill>
                          <a:latin typeface="Arial" panose="020B0604020202020204" pitchFamily="34" charset="0"/>
                          <a:ea typeface="+mn-ea"/>
                          <a:cs typeface="Arial" panose="020B0604020202020204" pitchFamily="34" charset="0"/>
                        </a:rPr>
                        <a:t>réfugié</a:t>
                      </a:r>
                      <a:r>
                        <a:rPr lang="en-US" sz="2000" kern="1200" dirty="0" smtClean="0">
                          <a:solidFill>
                            <a:schemeClr val="dk1"/>
                          </a:solidFill>
                          <a:latin typeface="Arial" panose="020B0604020202020204" pitchFamily="34" charset="0"/>
                          <a:ea typeface="+mn-ea"/>
                          <a:cs typeface="Arial" panose="020B0604020202020204" pitchFamily="34" charset="0"/>
                        </a:rPr>
                        <a:t>(e)</a:t>
                      </a:r>
                    </a:p>
                    <a:p>
                      <a:pPr marL="342900" indent="-342900" algn="l" defTabSz="457200" rtl="0" eaLnBrk="1" latinLnBrk="0" hangingPunct="1">
                        <a:buFont typeface="Arial" panose="020B0604020202020204" pitchFamily="34" charset="0"/>
                        <a:buChar char="•"/>
                      </a:pPr>
                      <a:r>
                        <a:rPr lang="en-US" sz="2000" kern="1200" dirty="0" err="1" smtClean="0">
                          <a:solidFill>
                            <a:schemeClr val="dk1"/>
                          </a:solidFill>
                          <a:latin typeface="Arial" panose="020B0604020202020204" pitchFamily="34" charset="0"/>
                          <a:ea typeface="+mn-ea"/>
                          <a:cs typeface="Arial" panose="020B0604020202020204" pitchFamily="34" charset="0"/>
                        </a:rPr>
                        <a:t>Oui</a:t>
                      </a:r>
                      <a:r>
                        <a:rPr lang="en-US" sz="2000" kern="1200" dirty="0" smtClean="0">
                          <a:solidFill>
                            <a:schemeClr val="dk1"/>
                          </a:solidFill>
                          <a:latin typeface="Arial" panose="020B0604020202020204" pitchFamily="34" charset="0"/>
                          <a:ea typeface="+mn-ea"/>
                          <a:cs typeface="Arial" panose="020B0604020202020204" pitchFamily="34" charset="0"/>
                        </a:rPr>
                        <a:t>, </a:t>
                      </a:r>
                      <a:r>
                        <a:rPr lang="en-US" sz="2000" kern="1200" dirty="0" err="1" smtClean="0">
                          <a:solidFill>
                            <a:schemeClr val="dk1"/>
                          </a:solidFill>
                          <a:latin typeface="Arial" panose="020B0604020202020204" pitchFamily="34" charset="0"/>
                          <a:ea typeface="+mn-ea"/>
                          <a:cs typeface="Arial" panose="020B0604020202020204" pitchFamily="34" charset="0"/>
                        </a:rPr>
                        <a:t>demandeur</a:t>
                      </a:r>
                      <a:r>
                        <a:rPr lang="en-US" sz="2000" kern="1200" dirty="0" smtClean="0">
                          <a:solidFill>
                            <a:schemeClr val="dk1"/>
                          </a:solidFill>
                          <a:latin typeface="Arial" panose="020B0604020202020204" pitchFamily="34" charset="0"/>
                          <a:ea typeface="+mn-ea"/>
                          <a:cs typeface="Arial" panose="020B0604020202020204" pitchFamily="34" charset="0"/>
                        </a:rPr>
                        <a:t>(</a:t>
                      </a:r>
                      <a:r>
                        <a:rPr lang="en-US" sz="2000" kern="1200" dirty="0" err="1" smtClean="0">
                          <a:solidFill>
                            <a:schemeClr val="dk1"/>
                          </a:solidFill>
                          <a:latin typeface="Arial" panose="020B0604020202020204" pitchFamily="34" charset="0"/>
                          <a:ea typeface="+mn-ea"/>
                          <a:cs typeface="Arial" panose="020B0604020202020204" pitchFamily="34" charset="0"/>
                        </a:rPr>
                        <a:t>euse</a:t>
                      </a:r>
                      <a:r>
                        <a:rPr lang="en-US" sz="2000" kern="1200" dirty="0" smtClean="0">
                          <a:solidFill>
                            <a:schemeClr val="dk1"/>
                          </a:solidFill>
                          <a:latin typeface="Arial" panose="020B0604020202020204" pitchFamily="34" charset="0"/>
                          <a:ea typeface="+mn-ea"/>
                          <a:cs typeface="Arial" panose="020B0604020202020204" pitchFamily="34" charset="0"/>
                        </a:rPr>
                        <a:t>)</a:t>
                      </a:r>
                      <a:r>
                        <a:rPr lang="en-US" sz="2000" kern="1200" baseline="0" dirty="0" smtClean="0">
                          <a:solidFill>
                            <a:schemeClr val="dk1"/>
                          </a:solidFill>
                          <a:latin typeface="Arial" panose="020B0604020202020204" pitchFamily="34" charset="0"/>
                          <a:ea typeface="+mn-ea"/>
                          <a:cs typeface="Arial" panose="020B0604020202020204" pitchFamily="34" charset="0"/>
                        </a:rPr>
                        <a:t> de </a:t>
                      </a:r>
                      <a:r>
                        <a:rPr lang="en-US" sz="2000" kern="1200" baseline="0" dirty="0" err="1" smtClean="0">
                          <a:solidFill>
                            <a:schemeClr val="dk1"/>
                          </a:solidFill>
                          <a:latin typeface="Arial" panose="020B0604020202020204" pitchFamily="34" charset="0"/>
                          <a:ea typeface="+mn-ea"/>
                          <a:cs typeface="Arial" panose="020B0604020202020204" pitchFamily="34" charset="0"/>
                        </a:rPr>
                        <a:t>statut</a:t>
                      </a:r>
                      <a:r>
                        <a:rPr lang="en-US" sz="2000" kern="1200" baseline="0" dirty="0" smtClean="0">
                          <a:solidFill>
                            <a:schemeClr val="dk1"/>
                          </a:solidFill>
                          <a:latin typeface="Arial" panose="020B0604020202020204" pitchFamily="34" charset="0"/>
                          <a:ea typeface="+mn-ea"/>
                          <a:cs typeface="Arial" panose="020B0604020202020204" pitchFamily="34" charset="0"/>
                        </a:rPr>
                        <a:t> de </a:t>
                      </a:r>
                      <a:r>
                        <a:rPr lang="en-US" sz="2000" kern="1200" baseline="0" dirty="0" err="1" smtClean="0">
                          <a:solidFill>
                            <a:schemeClr val="dk1"/>
                          </a:solidFill>
                          <a:latin typeface="Arial" panose="020B0604020202020204" pitchFamily="34" charset="0"/>
                          <a:ea typeface="+mn-ea"/>
                          <a:cs typeface="Arial" panose="020B0604020202020204" pitchFamily="34" charset="0"/>
                        </a:rPr>
                        <a:t>réfugié</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Non</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Ne </a:t>
                      </a:r>
                      <a:r>
                        <a:rPr lang="en-US" sz="2000" kern="1200" dirty="0" err="1" smtClean="0">
                          <a:solidFill>
                            <a:schemeClr val="dk1"/>
                          </a:solidFill>
                          <a:latin typeface="Arial" panose="020B0604020202020204" pitchFamily="34" charset="0"/>
                          <a:ea typeface="+mn-ea"/>
                          <a:cs typeface="Arial" panose="020B0604020202020204" pitchFamily="34" charset="0"/>
                        </a:rPr>
                        <a:t>sait</a:t>
                      </a:r>
                      <a:r>
                        <a:rPr lang="en-US" sz="2000" kern="1200" dirty="0" smtClean="0">
                          <a:solidFill>
                            <a:schemeClr val="dk1"/>
                          </a:solidFill>
                          <a:latin typeface="Arial" panose="020B0604020202020204" pitchFamily="34" charset="0"/>
                          <a:ea typeface="+mn-ea"/>
                          <a:cs typeface="Arial" panose="020B0604020202020204" pitchFamily="34" charset="0"/>
                        </a:rPr>
                        <a:t> pas</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Refuse de </a:t>
                      </a:r>
                      <a:r>
                        <a:rPr lang="en-US" sz="2000" kern="1200" dirty="0" err="1" smtClean="0">
                          <a:solidFill>
                            <a:schemeClr val="dk1"/>
                          </a:solidFill>
                          <a:latin typeface="Arial" panose="020B0604020202020204" pitchFamily="34" charset="0"/>
                          <a:ea typeface="+mn-ea"/>
                          <a:cs typeface="Arial" panose="020B0604020202020204" pitchFamily="34" charset="0"/>
                        </a:rPr>
                        <a:t>répondre</a:t>
                      </a:r>
                      <a:endParaRPr lang="en-US" sz="2000" kern="1200" dirty="0">
                        <a:solidFill>
                          <a:schemeClr val="dk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r>
                        <a:rPr lang="fr-CA" sz="2000" b="0" kern="1200" dirty="0" smtClean="0">
                          <a:solidFill>
                            <a:schemeClr val="dk1"/>
                          </a:solidFill>
                          <a:effectLst/>
                          <a:latin typeface="+mn-lt"/>
                          <a:ea typeface="+mn-ea"/>
                          <a:cs typeface="+mn-cs"/>
                        </a:rPr>
                        <a:t>Déterminer le risque d’itinérance chez les personnes nouvellement arrivées au Canada et le moment de ce risque.</a:t>
                      </a:r>
                      <a:endParaRPr lang="en-CA" sz="2000" b="0" kern="1200" dirty="0">
                        <a:solidFill>
                          <a:schemeClr val="dk1"/>
                        </a:solidFill>
                        <a:effectLst/>
                        <a:latin typeface="+mn-lt"/>
                        <a:ea typeface="+mn-ea"/>
                        <a:cs typeface="+mn-cs"/>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93079">
                <a:tc>
                  <a:txBody>
                    <a:bodyPr/>
                    <a:lstStyle/>
                    <a:p>
                      <a:pPr marL="0" indent="0">
                        <a:buFont typeface="Arial" panose="020B0604020202020204" pitchFamily="34" charset="0"/>
                        <a:buNone/>
                        <a:defRPr/>
                      </a:pPr>
                      <a:r>
                        <a:rPr lang="en-CA" sz="2000" b="1" kern="1200" dirty="0" smtClean="0">
                          <a:solidFill>
                            <a:schemeClr val="dk1"/>
                          </a:solidFill>
                          <a:latin typeface="Arial" panose="020B0604020202020204" pitchFamily="34" charset="0"/>
                          <a:ea typeface="+mn-ea"/>
                          <a:cs typeface="Arial" panose="020B0604020202020204" pitchFamily="34" charset="0"/>
                        </a:rPr>
                        <a:t>[Si </a:t>
                      </a:r>
                      <a:r>
                        <a:rPr lang="en-CA" sz="2000" b="1" kern="1200" dirty="0" err="1" smtClean="0">
                          <a:solidFill>
                            <a:schemeClr val="dk1"/>
                          </a:solidFill>
                          <a:latin typeface="Arial" panose="020B0604020202020204" pitchFamily="34" charset="0"/>
                          <a:ea typeface="+mn-ea"/>
                          <a:cs typeface="Arial" panose="020B0604020202020204" pitchFamily="34" charset="0"/>
                        </a:rPr>
                        <a:t>oui</a:t>
                      </a:r>
                      <a:r>
                        <a:rPr lang="en-CA" sz="2000" b="1" kern="1200" dirty="0" smtClean="0">
                          <a:solidFill>
                            <a:schemeClr val="dk1"/>
                          </a:solidFill>
                          <a:latin typeface="Arial" panose="020B0604020202020204" pitchFamily="34" charset="0"/>
                          <a:ea typeface="+mn-ea"/>
                          <a:cs typeface="Arial" panose="020B0604020202020204" pitchFamily="34" charset="0"/>
                        </a:rPr>
                        <a:t>] </a:t>
                      </a:r>
                      <a:r>
                        <a:rPr lang="en-CA" sz="2000" b="1" kern="1200" dirty="0" err="1" smtClean="0">
                          <a:solidFill>
                            <a:schemeClr val="dk1"/>
                          </a:solidFill>
                          <a:latin typeface="Arial" panose="020B0604020202020204" pitchFamily="34" charset="0"/>
                          <a:ea typeface="+mn-ea"/>
                          <a:cs typeface="Arial" panose="020B0604020202020204" pitchFamily="34" charset="0"/>
                        </a:rPr>
                        <a:t>Depuis</a:t>
                      </a:r>
                      <a:r>
                        <a:rPr lang="en-CA" sz="2000" b="1" kern="1200" dirty="0" smtClean="0">
                          <a:solidFill>
                            <a:schemeClr val="dk1"/>
                          </a:solidFill>
                          <a:latin typeface="Arial" panose="020B0604020202020204" pitchFamily="34" charset="0"/>
                          <a:ea typeface="+mn-ea"/>
                          <a:cs typeface="Arial" panose="020B0604020202020204" pitchFamily="34" charset="0"/>
                        </a:rPr>
                        <a:t> </a:t>
                      </a:r>
                      <a:r>
                        <a:rPr lang="en-CA" sz="2000" b="1" kern="1200" dirty="0" err="1" smtClean="0">
                          <a:solidFill>
                            <a:schemeClr val="dk1"/>
                          </a:solidFill>
                          <a:latin typeface="Arial" panose="020B0604020202020204" pitchFamily="34" charset="0"/>
                          <a:ea typeface="+mn-ea"/>
                          <a:cs typeface="Arial" panose="020B0604020202020204" pitchFamily="34" charset="0"/>
                        </a:rPr>
                        <a:t>combien</a:t>
                      </a:r>
                      <a:r>
                        <a:rPr lang="en-CA" sz="2000" b="1" kern="1200" baseline="0" dirty="0" smtClean="0">
                          <a:solidFill>
                            <a:schemeClr val="dk1"/>
                          </a:solidFill>
                          <a:latin typeface="Arial" panose="020B0604020202020204" pitchFamily="34" charset="0"/>
                          <a:ea typeface="+mn-ea"/>
                          <a:cs typeface="Arial" panose="020B0604020202020204" pitchFamily="34" charset="0"/>
                        </a:rPr>
                        <a:t> de temps </a:t>
                      </a:r>
                      <a:r>
                        <a:rPr lang="en-CA" sz="2000" b="1" kern="1200" baseline="0" dirty="0" err="1" smtClean="0">
                          <a:solidFill>
                            <a:schemeClr val="dk1"/>
                          </a:solidFill>
                          <a:latin typeface="Arial" panose="020B0604020202020204" pitchFamily="34" charset="0"/>
                          <a:ea typeface="+mn-ea"/>
                          <a:cs typeface="Arial" panose="020B0604020202020204" pitchFamily="34" charset="0"/>
                        </a:rPr>
                        <a:t>êtes-vous</a:t>
                      </a:r>
                      <a:r>
                        <a:rPr lang="en-CA" sz="2000" b="1" kern="1200" baseline="0" dirty="0" smtClean="0">
                          <a:solidFill>
                            <a:schemeClr val="dk1"/>
                          </a:solidFill>
                          <a:latin typeface="Arial" panose="020B0604020202020204" pitchFamily="34" charset="0"/>
                          <a:ea typeface="+mn-ea"/>
                          <a:cs typeface="Arial" panose="020B0604020202020204" pitchFamily="34" charset="0"/>
                        </a:rPr>
                        <a:t> au Canada?</a:t>
                      </a:r>
                      <a:endParaRPr lang="en-CA" sz="2000" b="1" kern="1200" dirty="0" smtClean="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a:t>
                      </a:r>
                      <a:r>
                        <a:rPr lang="en-US" sz="2000" kern="1200" dirty="0" err="1" smtClean="0">
                          <a:solidFill>
                            <a:schemeClr val="dk1"/>
                          </a:solidFill>
                          <a:latin typeface="Arial" panose="020B0604020202020204" pitchFamily="34" charset="0"/>
                          <a:ea typeface="+mn-ea"/>
                          <a:cs typeface="Arial" panose="020B0604020202020204" pitchFamily="34" charset="0"/>
                        </a:rPr>
                        <a:t>Durée</a:t>
                      </a:r>
                      <a:r>
                        <a:rPr lang="en-US" sz="2000" kern="1200" dirty="0" smtClean="0">
                          <a:solidFill>
                            <a:schemeClr val="dk1"/>
                          </a:solidFill>
                          <a:latin typeface="Arial" panose="020B0604020202020204" pitchFamily="34" charset="0"/>
                          <a:ea typeface="+mn-ea"/>
                          <a:cs typeface="Arial" panose="020B0604020202020204" pitchFamily="34" charset="0"/>
                        </a:rPr>
                        <a:t>] </a:t>
                      </a:r>
                      <a:r>
                        <a:rPr lang="en-US" sz="2000" b="1" kern="1200" dirty="0" err="1" smtClean="0">
                          <a:solidFill>
                            <a:schemeClr val="dk1"/>
                          </a:solidFill>
                          <a:latin typeface="Arial" panose="020B0604020202020204" pitchFamily="34" charset="0"/>
                          <a:ea typeface="+mn-ea"/>
                          <a:cs typeface="Arial" panose="020B0604020202020204" pitchFamily="34" charset="0"/>
                        </a:rPr>
                        <a:t>Ou</a:t>
                      </a:r>
                      <a:r>
                        <a:rPr lang="en-US" sz="2000" kern="1200" dirty="0" smtClean="0">
                          <a:solidFill>
                            <a:schemeClr val="dk1"/>
                          </a:solidFill>
                          <a:latin typeface="Arial" panose="020B0604020202020204" pitchFamily="34" charset="0"/>
                          <a:ea typeface="+mn-ea"/>
                          <a:cs typeface="Arial" panose="020B0604020202020204" pitchFamily="34" charset="0"/>
                        </a:rPr>
                        <a:t> [Date </a:t>
                      </a:r>
                      <a:r>
                        <a:rPr lang="en-US" sz="2000" kern="1200" dirty="0" err="1" smtClean="0">
                          <a:solidFill>
                            <a:schemeClr val="dk1"/>
                          </a:solidFill>
                          <a:latin typeface="Arial" panose="020B0604020202020204" pitchFamily="34" charset="0"/>
                          <a:ea typeface="+mn-ea"/>
                          <a:cs typeface="Arial" panose="020B0604020202020204" pitchFamily="34" charset="0"/>
                        </a:rPr>
                        <a:t>d’arrivée</a:t>
                      </a:r>
                      <a:r>
                        <a:rPr lang="en-US" sz="2000" kern="1200" dirty="0" smtClean="0">
                          <a:solidFill>
                            <a:schemeClr val="dk1"/>
                          </a:solidFill>
                          <a:latin typeface="Arial" panose="020B0604020202020204" pitchFamily="34" charset="0"/>
                          <a:ea typeface="+mn-ea"/>
                          <a:cs typeface="Arial" panose="020B0604020202020204" pitchFamily="34" charset="0"/>
                        </a:rPr>
                        <a:t>] </a:t>
                      </a: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Ne </a:t>
                      </a:r>
                      <a:r>
                        <a:rPr lang="en-US" sz="2000" kern="1200" dirty="0" err="1" smtClean="0">
                          <a:solidFill>
                            <a:schemeClr val="dk1"/>
                          </a:solidFill>
                          <a:latin typeface="Arial" panose="020B0604020202020204" pitchFamily="34" charset="0"/>
                          <a:ea typeface="+mn-ea"/>
                          <a:cs typeface="Arial" panose="020B0604020202020204" pitchFamily="34" charset="0"/>
                        </a:rPr>
                        <a:t>sait</a:t>
                      </a:r>
                      <a:r>
                        <a:rPr lang="en-US" sz="2000" kern="1200" dirty="0" smtClean="0">
                          <a:solidFill>
                            <a:schemeClr val="dk1"/>
                          </a:solidFill>
                          <a:latin typeface="Arial" panose="020B0604020202020204" pitchFamily="34" charset="0"/>
                          <a:ea typeface="+mn-ea"/>
                          <a:cs typeface="Arial" panose="020B0604020202020204" pitchFamily="34" charset="0"/>
                        </a:rPr>
                        <a:t> pas </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Refuse de </a:t>
                      </a:r>
                      <a:r>
                        <a:rPr lang="en-US" sz="2000" kern="1200" dirty="0" err="1" smtClean="0">
                          <a:solidFill>
                            <a:schemeClr val="dk1"/>
                          </a:solidFill>
                          <a:latin typeface="Arial" panose="020B0604020202020204" pitchFamily="34" charset="0"/>
                          <a:ea typeface="+mn-ea"/>
                          <a:cs typeface="Arial" panose="020B0604020202020204" pitchFamily="34" charset="0"/>
                        </a:rPr>
                        <a:t>répondre</a:t>
                      </a:r>
                      <a:r>
                        <a:rPr lang="en-US" sz="2000" kern="1200" dirty="0" smtClean="0">
                          <a:solidFill>
                            <a:schemeClr val="dk1"/>
                          </a:solidFill>
                          <a:latin typeface="Arial" panose="020B0604020202020204" pitchFamily="34" charset="0"/>
                          <a:ea typeface="+mn-ea"/>
                          <a:cs typeface="Arial" panose="020B0604020202020204" pitchFamily="34" charset="0"/>
                        </a:rPr>
                        <a:t> </a:t>
                      </a:r>
                      <a:endParaRPr lang="en-US" sz="2000" kern="1200" dirty="0">
                        <a:solidFill>
                          <a:schemeClr val="dk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357159556"/>
                  </a:ext>
                </a:extLst>
              </a:tr>
            </a:tbl>
          </a:graphicData>
        </a:graphic>
      </p:graphicFrame>
      <p:sp>
        <p:nvSpPr>
          <p:cNvPr id="5" name="Rectangle 4"/>
          <p:cNvSpPr/>
          <p:nvPr>
            <p:custDataLst>
              <p:tags r:id="rId4"/>
            </p:custDataLst>
          </p:nvPr>
        </p:nvSpPr>
        <p:spPr>
          <a:xfrm>
            <a:off x="4681220" y="5351916"/>
            <a:ext cx="5820508" cy="1002323"/>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dirty="0" smtClean="0"/>
          </a:p>
          <a:p>
            <a:pPr algn="ctr"/>
            <a:r>
              <a:rPr lang="fr-CA" dirty="0" smtClean="0"/>
              <a:t>Notes </a:t>
            </a:r>
            <a:r>
              <a:rPr lang="fr-CA" dirty="0"/>
              <a:t>de formation : La question ne porte pas sur le statut actuel, mais plutôt sur le statut à l’arrivée au Canada.</a:t>
            </a:r>
            <a:endParaRPr lang="en-CA" dirty="0"/>
          </a:p>
          <a:p>
            <a:pPr algn="ctr"/>
            <a:r>
              <a:rPr lang="en-CA" sz="2000" dirty="0" smtClean="0"/>
              <a:t>. </a:t>
            </a:r>
            <a:endParaRPr lang="en-CA" sz="2000" dirty="0"/>
          </a:p>
        </p:txBody>
      </p:sp>
      <p:sp>
        <p:nvSpPr>
          <p:cNvPr id="2" name="Slide Number Placeholder 1"/>
          <p:cNvSpPr>
            <a:spLocks noGrp="1"/>
          </p:cNvSpPr>
          <p:nvPr>
            <p:ph type="sldNum" sz="quarter" idx="12"/>
          </p:nvPr>
        </p:nvSpPr>
        <p:spPr/>
        <p:txBody>
          <a:bodyPr/>
          <a:lstStyle/>
          <a:p>
            <a:fld id="{2E86C063-E22E-2E4C-A523-54089486E38F}" type="slidenum">
              <a:rPr lang="en-US" smtClean="0"/>
              <a:t>16</a:t>
            </a:fld>
            <a:endParaRPr lang="en-US"/>
          </a:p>
        </p:txBody>
      </p:sp>
    </p:spTree>
    <p:extLst>
      <p:ext uri="{BB962C8B-B14F-4D97-AF65-F5344CB8AC3E}">
        <p14:creationId xmlns:p14="http://schemas.microsoft.com/office/powerpoint/2010/main" val="266099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40080" y="748665"/>
            <a:ext cx="8122920" cy="703580"/>
          </a:xfrm>
        </p:spPr>
        <p:txBody>
          <a:bodyPr/>
          <a:lstStyle/>
          <a:p>
            <a:r>
              <a:rPr lang="en-US" dirty="0"/>
              <a:t>Migration</a:t>
            </a:r>
            <a:r>
              <a:rPr lang="en-US" dirty="0">
                <a:solidFill>
                  <a:srgbClr val="8E2B3F"/>
                </a:solidFill>
              </a:rPr>
              <a:t>*</a:t>
            </a:r>
          </a:p>
        </p:txBody>
      </p:sp>
      <p:sp>
        <p:nvSpPr>
          <p:cNvPr id="10" name="Title 1"/>
          <p:cNvSpPr txBox="1">
            <a:spLocks/>
          </p:cNvSpPr>
          <p:nvPr>
            <p:custDataLst>
              <p:tags r:id="rId2"/>
            </p:custDataLst>
          </p:nvPr>
        </p:nvSpPr>
        <p:spPr>
          <a:xfrm>
            <a:off x="640080" y="25728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7" name="Table 6">
            <a:extLst>
              <a:ext uri="{FF2B5EF4-FFF2-40B4-BE49-F238E27FC236}">
                <a16:creationId xmlns:a16="http://schemas.microsoft.com/office/drawing/2014/main" id="{82782719-74B2-4A05-B09F-18250E415716}"/>
              </a:ext>
            </a:extLst>
          </p:cNvPr>
          <p:cNvGraphicFramePr>
            <a:graphicFrameLocks noGrp="1"/>
          </p:cNvGraphicFramePr>
          <p:nvPr>
            <p:custDataLst>
              <p:tags r:id="rId3"/>
            </p:custDataLst>
            <p:extLst>
              <p:ext uri="{D42A27DB-BD31-4B8C-83A1-F6EECF244321}">
                <p14:modId xmlns:p14="http://schemas.microsoft.com/office/powerpoint/2010/main" val="1684211085"/>
              </p:ext>
            </p:extLst>
          </p:nvPr>
        </p:nvGraphicFramePr>
        <p:xfrm>
          <a:off x="640080" y="1473201"/>
          <a:ext cx="10932159" cy="4385429"/>
        </p:xfrm>
        <a:graphic>
          <a:graphicData uri="http://schemas.openxmlformats.org/drawingml/2006/table">
            <a:tbl>
              <a:tblPr firstRow="1" bandRow="1">
                <a:tableStyleId>{5C22544A-7EE6-4342-B048-85BDC9FD1C3A}</a:tableStyleId>
              </a:tblPr>
              <a:tblGrid>
                <a:gridCol w="5814837">
                  <a:extLst>
                    <a:ext uri="{9D8B030D-6E8A-4147-A177-3AD203B41FA5}">
                      <a16:colId xmlns:a16="http://schemas.microsoft.com/office/drawing/2014/main" val="20000"/>
                    </a:ext>
                  </a:extLst>
                </a:gridCol>
                <a:gridCol w="5117322">
                  <a:extLst>
                    <a:ext uri="{9D8B030D-6E8A-4147-A177-3AD203B41FA5}">
                      <a16:colId xmlns:a16="http://schemas.microsoft.com/office/drawing/2014/main" val="20001"/>
                    </a:ext>
                  </a:extLst>
                </a:gridCol>
              </a:tblGrid>
              <a:tr h="429095">
                <a:tc>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7</a:t>
                      </a:r>
                      <a:endParaRPr lang="en-CA"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1973835">
                <a:tc>
                  <a:txBody>
                    <a:bodyPr/>
                    <a:lstStyle/>
                    <a:p>
                      <a:pPr lvl="0"/>
                      <a:r>
                        <a:rPr lang="fr-CA" sz="2000" b="1" kern="1200" dirty="0" smtClean="0">
                          <a:solidFill>
                            <a:schemeClr val="dk1"/>
                          </a:solidFill>
                          <a:latin typeface="Arial" panose="020B0604020202020204" pitchFamily="34" charset="0"/>
                          <a:ea typeface="+mn-ea"/>
                          <a:cs typeface="Arial" panose="020B0604020202020204" pitchFamily="34" charset="0"/>
                        </a:rPr>
                        <a:t>Depuis combien de temps êtes-vous à (nom de la communauté) ?</a:t>
                      </a:r>
                      <a:endParaRPr lang="en-CA" sz="2000" b="1" kern="1200" dirty="0" smtClean="0">
                        <a:solidFill>
                          <a:schemeClr val="dk1"/>
                        </a:solidFill>
                        <a:latin typeface="Arial" panose="020B0604020202020204" pitchFamily="34" charset="0"/>
                        <a:ea typeface="+mn-ea"/>
                        <a:cs typeface="Arial" panose="020B0604020202020204" pitchFamily="34" charset="0"/>
                      </a:endParaRPr>
                    </a:p>
                    <a:p>
                      <a:endParaRPr lang="en-CA" sz="2000" dirty="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err="1" smtClean="0">
                          <a:solidFill>
                            <a:schemeClr val="dk1"/>
                          </a:solidFill>
                          <a:latin typeface="Arial" panose="020B0604020202020204" pitchFamily="34" charset="0"/>
                          <a:ea typeface="+mn-ea"/>
                          <a:cs typeface="Arial" panose="020B0604020202020204" pitchFamily="34" charset="0"/>
                        </a:rPr>
                        <a:t>Durée</a:t>
                      </a:r>
                      <a:r>
                        <a:rPr lang="en-US" sz="2000" kern="1200" dirty="0" smtClean="0">
                          <a:solidFill>
                            <a:schemeClr val="dk1"/>
                          </a:solidFill>
                          <a:latin typeface="Arial" panose="020B0604020202020204" pitchFamily="34" charset="0"/>
                          <a:ea typeface="+mn-ea"/>
                          <a:cs typeface="Arial" panose="020B0604020202020204" pitchFamily="34" charset="0"/>
                        </a:rPr>
                        <a:t>__</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jours</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semaines</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mois</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années</a:t>
                      </a:r>
                      <a:r>
                        <a:rPr lang="en-US" sz="2000" dirty="0" smtClean="0">
                          <a:latin typeface="Arial" panose="020B0604020202020204" pitchFamily="34" charset="0"/>
                          <a:cs typeface="Arial" panose="020B0604020202020204" pitchFamily="34" charset="0"/>
                        </a:rPr>
                        <a:t>] </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err="1" smtClean="0">
                          <a:solidFill>
                            <a:schemeClr val="dk1"/>
                          </a:solidFill>
                          <a:latin typeface="Arial" panose="020B0604020202020204" pitchFamily="34" charset="0"/>
                          <a:ea typeface="+mn-ea"/>
                          <a:cs typeface="Arial" panose="020B0604020202020204" pitchFamily="34" charset="0"/>
                        </a:rPr>
                        <a:t>Toujours</a:t>
                      </a:r>
                      <a:r>
                        <a:rPr lang="en-US" sz="2000" kern="1200" dirty="0" smtClean="0">
                          <a:solidFill>
                            <a:schemeClr val="dk1"/>
                          </a:solidFill>
                          <a:latin typeface="Arial" panose="020B0604020202020204" pitchFamily="34" charset="0"/>
                          <a:ea typeface="+mn-ea"/>
                          <a:cs typeface="Arial" panose="020B0604020202020204" pitchFamily="34" charset="0"/>
                        </a:rPr>
                        <a:t> </a:t>
                      </a:r>
                      <a:r>
                        <a:rPr lang="en-US" sz="2000" kern="1200" dirty="0" err="1" smtClean="0">
                          <a:solidFill>
                            <a:schemeClr val="dk1"/>
                          </a:solidFill>
                          <a:latin typeface="Arial" panose="020B0604020202020204" pitchFamily="34" charset="0"/>
                          <a:ea typeface="+mn-ea"/>
                          <a:cs typeface="Arial" panose="020B0604020202020204" pitchFamily="34" charset="0"/>
                        </a:rPr>
                        <a:t>été</a:t>
                      </a:r>
                      <a:r>
                        <a:rPr lang="en-US" sz="2000" kern="1200" dirty="0" smtClean="0">
                          <a:solidFill>
                            <a:schemeClr val="dk1"/>
                          </a:solidFill>
                          <a:latin typeface="Arial" panose="020B0604020202020204" pitchFamily="34" charset="0"/>
                          <a:ea typeface="+mn-ea"/>
                          <a:cs typeface="Arial" panose="020B0604020202020204" pitchFamily="34" charset="0"/>
                        </a:rPr>
                        <a:t> </a:t>
                      </a:r>
                      <a:r>
                        <a:rPr lang="en-US" sz="2000" kern="1200" dirty="0" err="1" smtClean="0">
                          <a:solidFill>
                            <a:schemeClr val="dk1"/>
                          </a:solidFill>
                          <a:latin typeface="Arial" panose="020B0604020202020204" pitchFamily="34" charset="0"/>
                          <a:ea typeface="+mn-ea"/>
                          <a:cs typeface="Arial" panose="020B0604020202020204" pitchFamily="34" charset="0"/>
                        </a:rPr>
                        <a:t>ici</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Ne </a:t>
                      </a:r>
                      <a:r>
                        <a:rPr lang="en-US" sz="2000" kern="1200" dirty="0" err="1" smtClean="0">
                          <a:solidFill>
                            <a:schemeClr val="dk1"/>
                          </a:solidFill>
                          <a:latin typeface="Arial" panose="020B0604020202020204" pitchFamily="34" charset="0"/>
                          <a:ea typeface="+mn-ea"/>
                          <a:cs typeface="Arial" panose="020B0604020202020204" pitchFamily="34" charset="0"/>
                        </a:rPr>
                        <a:t>sait</a:t>
                      </a:r>
                      <a:r>
                        <a:rPr lang="en-US" sz="2000" kern="1200" dirty="0" smtClean="0">
                          <a:solidFill>
                            <a:schemeClr val="dk1"/>
                          </a:solidFill>
                          <a:latin typeface="Arial" panose="020B0604020202020204" pitchFamily="34" charset="0"/>
                          <a:ea typeface="+mn-ea"/>
                          <a:cs typeface="Arial" panose="020B0604020202020204" pitchFamily="34" charset="0"/>
                        </a:rPr>
                        <a:t> pas</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Refuse de </a:t>
                      </a:r>
                      <a:r>
                        <a:rPr lang="en-US" sz="2000" kern="1200" dirty="0" err="1" smtClean="0">
                          <a:solidFill>
                            <a:schemeClr val="dk1"/>
                          </a:solidFill>
                          <a:latin typeface="Arial" panose="020B0604020202020204" pitchFamily="34" charset="0"/>
                          <a:ea typeface="+mn-ea"/>
                          <a:cs typeface="Arial" panose="020B0604020202020204" pitchFamily="34" charset="0"/>
                        </a:rPr>
                        <a:t>répondre</a:t>
                      </a:r>
                      <a:endParaRPr lang="en-US" sz="2000" kern="1200" dirty="0">
                        <a:solidFill>
                          <a:schemeClr val="dk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r>
                        <a:rPr lang="fr-CA" sz="2000" b="0" kern="1200" dirty="0" smtClean="0">
                          <a:solidFill>
                            <a:schemeClr val="dk1"/>
                          </a:solidFill>
                          <a:effectLst/>
                          <a:latin typeface="+mn-lt"/>
                          <a:ea typeface="+mn-ea"/>
                          <a:cs typeface="+mn-cs"/>
                        </a:rPr>
                        <a:t>Déterminer l’ampleur de la migration vers la communauté et d’où provient cette migration. Les personnes qui viennent d’arriver dans la ville peuvent ne pas être au courant des services disponibles.</a:t>
                      </a:r>
                    </a:p>
                    <a:p>
                      <a:endParaRPr lang="en-CA" sz="2000" b="0" kern="1200" dirty="0" smtClean="0">
                        <a:solidFill>
                          <a:schemeClr val="dk1"/>
                        </a:solidFill>
                        <a:effectLst/>
                        <a:latin typeface="+mn-lt"/>
                        <a:ea typeface="+mn-ea"/>
                        <a:cs typeface="+mn-cs"/>
                      </a:endParaRPr>
                    </a:p>
                    <a:p>
                      <a:r>
                        <a:rPr lang="fr-CA" sz="2000" b="0" kern="1200" dirty="0" smtClean="0">
                          <a:solidFill>
                            <a:schemeClr val="dk1"/>
                          </a:solidFill>
                          <a:effectLst/>
                          <a:latin typeface="+mn-lt"/>
                          <a:ea typeface="+mn-ea"/>
                          <a:cs typeface="+mn-cs"/>
                        </a:rPr>
                        <a:t>Cela peut être combiné à l’âge de la première itinérance pour déterminer si l’itinérance a eu lieu avant ou après l’arrivée dans la ville.</a:t>
                      </a:r>
                      <a:endParaRPr lang="en-CA" sz="2000" b="0" kern="1200" dirty="0">
                        <a:solidFill>
                          <a:schemeClr val="dk1"/>
                        </a:solidFill>
                        <a:effectLst/>
                        <a:latin typeface="+mn-lt"/>
                        <a:ea typeface="+mn-ea"/>
                        <a:cs typeface="+mn-cs"/>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31294">
                <a:tc>
                  <a:txBody>
                    <a:bodyPr/>
                    <a:lstStyle/>
                    <a:p>
                      <a:pPr marL="0" indent="0">
                        <a:buFont typeface="Arial" panose="020B0604020202020204" pitchFamily="34" charset="0"/>
                        <a:buNone/>
                        <a:defRPr/>
                      </a:pPr>
                      <a:r>
                        <a:rPr lang="en-CA" sz="2000" b="1" kern="1200" dirty="0" smtClean="0">
                          <a:solidFill>
                            <a:schemeClr val="dk1"/>
                          </a:solidFill>
                          <a:latin typeface="Arial" panose="020B0604020202020204" pitchFamily="34" charset="0"/>
                          <a:ea typeface="+mn-ea"/>
                          <a:cs typeface="Arial" panose="020B0604020202020204" pitchFamily="34" charset="0"/>
                        </a:rPr>
                        <a:t>[Si la </a:t>
                      </a:r>
                      <a:r>
                        <a:rPr lang="en-CA" sz="2000" b="1" kern="1200" dirty="0" err="1" smtClean="0">
                          <a:solidFill>
                            <a:schemeClr val="dk1"/>
                          </a:solidFill>
                          <a:latin typeface="Arial" panose="020B0604020202020204" pitchFamily="34" charset="0"/>
                          <a:ea typeface="+mn-ea"/>
                          <a:cs typeface="Arial" panose="020B0604020202020204" pitchFamily="34" charset="0"/>
                        </a:rPr>
                        <a:t>durée</a:t>
                      </a:r>
                      <a:r>
                        <a:rPr lang="en-CA" sz="2000" b="1" kern="1200" dirty="0" smtClean="0">
                          <a:solidFill>
                            <a:schemeClr val="dk1"/>
                          </a:solidFill>
                          <a:latin typeface="Arial" panose="020B0604020202020204" pitchFamily="34" charset="0"/>
                          <a:ea typeface="+mn-ea"/>
                          <a:cs typeface="Arial" panose="020B0604020202020204" pitchFamily="34" charset="0"/>
                        </a:rPr>
                        <a:t> a</a:t>
                      </a:r>
                      <a:r>
                        <a:rPr lang="en-CA" sz="2000" b="1" kern="1200" baseline="0" dirty="0" smtClean="0">
                          <a:solidFill>
                            <a:schemeClr val="dk1"/>
                          </a:solidFill>
                          <a:latin typeface="Arial" panose="020B0604020202020204" pitchFamily="34" charset="0"/>
                          <a:ea typeface="+mn-ea"/>
                          <a:cs typeface="Arial" panose="020B0604020202020204" pitchFamily="34" charset="0"/>
                        </a:rPr>
                        <a:t> </a:t>
                      </a:r>
                      <a:r>
                        <a:rPr lang="en-CA" sz="2000" b="1" kern="1200" baseline="0" dirty="0" err="1" smtClean="0">
                          <a:solidFill>
                            <a:schemeClr val="dk1"/>
                          </a:solidFill>
                          <a:latin typeface="Arial" panose="020B0604020202020204" pitchFamily="34" charset="0"/>
                          <a:ea typeface="+mn-ea"/>
                          <a:cs typeface="Arial" panose="020B0604020202020204" pitchFamily="34" charset="0"/>
                        </a:rPr>
                        <a:t>été</a:t>
                      </a:r>
                      <a:r>
                        <a:rPr lang="en-CA" sz="2000" b="1" kern="1200" baseline="0" dirty="0" smtClean="0">
                          <a:solidFill>
                            <a:schemeClr val="dk1"/>
                          </a:solidFill>
                          <a:latin typeface="Arial" panose="020B0604020202020204" pitchFamily="34" charset="0"/>
                          <a:ea typeface="+mn-ea"/>
                          <a:cs typeface="Arial" panose="020B0604020202020204" pitchFamily="34" charset="0"/>
                        </a:rPr>
                        <a:t> </a:t>
                      </a:r>
                      <a:r>
                        <a:rPr lang="en-CA" sz="2000" b="1" kern="1200" baseline="0" dirty="0" err="1" smtClean="0">
                          <a:solidFill>
                            <a:schemeClr val="dk1"/>
                          </a:solidFill>
                          <a:latin typeface="Arial" panose="020B0604020202020204" pitchFamily="34" charset="0"/>
                          <a:ea typeface="+mn-ea"/>
                          <a:cs typeface="Arial" panose="020B0604020202020204" pitchFamily="34" charset="0"/>
                        </a:rPr>
                        <a:t>indiquée</a:t>
                      </a:r>
                      <a:r>
                        <a:rPr lang="en-CA" sz="2000" b="1" kern="1200" dirty="0" smtClean="0">
                          <a:solidFill>
                            <a:schemeClr val="dk1"/>
                          </a:solidFill>
                          <a:latin typeface="Arial" panose="020B0604020202020204" pitchFamily="34" charset="0"/>
                          <a:ea typeface="+mn-ea"/>
                          <a:cs typeface="Arial" panose="020B0604020202020204" pitchFamily="34" charset="0"/>
                        </a:rPr>
                        <a:t>] </a:t>
                      </a:r>
                      <a:r>
                        <a:rPr lang="fr-CA" sz="2000" b="1" kern="1200" dirty="0" smtClean="0">
                          <a:solidFill>
                            <a:schemeClr val="dk1"/>
                          </a:solidFill>
                          <a:effectLst/>
                          <a:latin typeface="+mn-lt"/>
                          <a:ea typeface="+mn-ea"/>
                          <a:cs typeface="+mn-cs"/>
                        </a:rPr>
                        <a:t>Où habitiez-vous avant de déménager ici? </a:t>
                      </a:r>
                      <a:r>
                        <a:rPr lang="en-US" sz="2000" kern="1200" dirty="0" smtClean="0">
                          <a:solidFill>
                            <a:schemeClr val="dk1"/>
                          </a:solidFill>
                          <a:latin typeface="Arial" panose="020B0604020202020204" pitchFamily="34" charset="0"/>
                          <a:ea typeface="+mn-ea"/>
                          <a:cs typeface="Arial" panose="020B0604020202020204" pitchFamily="34" charset="0"/>
                        </a:rPr>
                        <a:t>[</a:t>
                      </a:r>
                      <a:r>
                        <a:rPr lang="en-US" sz="2000" kern="1200" dirty="0" err="1" smtClean="0">
                          <a:solidFill>
                            <a:schemeClr val="dk1"/>
                          </a:solidFill>
                          <a:latin typeface="Arial" panose="020B0604020202020204" pitchFamily="34" charset="0"/>
                          <a:ea typeface="+mn-ea"/>
                          <a:cs typeface="Arial" panose="020B0604020202020204" pitchFamily="34" charset="0"/>
                        </a:rPr>
                        <a:t>communauté</a:t>
                      </a:r>
                      <a:r>
                        <a:rPr lang="en-US" sz="2000" kern="1200" dirty="0" smtClean="0">
                          <a:solidFill>
                            <a:schemeClr val="dk1"/>
                          </a:solidFill>
                          <a:latin typeface="Arial" panose="020B0604020202020204" pitchFamily="34" charset="0"/>
                          <a:ea typeface="+mn-ea"/>
                          <a:cs typeface="Arial" panose="020B0604020202020204" pitchFamily="34" charset="0"/>
                        </a:rPr>
                        <a:t> et province/pays]</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Ne </a:t>
                      </a:r>
                      <a:r>
                        <a:rPr lang="en-US" sz="2000" kern="1200" dirty="0" err="1" smtClean="0">
                          <a:solidFill>
                            <a:schemeClr val="dk1"/>
                          </a:solidFill>
                          <a:latin typeface="Arial" panose="020B0604020202020204" pitchFamily="34" charset="0"/>
                          <a:ea typeface="+mn-ea"/>
                          <a:cs typeface="Arial" panose="020B0604020202020204" pitchFamily="34" charset="0"/>
                        </a:rPr>
                        <a:t>sait</a:t>
                      </a:r>
                      <a:r>
                        <a:rPr lang="en-US" sz="2000" kern="1200" dirty="0" smtClean="0">
                          <a:solidFill>
                            <a:schemeClr val="dk1"/>
                          </a:solidFill>
                          <a:latin typeface="Arial" panose="020B0604020202020204" pitchFamily="34" charset="0"/>
                          <a:ea typeface="+mn-ea"/>
                          <a:cs typeface="Arial" panose="020B0604020202020204" pitchFamily="34" charset="0"/>
                        </a:rPr>
                        <a:t> pas</a:t>
                      </a:r>
                      <a:endParaRPr lang="en-US" sz="2000" kern="1200" dirty="0">
                        <a:solidFill>
                          <a:schemeClr val="dk1"/>
                        </a:solidFill>
                        <a:latin typeface="Arial" panose="020B0604020202020204" pitchFamily="34" charset="0"/>
                        <a:ea typeface="+mn-ea"/>
                        <a:cs typeface="Arial" panose="020B0604020202020204" pitchFamily="34" charset="0"/>
                      </a:endParaRPr>
                    </a:p>
                    <a:p>
                      <a:pPr marL="342900" indent="-342900" algn="l" defTabSz="457200" rtl="0" eaLnBrk="1" latinLnBrk="0" hangingPunct="1">
                        <a:buFont typeface="Arial" panose="020B0604020202020204" pitchFamily="34" charset="0"/>
                        <a:buChar char="•"/>
                      </a:pPr>
                      <a:r>
                        <a:rPr lang="en-US" sz="2000" kern="1200" dirty="0" smtClean="0">
                          <a:solidFill>
                            <a:schemeClr val="dk1"/>
                          </a:solidFill>
                          <a:latin typeface="Arial" panose="020B0604020202020204" pitchFamily="34" charset="0"/>
                          <a:ea typeface="+mn-ea"/>
                          <a:cs typeface="Arial" panose="020B0604020202020204" pitchFamily="34" charset="0"/>
                        </a:rPr>
                        <a:t>Refuse de </a:t>
                      </a:r>
                      <a:r>
                        <a:rPr lang="en-US" sz="2000" kern="1200" dirty="0" err="1" smtClean="0">
                          <a:solidFill>
                            <a:schemeClr val="dk1"/>
                          </a:solidFill>
                          <a:latin typeface="Arial" panose="020B0604020202020204" pitchFamily="34" charset="0"/>
                          <a:ea typeface="+mn-ea"/>
                          <a:cs typeface="Arial" panose="020B0604020202020204" pitchFamily="34" charset="0"/>
                        </a:rPr>
                        <a:t>répondre</a:t>
                      </a:r>
                      <a:endParaRPr lang="en-US" sz="2000" kern="1200" dirty="0">
                        <a:solidFill>
                          <a:schemeClr val="dk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357159556"/>
                  </a:ext>
                </a:extLst>
              </a:tr>
            </a:tbl>
          </a:graphicData>
        </a:graphic>
      </p:graphicFrame>
      <p:sp>
        <p:nvSpPr>
          <p:cNvPr id="5" name="Rectangle 4"/>
          <p:cNvSpPr/>
          <p:nvPr>
            <p:custDataLst>
              <p:tags r:id="rId4"/>
            </p:custDataLst>
          </p:nvPr>
        </p:nvSpPr>
        <p:spPr>
          <a:xfrm>
            <a:off x="4535072" y="5539924"/>
            <a:ext cx="5820508" cy="1002323"/>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dirty="0"/>
              <a:t>Notes de formation : La question porte sur les autres endroits où quelqu’un a vécu. Il ne comprendrait pas les voyages de plus courte durée. </a:t>
            </a: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17</a:t>
            </a:fld>
            <a:endParaRPr lang="en-US"/>
          </a:p>
        </p:txBody>
      </p:sp>
    </p:spTree>
    <p:extLst>
      <p:ext uri="{BB962C8B-B14F-4D97-AF65-F5344CB8AC3E}">
        <p14:creationId xmlns:p14="http://schemas.microsoft.com/office/powerpoint/2010/main" val="34839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09600" y="818014"/>
            <a:ext cx="8122920" cy="703580"/>
          </a:xfrm>
        </p:spPr>
        <p:txBody>
          <a:bodyPr/>
          <a:lstStyle/>
          <a:p>
            <a:r>
              <a:rPr lang="en-US" dirty="0" err="1" smtClean="0"/>
              <a:t>Identité</a:t>
            </a:r>
            <a:r>
              <a:rPr lang="en-US" dirty="0" smtClean="0"/>
              <a:t> </a:t>
            </a:r>
            <a:r>
              <a:rPr lang="en-US" dirty="0" err="1" smtClean="0"/>
              <a:t>autochtone</a:t>
            </a:r>
            <a:endParaRPr lang="en-US" dirty="0"/>
          </a:p>
        </p:txBody>
      </p:sp>
      <p:sp>
        <p:nvSpPr>
          <p:cNvPr id="10" name="Title 1"/>
          <p:cNvSpPr txBox="1">
            <a:spLocks/>
          </p:cNvSpPr>
          <p:nvPr>
            <p:custDataLst>
              <p:tags r:id="rId2"/>
            </p:custDataLst>
          </p:nvPr>
        </p:nvSpPr>
        <p:spPr>
          <a:xfrm>
            <a:off x="609600" y="250703"/>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a:solidFill>
                  <a:schemeClr val="tx1"/>
                </a:solidFill>
              </a:rPr>
              <a:t>s</a:t>
            </a:r>
            <a:r>
              <a:rPr lang="en-US" sz="2800" dirty="0" err="1" smtClean="0">
                <a:solidFill>
                  <a:schemeClr val="tx1"/>
                </a:solidFill>
              </a:rPr>
              <a:t>ondage</a:t>
            </a:r>
            <a:r>
              <a:rPr lang="en-US" sz="2800" dirty="0">
                <a:solidFill>
                  <a:srgbClr val="C3D941"/>
                </a:solidFill>
              </a:rPr>
              <a:t>	</a:t>
            </a:r>
            <a:endParaRPr lang="en-US" sz="3200" dirty="0"/>
          </a:p>
        </p:txBody>
      </p:sp>
      <p:graphicFrame>
        <p:nvGraphicFramePr>
          <p:cNvPr id="5" name="Table 4">
            <a:extLst>
              <a:ext uri="{FF2B5EF4-FFF2-40B4-BE49-F238E27FC236}">
                <a16:creationId xmlns:a16="http://schemas.microsoft.com/office/drawing/2014/main" id="{BE0B9DBD-F40F-4976-88AC-1990A51B8D41}"/>
              </a:ext>
            </a:extLst>
          </p:cNvPr>
          <p:cNvGraphicFramePr>
            <a:graphicFrameLocks noGrp="1"/>
          </p:cNvGraphicFramePr>
          <p:nvPr>
            <p:custDataLst>
              <p:tags r:id="rId3"/>
            </p:custDataLst>
            <p:extLst>
              <p:ext uri="{D42A27DB-BD31-4B8C-83A1-F6EECF244321}">
                <p14:modId xmlns:p14="http://schemas.microsoft.com/office/powerpoint/2010/main" val="2134432327"/>
              </p:ext>
            </p:extLst>
          </p:nvPr>
        </p:nvGraphicFramePr>
        <p:xfrm>
          <a:off x="609600" y="1459620"/>
          <a:ext cx="10982960" cy="4368525"/>
        </p:xfrm>
        <a:graphic>
          <a:graphicData uri="http://schemas.openxmlformats.org/drawingml/2006/table">
            <a:tbl>
              <a:tblPr firstRow="1" bandRow="1">
                <a:tableStyleId>{5C22544A-7EE6-4342-B048-85BDC9FD1C3A}</a:tableStyleId>
              </a:tblPr>
              <a:tblGrid>
                <a:gridCol w="564896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425506">
                <a:tc>
                  <a:txBody>
                    <a:bodyPr/>
                    <a:lstStyle/>
                    <a:p>
                      <a:pPr algn="l"/>
                      <a:r>
                        <a:rPr lang="en-CA" sz="2000" b="1" kern="1200" dirty="0">
                          <a:solidFill>
                            <a:schemeClr val="lt1"/>
                          </a:solidFill>
                          <a:latin typeface="Arial" panose="020B0604020202020204" pitchFamily="34" charset="0"/>
                          <a:ea typeface="+mn-ea"/>
                          <a:cs typeface="Arial" panose="020B0604020202020204" pitchFamily="34" charset="0"/>
                        </a:rPr>
                        <a:t>Question </a:t>
                      </a:r>
                      <a:r>
                        <a:rPr lang="en-CA" sz="2000" b="1" kern="1200" dirty="0" smtClean="0">
                          <a:solidFill>
                            <a:schemeClr val="lt1"/>
                          </a:solidFill>
                          <a:latin typeface="Arial" panose="020B0604020202020204" pitchFamily="34" charset="0"/>
                          <a:ea typeface="+mn-ea"/>
                          <a:cs typeface="Arial" panose="020B0604020202020204" pitchFamily="34" charset="0"/>
                        </a:rPr>
                        <a:t>8a</a:t>
                      </a:r>
                      <a:endParaRPr lang="en-CA" sz="2000" b="1" kern="1200" dirty="0">
                        <a:solidFill>
                          <a:schemeClr val="lt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943019">
                <a:tc>
                  <a:txBody>
                    <a:bodyPr/>
                    <a:lstStyle/>
                    <a:p>
                      <a:pPr marL="0" indent="0">
                        <a:buFont typeface="Wingdings" pitchFamily="2" charset="2"/>
                        <a:buNone/>
                        <a:defRPr/>
                      </a:pPr>
                      <a:r>
                        <a:rPr lang="fr-CA" sz="2000" b="1" kern="1200" dirty="0" smtClean="0">
                          <a:solidFill>
                            <a:schemeClr val="dk1"/>
                          </a:solidFill>
                          <a:effectLst/>
                          <a:latin typeface="+mn-lt"/>
                          <a:ea typeface="+mn-ea"/>
                          <a:cs typeface="+mn-cs"/>
                        </a:rPr>
                        <a:t>Vous identifiez-vous comme membre des Premières Nations (avec ou sans statut), Métis, ou Inuit, ou avez-vous des ancêtres autochtones de l’Amérique du Nord ? </a:t>
                      </a:r>
                    </a:p>
                    <a:p>
                      <a:pPr marL="0" indent="0">
                        <a:buFont typeface="Wingdings" pitchFamily="2" charset="2"/>
                        <a:buNone/>
                        <a:defRPr/>
                      </a:pPr>
                      <a:endParaRPr lang="en-CA" sz="2000" b="1" dirty="0" smtClean="0">
                        <a:effectLst/>
                        <a:latin typeface="Arial" panose="020B0604020202020204" pitchFamily="34" charset="0"/>
                        <a:cs typeface="Arial" panose="020B0604020202020204" pitchFamily="34" charset="0"/>
                      </a:endParaRPr>
                    </a:p>
                    <a:p>
                      <a:pPr marL="342900" indent="-342900">
                        <a:lnSpc>
                          <a:spcPct val="80000"/>
                        </a:lnSpc>
                        <a:buFont typeface="Arial" panose="020B0604020202020204" pitchFamily="34" charset="0"/>
                        <a:buChar char="•"/>
                      </a:pPr>
                      <a:r>
                        <a:rPr lang="en-CA" altLang="en-US" sz="2000" dirty="0" err="1" smtClean="0">
                          <a:latin typeface="Arial" panose="020B0604020202020204" pitchFamily="34" charset="0"/>
                          <a:cs typeface="Arial" panose="020B0604020202020204" pitchFamily="34" charset="0"/>
                        </a:rPr>
                        <a:t>Oui</a:t>
                      </a:r>
                      <a:r>
                        <a:rPr lang="en-CA" altLang="en-US" sz="2000" dirty="0" smtClean="0">
                          <a:latin typeface="Arial" panose="020B0604020202020204" pitchFamily="34" charset="0"/>
                          <a:cs typeface="Arial" panose="020B0604020202020204" pitchFamily="34" charset="0"/>
                        </a:rPr>
                        <a:t>, Premières Nations</a:t>
                      </a:r>
                    </a:p>
                    <a:p>
                      <a:pPr marL="342900" indent="-342900">
                        <a:lnSpc>
                          <a:spcPct val="80000"/>
                        </a:lnSpc>
                        <a:buFont typeface="Arial" panose="020B0604020202020204" pitchFamily="34" charset="0"/>
                        <a:buChar char="•"/>
                      </a:pPr>
                      <a:r>
                        <a:rPr lang="en-CA" altLang="en-US" sz="2000" dirty="0" smtClean="0">
                          <a:latin typeface="Arial" panose="020B0604020202020204" pitchFamily="34" charset="0"/>
                          <a:cs typeface="Arial" panose="020B0604020202020204" pitchFamily="34" charset="0"/>
                        </a:rPr>
                        <a:t>Yes,</a:t>
                      </a:r>
                      <a:r>
                        <a:rPr lang="en-CA" altLang="en-US" sz="2000" baseline="0" dirty="0" smtClean="0">
                          <a:latin typeface="Arial" panose="020B0604020202020204" pitchFamily="34" charset="0"/>
                          <a:cs typeface="Arial" panose="020B0604020202020204" pitchFamily="34" charset="0"/>
                        </a:rPr>
                        <a:t> Métis</a:t>
                      </a:r>
                    </a:p>
                    <a:p>
                      <a:pPr marL="342900" indent="-342900">
                        <a:lnSpc>
                          <a:spcPct val="80000"/>
                        </a:lnSpc>
                        <a:buFont typeface="Arial" panose="020B0604020202020204" pitchFamily="34" charset="0"/>
                        <a:buChar char="•"/>
                      </a:pPr>
                      <a:r>
                        <a:rPr lang="en-CA" altLang="en-US" sz="2000" baseline="0" dirty="0" smtClean="0">
                          <a:latin typeface="Arial" panose="020B0604020202020204" pitchFamily="34" charset="0"/>
                          <a:cs typeface="Arial" panose="020B0604020202020204" pitchFamily="34" charset="0"/>
                        </a:rPr>
                        <a:t>Yes, Inuit</a:t>
                      </a:r>
                      <a:endParaRPr lang="en-CA" altLang="en-US" sz="2000" dirty="0" smtClean="0">
                        <a:latin typeface="Arial" panose="020B0604020202020204" pitchFamily="34" charset="0"/>
                        <a:cs typeface="Arial" panose="020B0604020202020204" pitchFamily="34" charset="0"/>
                      </a:endParaRPr>
                    </a:p>
                    <a:p>
                      <a:pPr marL="342900" indent="-342900">
                        <a:lnSpc>
                          <a:spcPct val="80000"/>
                        </a:lnSpc>
                        <a:buFont typeface="Arial" panose="020B0604020202020204" pitchFamily="34" charset="0"/>
                        <a:buChar char="•"/>
                      </a:pPr>
                      <a:r>
                        <a:rPr lang="en-CA" altLang="en-US" sz="2000" dirty="0" smtClean="0">
                          <a:latin typeface="Arial" panose="020B0604020202020204" pitchFamily="34" charset="0"/>
                          <a:cs typeface="Arial" panose="020B0604020202020204" pitchFamily="34" charset="0"/>
                        </a:rPr>
                        <a:t>Yes,</a:t>
                      </a:r>
                      <a:r>
                        <a:rPr lang="en-CA" altLang="en-US" sz="2000" baseline="0" dirty="0" smtClean="0">
                          <a:latin typeface="Arial" panose="020B0604020202020204" pitchFamily="34" charset="0"/>
                          <a:cs typeface="Arial" panose="020B0604020202020204" pitchFamily="34" charset="0"/>
                        </a:rPr>
                        <a:t> Ascendance </a:t>
                      </a:r>
                      <a:r>
                        <a:rPr lang="en-CA" altLang="en-US" sz="2000" baseline="0" dirty="0" err="1" smtClean="0">
                          <a:latin typeface="Arial" panose="020B0604020202020204" pitchFamily="34" charset="0"/>
                          <a:cs typeface="Arial" panose="020B0604020202020204" pitchFamily="34" charset="0"/>
                        </a:rPr>
                        <a:t>autochtone</a:t>
                      </a:r>
                      <a:endParaRPr lang="en-CA" altLang="en-US" sz="2000" dirty="0" smtClean="0">
                        <a:latin typeface="Arial" panose="020B0604020202020204" pitchFamily="34" charset="0"/>
                        <a:cs typeface="Arial" panose="020B0604020202020204" pitchFamily="34" charset="0"/>
                      </a:endParaRPr>
                    </a:p>
                    <a:p>
                      <a:pPr marL="257175" lvl="0" indent="-342900">
                        <a:lnSpc>
                          <a:spcPct val="80000"/>
                        </a:lnSpc>
                        <a:buFont typeface="Arial" panose="020B0604020202020204" pitchFamily="34" charset="0"/>
                        <a:buChar char="•"/>
                        <a:tabLst>
                          <a:tab pos="446088" algn="l"/>
                        </a:tabLst>
                      </a:pPr>
                      <a:r>
                        <a:rPr lang="en-CA" altLang="en-US" sz="2000" dirty="0" smtClean="0">
                          <a:latin typeface="Arial" panose="020B0604020202020204" pitchFamily="34" charset="0"/>
                          <a:cs typeface="Arial" panose="020B0604020202020204" pitchFamily="34" charset="0"/>
                        </a:rPr>
                        <a:t>Non</a:t>
                      </a:r>
                      <a:endParaRPr lang="en-CA" altLang="en-US" sz="2000" dirty="0">
                        <a:latin typeface="Arial" panose="020B0604020202020204" pitchFamily="34" charset="0"/>
                        <a:cs typeface="Arial" panose="020B0604020202020204" pitchFamily="34" charset="0"/>
                      </a:endParaRPr>
                    </a:p>
                    <a:p>
                      <a:pPr marL="342900" indent="-342900">
                        <a:lnSpc>
                          <a:spcPct val="80000"/>
                        </a:lnSpc>
                        <a:buFont typeface="Arial" panose="020B0604020202020204" pitchFamily="34" charset="0"/>
                        <a:buChar char="•"/>
                        <a:tabLst>
                          <a:tab pos="265113" algn="l"/>
                        </a:tabLst>
                      </a:pPr>
                      <a:r>
                        <a:rPr lang="en-CA" altLang="en-US" sz="2000" dirty="0" smtClean="0">
                          <a:latin typeface="Arial" panose="020B0604020202020204" pitchFamily="34" charset="0"/>
                          <a:cs typeface="Arial" panose="020B0604020202020204" pitchFamily="34" charset="0"/>
                        </a:rPr>
                        <a:t>Ne </a:t>
                      </a:r>
                      <a:r>
                        <a:rPr lang="en-CA" altLang="en-US" sz="2000" dirty="0" err="1" smtClean="0">
                          <a:latin typeface="Arial" panose="020B0604020202020204" pitchFamily="34" charset="0"/>
                          <a:cs typeface="Arial" panose="020B0604020202020204" pitchFamily="34" charset="0"/>
                        </a:rPr>
                        <a:t>sait</a:t>
                      </a:r>
                      <a:r>
                        <a:rPr lang="en-CA" altLang="en-US" sz="2000" dirty="0" smtClean="0">
                          <a:latin typeface="Arial" panose="020B0604020202020204" pitchFamily="34" charset="0"/>
                          <a:cs typeface="Arial" panose="020B0604020202020204" pitchFamily="34" charset="0"/>
                        </a:rPr>
                        <a:t> pas </a:t>
                      </a:r>
                      <a:endParaRPr lang="en-CA" altLang="en-US" sz="2000" dirty="0">
                        <a:latin typeface="Arial" panose="020B0604020202020204" pitchFamily="34" charset="0"/>
                        <a:cs typeface="Arial" panose="020B0604020202020204" pitchFamily="34" charset="0"/>
                      </a:endParaRPr>
                    </a:p>
                    <a:p>
                      <a:pPr marL="342900" indent="-342900">
                        <a:lnSpc>
                          <a:spcPct val="80000"/>
                        </a:lnSpc>
                        <a:buFont typeface="Arial" panose="020B0604020202020204" pitchFamily="34" charset="0"/>
                        <a:buChar char="•"/>
                      </a:pPr>
                      <a:r>
                        <a:rPr lang="en-CA" altLang="en-US" sz="2000" dirty="0" smtClean="0">
                          <a:latin typeface="Arial" panose="020B0604020202020204" pitchFamily="34" charset="0"/>
                          <a:cs typeface="Arial" panose="020B0604020202020204" pitchFamily="34" charset="0"/>
                        </a:rPr>
                        <a:t>Refuse de </a:t>
                      </a:r>
                      <a:r>
                        <a:rPr lang="en-CA" altLang="en-US" sz="2000" dirty="0" err="1" smtClean="0">
                          <a:latin typeface="Arial" panose="020B0604020202020204" pitchFamily="34" charset="0"/>
                          <a:cs typeface="Arial" panose="020B0604020202020204" pitchFamily="34" charset="0"/>
                        </a:rPr>
                        <a:t>répondre</a:t>
                      </a:r>
                      <a:endParaRPr lang="en-CA" altLang="en-US" sz="2000" dirty="0">
                        <a:latin typeface="Arial" panose="020B0604020202020204" pitchFamily="34" charset="0"/>
                        <a:cs typeface="Arial" panose="020B0604020202020204" pitchFamily="34" charset="0"/>
                      </a:endParaRPr>
                    </a:p>
                    <a:p>
                      <a:pPr marL="0" indent="0">
                        <a:lnSpc>
                          <a:spcPct val="80000"/>
                        </a:lnSpc>
                        <a:buFont typeface="Courier New" panose="02070309020205020404" pitchFamily="49" charset="0"/>
                        <a:buNone/>
                      </a:pPr>
                      <a:endParaRPr lang="en-CA" altLang="en-US"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fr-CA" sz="2000" b="0" kern="1200" dirty="0" smtClean="0">
                          <a:solidFill>
                            <a:schemeClr val="dk1"/>
                          </a:solidFill>
                          <a:effectLst/>
                          <a:latin typeface="+mn-lt"/>
                          <a:ea typeface="+mn-ea"/>
                          <a:cs typeface="+mn-cs"/>
                        </a:rPr>
                        <a:t>Aider à suivre les progrès réalisés dans la lutte contre l’itinérance chez les Autochtones.</a:t>
                      </a:r>
                    </a:p>
                    <a:p>
                      <a:endParaRPr lang="en-CA" sz="2000" b="0" kern="1200" dirty="0" smtClean="0">
                        <a:solidFill>
                          <a:schemeClr val="dk1"/>
                        </a:solidFill>
                        <a:effectLst/>
                        <a:latin typeface="+mn-lt"/>
                        <a:ea typeface="+mn-ea"/>
                        <a:cs typeface="+mn-cs"/>
                      </a:endParaRPr>
                    </a:p>
                    <a:p>
                      <a:r>
                        <a:rPr lang="fr-CA" sz="2000" b="0" kern="1200" dirty="0" smtClean="0">
                          <a:solidFill>
                            <a:schemeClr val="dk1"/>
                          </a:solidFill>
                          <a:effectLst/>
                          <a:latin typeface="+mn-lt"/>
                          <a:ea typeface="+mn-ea"/>
                          <a:cs typeface="+mn-cs"/>
                        </a:rPr>
                        <a:t>Le libellé de cette question est souple. Par exemple, il pourrait inclure une Première nation en particulier comme option de réponse. Consulter la communauté autochtone locale. </a:t>
                      </a:r>
                      <a:endParaRPr lang="en-CA" sz="2000" b="0" kern="1200" dirty="0">
                        <a:solidFill>
                          <a:schemeClr val="dk1"/>
                        </a:solidFill>
                        <a:effectLst/>
                        <a:latin typeface="+mn-lt"/>
                        <a:ea typeface="+mn-ea"/>
                        <a:cs typeface="+mn-cs"/>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18</a:t>
            </a:fld>
            <a:endParaRPr lang="en-US"/>
          </a:p>
        </p:txBody>
      </p:sp>
    </p:spTree>
    <p:extLst>
      <p:ext uri="{BB962C8B-B14F-4D97-AF65-F5344CB8AC3E}">
        <p14:creationId xmlns:p14="http://schemas.microsoft.com/office/powerpoint/2010/main" val="1433679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826648"/>
            <a:ext cx="8122920" cy="703580"/>
          </a:xfrm>
        </p:spPr>
        <p:txBody>
          <a:bodyPr>
            <a:normAutofit/>
          </a:bodyPr>
          <a:lstStyle/>
          <a:p>
            <a:r>
              <a:rPr lang="en-US" sz="2800" dirty="0" err="1" smtClean="0"/>
              <a:t>Identité</a:t>
            </a:r>
            <a:r>
              <a:rPr lang="en-US" sz="2800" dirty="0" smtClean="0"/>
              <a:t> </a:t>
            </a:r>
            <a:r>
              <a:rPr lang="en-US" sz="2800" dirty="0" err="1" smtClean="0"/>
              <a:t>raciale</a:t>
            </a:r>
            <a:endParaRPr lang="en-US" sz="2800" dirty="0"/>
          </a:p>
        </p:txBody>
      </p:sp>
      <p:sp>
        <p:nvSpPr>
          <p:cNvPr id="10" name="Title 1"/>
          <p:cNvSpPr txBox="1">
            <a:spLocks/>
          </p:cNvSpPr>
          <p:nvPr/>
        </p:nvSpPr>
        <p:spPr>
          <a:xfrm>
            <a:off x="609600" y="250703"/>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a:solidFill>
                  <a:schemeClr val="tx1"/>
                </a:solidFill>
              </a:rPr>
              <a:t>Survey Questions</a:t>
            </a:r>
            <a:r>
              <a:rPr lang="en-US" sz="2800" dirty="0">
                <a:solidFill>
                  <a:srgbClr val="C3D941"/>
                </a:solidFill>
              </a:rPr>
              <a:t>	</a:t>
            </a:r>
            <a:endParaRPr lang="en-US" sz="3200" dirty="0"/>
          </a:p>
        </p:txBody>
      </p:sp>
      <p:graphicFrame>
        <p:nvGraphicFramePr>
          <p:cNvPr id="5" name="Table 4">
            <a:extLst>
              <a:ext uri="{FF2B5EF4-FFF2-40B4-BE49-F238E27FC236}">
                <a16:creationId xmlns:a16="http://schemas.microsoft.com/office/drawing/2014/main" id="{BE0B9DBD-F40F-4976-88AC-1990A51B8D41}"/>
              </a:ext>
            </a:extLst>
          </p:cNvPr>
          <p:cNvGraphicFramePr>
            <a:graphicFrameLocks noGrp="1"/>
          </p:cNvGraphicFramePr>
          <p:nvPr>
            <p:extLst>
              <p:ext uri="{D42A27DB-BD31-4B8C-83A1-F6EECF244321}">
                <p14:modId xmlns:p14="http://schemas.microsoft.com/office/powerpoint/2010/main" val="3566609495"/>
              </p:ext>
            </p:extLst>
          </p:nvPr>
        </p:nvGraphicFramePr>
        <p:xfrm>
          <a:off x="609600" y="1402595"/>
          <a:ext cx="10982960" cy="5215940"/>
        </p:xfrm>
        <a:graphic>
          <a:graphicData uri="http://schemas.openxmlformats.org/drawingml/2006/table">
            <a:tbl>
              <a:tblPr firstRow="1" bandRow="1">
                <a:tableStyleId>{5C22544A-7EE6-4342-B048-85BDC9FD1C3A}</a:tableStyleId>
              </a:tblPr>
              <a:tblGrid>
                <a:gridCol w="5491480">
                  <a:extLst>
                    <a:ext uri="{9D8B030D-6E8A-4147-A177-3AD203B41FA5}">
                      <a16:colId xmlns:a16="http://schemas.microsoft.com/office/drawing/2014/main" val="20000"/>
                    </a:ext>
                  </a:extLst>
                </a:gridCol>
                <a:gridCol w="5491480">
                  <a:extLst>
                    <a:ext uri="{9D8B030D-6E8A-4147-A177-3AD203B41FA5}">
                      <a16:colId xmlns:a16="http://schemas.microsoft.com/office/drawing/2014/main" val="2318110653"/>
                    </a:ext>
                  </a:extLst>
                </a:gridCol>
              </a:tblGrid>
              <a:tr h="349468">
                <a:tc gridSpan="2">
                  <a:txBody>
                    <a:bodyPr/>
                    <a:lstStyle/>
                    <a:p>
                      <a:r>
                        <a:rPr lang="en-CA" sz="1800" dirty="0">
                          <a:latin typeface="Arial" panose="020B0604020202020204" pitchFamily="34" charset="0"/>
                          <a:cs typeface="Arial" panose="020B0604020202020204" pitchFamily="34" charset="0"/>
                        </a:rPr>
                        <a:t>Question </a:t>
                      </a:r>
                      <a:r>
                        <a:rPr lang="en-CA" sz="1800" dirty="0" smtClean="0">
                          <a:latin typeface="Arial" panose="020B0604020202020204" pitchFamily="34" charset="0"/>
                          <a:cs typeface="Arial" panose="020B0604020202020204" pitchFamily="34" charset="0"/>
                        </a:rPr>
                        <a:t>8b</a:t>
                      </a:r>
                      <a:endParaRPr lang="en-CA" sz="18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hMerge="1">
                  <a:txBody>
                    <a:bodyPr/>
                    <a:lstStyle/>
                    <a:p>
                      <a:endParaRPr lang="en-CA"/>
                    </a:p>
                  </a:txBody>
                  <a:tcPr/>
                </a:tc>
                <a:extLst>
                  <a:ext uri="{0D108BD9-81ED-4DB2-BD59-A6C34878D82A}">
                    <a16:rowId xmlns:a16="http://schemas.microsoft.com/office/drawing/2014/main" val="10000"/>
                  </a:ext>
                </a:extLst>
              </a:tr>
              <a:tr h="611570">
                <a:tc gridSpan="2">
                  <a:txBody>
                    <a:bodyPr/>
                    <a:lstStyle/>
                    <a:p>
                      <a:pPr marL="0" indent="0">
                        <a:buFont typeface="Wingdings" pitchFamily="2" charset="2"/>
                        <a:buNone/>
                        <a:defRPr/>
                      </a:pPr>
                      <a:r>
                        <a:rPr lang="fr-FR" sz="1600" b="1" dirty="0" smtClean="0">
                          <a:effectLst/>
                          <a:latin typeface="Arial" panose="020B0604020202020204" pitchFamily="34" charset="0"/>
                          <a:cs typeface="Arial" panose="020B0604020202020204" pitchFamily="34" charset="0"/>
                        </a:rPr>
                        <a:t>En plus de votre réponse fournie à la question précédente, vous identifiez-vous à l'un des groupes ethniques énumérés ci-dessous ? (Montrer ou lire la liste. Sélectionner toutes les réponses qui s’appliquent)</a:t>
                      </a:r>
                      <a:endParaRPr lang="en-CA" sz="1600" b="1" dirty="0" smtClean="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extLst>
                  <a:ext uri="{0D108BD9-81ED-4DB2-BD59-A6C34878D82A}">
                    <a16:rowId xmlns:a16="http://schemas.microsoft.com/office/drawing/2014/main" val="10001"/>
                  </a:ext>
                </a:extLst>
              </a:tr>
              <a:tr h="2097967">
                <a:tc>
                  <a:txBody>
                    <a:bodyPr/>
                    <a:lstStyle/>
                    <a:p>
                      <a:pPr marL="342900" indent="-342900">
                        <a:lnSpc>
                          <a:spcPct val="80000"/>
                        </a:lnSpc>
                        <a:buFont typeface="Arial" panose="020B0604020202020204" pitchFamily="34" charset="0"/>
                        <a:buChar char="•"/>
                      </a:pPr>
                      <a:r>
                        <a:rPr lang="en-CA" altLang="en-US" sz="1600" dirty="0" smtClean="0">
                          <a:latin typeface="Arial" panose="020B0604020202020204" pitchFamily="34" charset="0"/>
                          <a:cs typeface="Arial" panose="020B0604020202020204" pitchFamily="34" charset="0"/>
                        </a:rPr>
                        <a:t>Arabe (p. ex. </a:t>
                      </a:r>
                      <a:r>
                        <a:rPr lang="en-CA" altLang="en-US" sz="1600" dirty="0" err="1" smtClean="0">
                          <a:latin typeface="Arial" panose="020B0604020202020204" pitchFamily="34" charset="0"/>
                          <a:cs typeface="Arial" panose="020B0604020202020204" pitchFamily="34" charset="0"/>
                        </a:rPr>
                        <a:t>Syrien</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Égyptien</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Yéménite</a:t>
                      </a:r>
                      <a:r>
                        <a:rPr lang="en-CA" altLang="en-US" sz="1600" dirty="0" smtClean="0">
                          <a:latin typeface="Arial" panose="020B0604020202020204" pitchFamily="34" charset="0"/>
                          <a:cs typeface="Arial" panose="020B0604020202020204" pitchFamily="34" charset="0"/>
                        </a:rPr>
                        <a:t>)</a:t>
                      </a:r>
                    </a:p>
                    <a:p>
                      <a:pPr marL="342900" indent="-342900">
                        <a:lnSpc>
                          <a:spcPct val="80000"/>
                        </a:lnSpc>
                        <a:buFont typeface="Arial" panose="020B0604020202020204" pitchFamily="34" charset="0"/>
                        <a:buChar char="•"/>
                      </a:pPr>
                      <a:r>
                        <a:rPr lang="fr-CA" altLang="en-US" sz="1600" noProof="0" dirty="0" smtClean="0">
                          <a:latin typeface="Arial" panose="020B0604020202020204" pitchFamily="34" charset="0"/>
                          <a:cs typeface="Arial" panose="020B0604020202020204" pitchFamily="34" charset="0"/>
                        </a:rPr>
                        <a:t>Asiatique</a:t>
                      </a:r>
                      <a:r>
                        <a:rPr lang="fr-CA" altLang="en-US" sz="1600" baseline="0" noProof="0" dirty="0" smtClean="0">
                          <a:latin typeface="Arial" panose="020B0604020202020204" pitchFamily="34" charset="0"/>
                          <a:cs typeface="Arial" panose="020B0604020202020204" pitchFamily="34" charset="0"/>
                        </a:rPr>
                        <a:t> de l’est</a:t>
                      </a:r>
                      <a:r>
                        <a:rPr lang="fr-CA" altLang="en-US" sz="1600" noProof="0" dirty="0" smtClean="0">
                          <a:latin typeface="Arial" panose="020B0604020202020204" pitchFamily="34" charset="0"/>
                          <a:cs typeface="Arial" panose="020B0604020202020204" pitchFamily="34" charset="0"/>
                        </a:rPr>
                        <a:t> (p.</a:t>
                      </a:r>
                      <a:r>
                        <a:rPr lang="fr-CA" altLang="en-US" sz="1600" baseline="0" noProof="0" dirty="0" smtClean="0">
                          <a:latin typeface="Arial" panose="020B0604020202020204" pitchFamily="34" charset="0"/>
                          <a:cs typeface="Arial" panose="020B0604020202020204" pitchFamily="34" charset="0"/>
                        </a:rPr>
                        <a:t> ex. </a:t>
                      </a:r>
                      <a:r>
                        <a:rPr lang="fr-CA" altLang="en-US" sz="1600" baseline="0" noProof="0" dirty="0" smtClean="0">
                          <a:latin typeface="Arial" panose="020B0604020202020204" pitchFamily="34" charset="0"/>
                          <a:cs typeface="Arial" panose="020B0604020202020204" pitchFamily="34" charset="0"/>
                        </a:rPr>
                        <a:t>Chinois</a:t>
                      </a:r>
                      <a:r>
                        <a:rPr lang="fr-CA" altLang="en-US" sz="1600" baseline="0" noProof="0" dirty="0" smtClean="0">
                          <a:latin typeface="Arial" panose="020B0604020202020204" pitchFamily="34" charset="0"/>
                          <a:cs typeface="Arial" panose="020B0604020202020204" pitchFamily="34" charset="0"/>
                        </a:rPr>
                        <a:t>, </a:t>
                      </a:r>
                      <a:r>
                        <a:rPr lang="fr-CA" altLang="en-US" sz="1600" baseline="0" noProof="0" dirty="0" smtClean="0">
                          <a:latin typeface="Arial" panose="020B0604020202020204" pitchFamily="34" charset="0"/>
                          <a:cs typeface="Arial" panose="020B0604020202020204" pitchFamily="34" charset="0"/>
                        </a:rPr>
                        <a:t>Coréen</a:t>
                      </a:r>
                      <a:r>
                        <a:rPr lang="fr-CA" altLang="en-US" sz="1600" baseline="0" noProof="0" dirty="0" smtClean="0">
                          <a:latin typeface="Arial" panose="020B0604020202020204" pitchFamily="34" charset="0"/>
                          <a:cs typeface="Arial" panose="020B0604020202020204" pitchFamily="34" charset="0"/>
                        </a:rPr>
                        <a:t>, </a:t>
                      </a:r>
                      <a:r>
                        <a:rPr lang="fr-CA" altLang="en-US" sz="1600" baseline="0" noProof="0" dirty="0" smtClean="0">
                          <a:latin typeface="Arial" panose="020B0604020202020204" pitchFamily="34" charset="0"/>
                          <a:cs typeface="Arial" panose="020B0604020202020204" pitchFamily="34" charset="0"/>
                        </a:rPr>
                        <a:t>Japonais</a:t>
                      </a:r>
                      <a:r>
                        <a:rPr lang="fr-CA" altLang="en-US" sz="1600" baseline="0" noProof="0" dirty="0" smtClean="0">
                          <a:latin typeface="Arial" panose="020B0604020202020204" pitchFamily="34" charset="0"/>
                          <a:cs typeface="Arial" panose="020B0604020202020204" pitchFamily="34" charset="0"/>
                        </a:rPr>
                        <a:t>)</a:t>
                      </a:r>
                    </a:p>
                    <a:p>
                      <a:pPr marL="342900" indent="-342900">
                        <a:lnSpc>
                          <a:spcPct val="80000"/>
                        </a:lnSpc>
                        <a:buFont typeface="Arial" panose="020B0604020202020204" pitchFamily="34" charset="0"/>
                        <a:buChar char="•"/>
                      </a:pPr>
                      <a:r>
                        <a:rPr lang="fr-FR" altLang="en-US" sz="1600" baseline="0" noProof="0" dirty="0" smtClean="0">
                          <a:latin typeface="Arial" panose="020B0604020202020204" pitchFamily="34" charset="0"/>
                          <a:cs typeface="Arial" panose="020B0604020202020204" pitchFamily="34" charset="0"/>
                        </a:rPr>
                        <a:t>Asiatique du sud-est (p.ex. </a:t>
                      </a:r>
                      <a:r>
                        <a:rPr lang="fr-FR" altLang="en-US" sz="1600" baseline="0" noProof="0" dirty="0" smtClean="0">
                          <a:latin typeface="Arial" panose="020B0604020202020204" pitchFamily="34" charset="0"/>
                          <a:cs typeface="Arial" panose="020B0604020202020204" pitchFamily="34" charset="0"/>
                        </a:rPr>
                        <a:t>Philippin</a:t>
                      </a:r>
                      <a:r>
                        <a:rPr lang="fr-FR" altLang="en-US" sz="1600" baseline="0" noProof="0" dirty="0" smtClean="0">
                          <a:latin typeface="Arial" panose="020B0604020202020204" pitchFamily="34" charset="0"/>
                          <a:cs typeface="Arial" panose="020B0604020202020204" pitchFamily="34" charset="0"/>
                        </a:rPr>
                        <a:t>, </a:t>
                      </a:r>
                      <a:r>
                        <a:rPr lang="fr-FR" altLang="en-US" sz="1600" baseline="0" noProof="0" dirty="0" smtClean="0">
                          <a:latin typeface="Arial" panose="020B0604020202020204" pitchFamily="34" charset="0"/>
                          <a:cs typeface="Arial" panose="020B0604020202020204" pitchFamily="34" charset="0"/>
                        </a:rPr>
                        <a:t>Vietnamien</a:t>
                      </a:r>
                      <a:r>
                        <a:rPr lang="fr-FR" altLang="en-US" sz="1600" baseline="0" noProof="0" dirty="0" smtClean="0">
                          <a:latin typeface="Arial" panose="020B0604020202020204" pitchFamily="34" charset="0"/>
                          <a:cs typeface="Arial" panose="020B0604020202020204" pitchFamily="34" charset="0"/>
                        </a:rPr>
                        <a:t>, </a:t>
                      </a:r>
                      <a:r>
                        <a:rPr lang="fr-FR" altLang="en-US" sz="1600" baseline="0" noProof="0" dirty="0" smtClean="0">
                          <a:latin typeface="Arial" panose="020B0604020202020204" pitchFamily="34" charset="0"/>
                          <a:cs typeface="Arial" panose="020B0604020202020204" pitchFamily="34" charset="0"/>
                        </a:rPr>
                        <a:t>Cambodgien</a:t>
                      </a:r>
                      <a:r>
                        <a:rPr lang="fr-FR" altLang="en-US" sz="1600" baseline="0" noProof="0" dirty="0" smtClean="0">
                          <a:latin typeface="Arial" panose="020B0604020202020204" pitchFamily="34" charset="0"/>
                          <a:cs typeface="Arial" panose="020B0604020202020204" pitchFamily="34" charset="0"/>
                        </a:rPr>
                        <a:t>, </a:t>
                      </a:r>
                      <a:r>
                        <a:rPr lang="fr-FR" altLang="en-US" sz="1600" baseline="0" noProof="0" dirty="0" smtClean="0">
                          <a:latin typeface="Arial" panose="020B0604020202020204" pitchFamily="34" charset="0"/>
                          <a:cs typeface="Arial" panose="020B0604020202020204" pitchFamily="34" charset="0"/>
                        </a:rPr>
                        <a:t>Malaisien</a:t>
                      </a:r>
                      <a:r>
                        <a:rPr lang="fr-FR" altLang="en-US" sz="1600" baseline="0" noProof="0" dirty="0" smtClean="0">
                          <a:latin typeface="Arial" panose="020B0604020202020204" pitchFamily="34" charset="0"/>
                          <a:cs typeface="Arial" panose="020B0604020202020204" pitchFamily="34" charset="0"/>
                        </a:rPr>
                        <a:t>, </a:t>
                      </a:r>
                      <a:r>
                        <a:rPr lang="fr-FR" altLang="en-US" sz="1600" baseline="0" noProof="0" dirty="0" smtClean="0">
                          <a:latin typeface="Arial" panose="020B0604020202020204" pitchFamily="34" charset="0"/>
                          <a:cs typeface="Arial" panose="020B0604020202020204" pitchFamily="34" charset="0"/>
                        </a:rPr>
                        <a:t>Laotien</a:t>
                      </a:r>
                      <a:r>
                        <a:rPr lang="fr-FR" altLang="en-US" sz="1600" baseline="0" noProof="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fr-CA" sz="1600" kern="1200" baseline="0" dirty="0" smtClean="0">
                          <a:solidFill>
                            <a:schemeClr val="dk1"/>
                          </a:solidFill>
                          <a:latin typeface="Arial" panose="020B0604020202020204" pitchFamily="34" charset="0"/>
                          <a:ea typeface="+mn-ea"/>
                          <a:cs typeface="Arial" panose="020B0604020202020204" pitchFamily="34" charset="0"/>
                        </a:rPr>
                        <a:t>Sud-Asiatique ou Indo-</a:t>
                      </a:r>
                      <a:r>
                        <a:rPr lang="fr-CA" sz="1600" kern="1200" baseline="0" dirty="0" err="1" smtClean="0">
                          <a:solidFill>
                            <a:schemeClr val="dk1"/>
                          </a:solidFill>
                          <a:latin typeface="Arial" panose="020B0604020202020204" pitchFamily="34" charset="0"/>
                          <a:ea typeface="+mn-ea"/>
                          <a:cs typeface="Arial" panose="020B0604020202020204" pitchFamily="34" charset="0"/>
                        </a:rPr>
                        <a:t>Caraibe</a:t>
                      </a:r>
                      <a:r>
                        <a:rPr lang="fr-CA" sz="1600" kern="1200" baseline="0" dirty="0" smtClean="0">
                          <a:solidFill>
                            <a:schemeClr val="dk1"/>
                          </a:solidFill>
                          <a:latin typeface="Arial" panose="020B0604020202020204" pitchFamily="34" charset="0"/>
                          <a:ea typeface="+mn-ea"/>
                          <a:cs typeface="Arial" panose="020B0604020202020204" pitchFamily="34" charset="0"/>
                        </a:rPr>
                        <a:t> (p.ex. </a:t>
                      </a:r>
                      <a:r>
                        <a:rPr lang="fr-CA" sz="1600" kern="1200" baseline="0" dirty="0" smtClean="0">
                          <a:solidFill>
                            <a:schemeClr val="dk1"/>
                          </a:solidFill>
                          <a:latin typeface="Arial" panose="020B0604020202020204" pitchFamily="34" charset="0"/>
                          <a:ea typeface="+mn-ea"/>
                          <a:cs typeface="Arial" panose="020B0604020202020204" pitchFamily="34" charset="0"/>
                        </a:rPr>
                        <a:t>Indiens</a:t>
                      </a:r>
                      <a:r>
                        <a:rPr lang="fr-CA" sz="1600" kern="1200" baseline="0" dirty="0" smtClean="0">
                          <a:solidFill>
                            <a:schemeClr val="dk1"/>
                          </a:solidFill>
                          <a:latin typeface="Arial" panose="020B0604020202020204" pitchFamily="34" charset="0"/>
                          <a:ea typeface="+mn-ea"/>
                          <a:cs typeface="Arial" panose="020B0604020202020204" pitchFamily="34" charset="0"/>
                        </a:rPr>
                        <a:t>, </a:t>
                      </a:r>
                      <a:r>
                        <a:rPr lang="fr-CA" sz="1600" kern="1200" baseline="0" dirty="0" smtClean="0">
                          <a:solidFill>
                            <a:schemeClr val="dk1"/>
                          </a:solidFill>
                          <a:latin typeface="Arial" panose="020B0604020202020204" pitchFamily="34" charset="0"/>
                          <a:ea typeface="+mn-ea"/>
                          <a:cs typeface="Arial" panose="020B0604020202020204" pitchFamily="34" charset="0"/>
                        </a:rPr>
                        <a:t>Pakistanais</a:t>
                      </a:r>
                      <a:r>
                        <a:rPr lang="fr-CA" sz="1600" kern="1200" baseline="0" dirty="0" smtClean="0">
                          <a:solidFill>
                            <a:schemeClr val="dk1"/>
                          </a:solidFill>
                          <a:latin typeface="Arial" panose="020B0604020202020204" pitchFamily="34" charset="0"/>
                          <a:ea typeface="+mn-ea"/>
                          <a:cs typeface="Arial" panose="020B0604020202020204" pitchFamily="34" charset="0"/>
                        </a:rPr>
                        <a:t>, </a:t>
                      </a:r>
                      <a:r>
                        <a:rPr lang="fr-CA" sz="1600" kern="1200" baseline="0" dirty="0" smtClean="0">
                          <a:solidFill>
                            <a:schemeClr val="dk1"/>
                          </a:solidFill>
                          <a:latin typeface="Arial" panose="020B0604020202020204" pitchFamily="34" charset="0"/>
                          <a:ea typeface="+mn-ea"/>
                          <a:cs typeface="Arial" panose="020B0604020202020204" pitchFamily="34" charset="0"/>
                        </a:rPr>
                        <a:t>Sri Lankais</a:t>
                      </a:r>
                      <a:r>
                        <a:rPr lang="fr-CA" sz="1600" kern="1200" baseline="0" dirty="0" smtClean="0">
                          <a:solidFill>
                            <a:schemeClr val="dk1"/>
                          </a:solidFill>
                          <a:latin typeface="Arial" panose="020B0604020202020204" pitchFamily="34" charset="0"/>
                          <a:ea typeface="+mn-ea"/>
                          <a:cs typeface="Arial" panose="020B0604020202020204" pitchFamily="34" charset="0"/>
                        </a:rPr>
                        <a:t>, </a:t>
                      </a:r>
                      <a:r>
                        <a:rPr lang="fr-CA" sz="1600" kern="1200" baseline="0" dirty="0" smtClean="0">
                          <a:solidFill>
                            <a:schemeClr val="dk1"/>
                          </a:solidFill>
                          <a:latin typeface="Arial" panose="020B0604020202020204" pitchFamily="34" charset="0"/>
                          <a:ea typeface="+mn-ea"/>
                          <a:cs typeface="Arial" panose="020B0604020202020204" pitchFamily="34" charset="0"/>
                        </a:rPr>
                        <a:t>Indo-Guyanais</a:t>
                      </a:r>
                      <a:r>
                        <a:rPr lang="fr-CA" sz="1600" kern="1200" baseline="0" dirty="0" smtClean="0">
                          <a:solidFill>
                            <a:schemeClr val="dk1"/>
                          </a:solidFill>
                          <a:latin typeface="Arial" panose="020B0604020202020204" pitchFamily="34" charset="0"/>
                          <a:ea typeface="+mn-ea"/>
                          <a:cs typeface="Arial" panose="020B0604020202020204" pitchFamily="34" charset="0"/>
                        </a:rPr>
                        <a:t>, </a:t>
                      </a:r>
                      <a:r>
                        <a:rPr lang="fr-CA" sz="1600" kern="1200" baseline="0" dirty="0" smtClean="0">
                          <a:solidFill>
                            <a:schemeClr val="dk1"/>
                          </a:solidFill>
                          <a:latin typeface="Arial" panose="020B0604020202020204" pitchFamily="34" charset="0"/>
                          <a:ea typeface="+mn-ea"/>
                          <a:cs typeface="Arial" panose="020B0604020202020204" pitchFamily="34" charset="0"/>
                        </a:rPr>
                        <a:t>Indo-Trinidadien</a:t>
                      </a:r>
                      <a:r>
                        <a:rPr lang="fr-CA" sz="1600" kern="1200" baseline="0" dirty="0" smtClean="0">
                          <a:solidFill>
                            <a:schemeClr val="dk1"/>
                          </a:solidFill>
                          <a:latin typeface="Arial" panose="020B0604020202020204" pitchFamily="34" charset="0"/>
                          <a:ea typeface="+mn-ea"/>
                          <a:cs typeface="Arial" panose="020B0604020202020204" pitchFamily="34" charset="0"/>
                        </a:rPr>
                        <a:t>)</a:t>
                      </a:r>
                    </a:p>
                    <a:p>
                      <a:pPr marL="285750" lvl="0" indent="-285750">
                        <a:buFont typeface="Arial" panose="020B0604020202020204" pitchFamily="34" charset="0"/>
                        <a:buChar char="•"/>
                      </a:pPr>
                      <a:r>
                        <a:rPr lang="fr-FR" altLang="en-US" sz="1600" kern="1200" baseline="0" noProof="0" dirty="0" smtClean="0">
                          <a:solidFill>
                            <a:schemeClr val="dk1"/>
                          </a:solidFill>
                          <a:latin typeface="Arial" panose="020B0604020202020204" pitchFamily="34" charset="0"/>
                          <a:ea typeface="+mn-ea"/>
                          <a:cs typeface="Arial" panose="020B0604020202020204" pitchFamily="34" charset="0"/>
                        </a:rPr>
                        <a:t>Asiatique occidental (p.ex. </a:t>
                      </a:r>
                      <a:r>
                        <a:rPr lang="fr-FR" altLang="en-US" sz="1600" kern="1200" baseline="0" noProof="0" dirty="0" smtClean="0">
                          <a:solidFill>
                            <a:schemeClr val="dk1"/>
                          </a:solidFill>
                          <a:latin typeface="Arial" panose="020B0604020202020204" pitchFamily="34" charset="0"/>
                          <a:ea typeface="+mn-ea"/>
                          <a:cs typeface="Arial" panose="020B0604020202020204" pitchFamily="34" charset="0"/>
                        </a:rPr>
                        <a:t>Iranien</a:t>
                      </a:r>
                      <a:r>
                        <a:rPr lang="fr-FR" altLang="en-US" sz="1600" kern="1200" baseline="0" noProof="0" dirty="0" smtClean="0">
                          <a:solidFill>
                            <a:schemeClr val="dk1"/>
                          </a:solidFill>
                          <a:latin typeface="Arial" panose="020B0604020202020204" pitchFamily="34" charset="0"/>
                          <a:ea typeface="+mn-ea"/>
                          <a:cs typeface="Arial" panose="020B0604020202020204" pitchFamily="34" charset="0"/>
                        </a:rPr>
                        <a:t>, </a:t>
                      </a:r>
                      <a:r>
                        <a:rPr lang="fr-FR" altLang="en-US" sz="1600" kern="1200" baseline="0" noProof="0" dirty="0" smtClean="0">
                          <a:solidFill>
                            <a:schemeClr val="dk1"/>
                          </a:solidFill>
                          <a:latin typeface="Arial" panose="020B0604020202020204" pitchFamily="34" charset="0"/>
                          <a:ea typeface="+mn-ea"/>
                          <a:cs typeface="Arial" panose="020B0604020202020204" pitchFamily="34" charset="0"/>
                        </a:rPr>
                        <a:t>Afghan</a:t>
                      </a:r>
                      <a:r>
                        <a:rPr lang="fr-FR" altLang="en-US" sz="1600" kern="1200" baseline="0" noProof="0" dirty="0" smtClean="0">
                          <a:solidFill>
                            <a:schemeClr val="dk1"/>
                          </a:solidFill>
                          <a:latin typeface="Arial" panose="020B0604020202020204" pitchFamily="34" charset="0"/>
                          <a:ea typeface="+mn-ea"/>
                          <a:cs typeface="Arial" panose="020B0604020202020204" pitchFamily="34" charset="0"/>
                        </a:rPr>
                        <a:t>)</a:t>
                      </a:r>
                    </a:p>
                    <a:p>
                      <a:pPr marL="285750" lvl="0" indent="-285750">
                        <a:buFont typeface="Arial" panose="020B0604020202020204" pitchFamily="34" charset="0"/>
                        <a:buChar char="•"/>
                      </a:pPr>
                      <a:r>
                        <a:rPr lang="fr-FR" altLang="en-US" sz="1600" baseline="0" noProof="0" dirty="0" smtClean="0">
                          <a:latin typeface="Arial" panose="020B0604020202020204" pitchFamily="34" charset="0"/>
                          <a:cs typeface="Arial" panose="020B0604020202020204" pitchFamily="34" charset="0"/>
                        </a:rPr>
                        <a:t>Noir-Canadien/Américain</a:t>
                      </a:r>
                    </a:p>
                    <a:p>
                      <a:pPr marL="285750" lvl="0" indent="-285750">
                        <a:buFont typeface="Arial" panose="020B0604020202020204" pitchFamily="34" charset="0"/>
                        <a:buChar char="•"/>
                      </a:pPr>
                      <a:r>
                        <a:rPr lang="fr-FR" altLang="en-US" sz="1600" baseline="0" noProof="0" dirty="0" err="1" smtClean="0">
                          <a:latin typeface="Arial" panose="020B0604020202020204" pitchFamily="34" charset="0"/>
                          <a:cs typeface="Arial" panose="020B0604020202020204" pitchFamily="34" charset="0"/>
                        </a:rPr>
                        <a:t>Noir-Africain</a:t>
                      </a:r>
                      <a:r>
                        <a:rPr lang="fr-FR" altLang="en-US" sz="1600" baseline="0" noProof="0" dirty="0" smtClean="0">
                          <a:latin typeface="Arial" panose="020B0604020202020204" pitchFamily="34" charset="0"/>
                          <a:cs typeface="Arial" panose="020B0604020202020204" pitchFamily="34" charset="0"/>
                        </a:rPr>
                        <a:t> (p. ex. </a:t>
                      </a:r>
                      <a:r>
                        <a:rPr lang="fr-FR" altLang="en-US" sz="1600" baseline="0" noProof="0" dirty="0" smtClean="0">
                          <a:latin typeface="Arial" panose="020B0604020202020204" pitchFamily="34" charset="0"/>
                          <a:cs typeface="Arial" panose="020B0604020202020204" pitchFamily="34" charset="0"/>
                        </a:rPr>
                        <a:t>Ghanéen</a:t>
                      </a:r>
                      <a:r>
                        <a:rPr lang="fr-FR" altLang="en-US" sz="1600" baseline="0" noProof="0" dirty="0" smtClean="0">
                          <a:latin typeface="Arial" panose="020B0604020202020204" pitchFamily="34" charset="0"/>
                          <a:cs typeface="Arial" panose="020B0604020202020204" pitchFamily="34" charset="0"/>
                        </a:rPr>
                        <a:t>, </a:t>
                      </a:r>
                      <a:r>
                        <a:rPr lang="fr-FR" altLang="en-US" sz="1600" baseline="0" noProof="0" dirty="0" smtClean="0">
                          <a:latin typeface="Arial" panose="020B0604020202020204" pitchFamily="34" charset="0"/>
                          <a:cs typeface="Arial" panose="020B0604020202020204" pitchFamily="34" charset="0"/>
                        </a:rPr>
                        <a:t>Ethiopien</a:t>
                      </a:r>
                      <a:r>
                        <a:rPr lang="fr-FR" altLang="en-US" sz="1600" baseline="0" noProof="0" dirty="0" smtClean="0">
                          <a:latin typeface="Arial" panose="020B0604020202020204" pitchFamily="34" charset="0"/>
                          <a:cs typeface="Arial" panose="020B0604020202020204" pitchFamily="34" charset="0"/>
                        </a:rPr>
                        <a:t>, </a:t>
                      </a:r>
                      <a:r>
                        <a:rPr lang="fr-FR" altLang="en-US" sz="1600" baseline="0" noProof="0" dirty="0" smtClean="0">
                          <a:latin typeface="Arial" panose="020B0604020202020204" pitchFamily="34" charset="0"/>
                          <a:cs typeface="Arial" panose="020B0604020202020204" pitchFamily="34" charset="0"/>
                        </a:rPr>
                        <a:t>Nigérien</a:t>
                      </a:r>
                      <a:r>
                        <a:rPr lang="fr-FR" altLang="en-US" sz="1600" baseline="0" noProof="0" dirty="0" smtClean="0">
                          <a:latin typeface="Arial" panose="020B0604020202020204" pitchFamily="34" charset="0"/>
                          <a:cs typeface="Arial" panose="020B0604020202020204" pitchFamily="34" charset="0"/>
                        </a:rPr>
                        <a:t>)</a:t>
                      </a:r>
                    </a:p>
                    <a:p>
                      <a:pPr marL="0" indent="0">
                        <a:lnSpc>
                          <a:spcPct val="80000"/>
                        </a:lnSpc>
                        <a:buFont typeface="Courier New" panose="02070309020205020404" pitchFamily="49" charset="0"/>
                        <a:buNone/>
                      </a:pPr>
                      <a:endParaRPr lang="en-CA"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80000"/>
                        </a:lnSpc>
                        <a:buFont typeface="Arial" panose="020B0604020202020204" pitchFamily="34" charset="0"/>
                        <a:buChar char="•"/>
                      </a:pPr>
                      <a:r>
                        <a:rPr lang="en-CA" altLang="en-US" sz="1600" dirty="0" smtClean="0">
                          <a:latin typeface="Arial" panose="020B0604020202020204" pitchFamily="34" charset="0"/>
                          <a:cs typeface="Arial" panose="020B0604020202020204" pitchFamily="34" charset="0"/>
                        </a:rPr>
                        <a:t>Noir-Afro-</a:t>
                      </a:r>
                      <a:r>
                        <a:rPr lang="en-CA" altLang="en-US" sz="1600" dirty="0" err="1" smtClean="0">
                          <a:latin typeface="Arial" panose="020B0604020202020204" pitchFamily="34" charset="0"/>
                          <a:cs typeface="Arial" panose="020B0604020202020204" pitchFamily="34" charset="0"/>
                        </a:rPr>
                        <a:t>Antillais</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ou</a:t>
                      </a:r>
                      <a:r>
                        <a:rPr lang="en-CA" altLang="en-US" sz="1600" dirty="0" smtClean="0">
                          <a:latin typeface="Arial" panose="020B0604020202020204" pitchFamily="34" charset="0"/>
                          <a:cs typeface="Arial" panose="020B0604020202020204" pitchFamily="34" charset="0"/>
                        </a:rPr>
                        <a:t> </a:t>
                      </a:r>
                      <a:r>
                        <a:rPr lang="en-CA" altLang="en-US" sz="1600" dirty="0" smtClean="0">
                          <a:latin typeface="Arial" panose="020B0604020202020204" pitchFamily="34" charset="0"/>
                          <a:cs typeface="Arial" panose="020B0604020202020204" pitchFamily="34" charset="0"/>
                        </a:rPr>
                        <a:t>Afro-</a:t>
                      </a:r>
                      <a:r>
                        <a:rPr lang="en-CA" altLang="en-US" sz="1600" dirty="0" err="1" smtClean="0">
                          <a:latin typeface="Arial" panose="020B0604020202020204" pitchFamily="34" charset="0"/>
                          <a:cs typeface="Arial" panose="020B0604020202020204" pitchFamily="34" charset="0"/>
                        </a:rPr>
                        <a:t>Latinx</a:t>
                      </a:r>
                      <a:r>
                        <a:rPr lang="en-CA" altLang="en-US" sz="1600" dirty="0" smtClean="0">
                          <a:latin typeface="Arial" panose="020B0604020202020204" pitchFamily="34" charset="0"/>
                          <a:cs typeface="Arial" panose="020B0604020202020204" pitchFamily="34" charset="0"/>
                        </a:rPr>
                        <a:t> </a:t>
                      </a:r>
                      <a:r>
                        <a:rPr lang="en-CA" altLang="en-US" sz="1600" dirty="0" smtClean="0">
                          <a:latin typeface="Arial" panose="020B0604020202020204" pitchFamily="34" charset="0"/>
                          <a:cs typeface="Arial" panose="020B0604020202020204" pitchFamily="34" charset="0"/>
                        </a:rPr>
                        <a:t>(p. ex. </a:t>
                      </a:r>
                      <a:r>
                        <a:rPr lang="en-CA" altLang="en-US" sz="1600" dirty="0" err="1" smtClean="0">
                          <a:latin typeface="Arial" panose="020B0604020202020204" pitchFamily="34" charset="0"/>
                          <a:cs typeface="Arial" panose="020B0604020202020204" pitchFamily="34" charset="0"/>
                        </a:rPr>
                        <a:t>Jamaïcain</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Haïtien</a:t>
                      </a:r>
                      <a:r>
                        <a:rPr lang="en-CA" altLang="en-US" sz="1600" dirty="0" smtClean="0">
                          <a:latin typeface="Arial" panose="020B0604020202020204" pitchFamily="34" charset="0"/>
                          <a:cs typeface="Arial" panose="020B0604020202020204" pitchFamily="34" charset="0"/>
                        </a:rPr>
                        <a:t>, </a:t>
                      </a:r>
                      <a:r>
                        <a:rPr lang="en-CA" altLang="en-US" sz="1600" dirty="0" smtClean="0">
                          <a:latin typeface="Arial" panose="020B0604020202020204" pitchFamily="34" charset="0"/>
                          <a:cs typeface="Arial" panose="020B0604020202020204" pitchFamily="34" charset="0"/>
                        </a:rPr>
                        <a:t>Afro-</a:t>
                      </a:r>
                      <a:r>
                        <a:rPr lang="en-CA" altLang="en-US" sz="1600" dirty="0" err="1" smtClean="0">
                          <a:latin typeface="Arial" panose="020B0604020202020204" pitchFamily="34" charset="0"/>
                          <a:cs typeface="Arial" panose="020B0604020202020204" pitchFamily="34" charset="0"/>
                        </a:rPr>
                        <a:t>Brésilien</a:t>
                      </a:r>
                      <a:r>
                        <a:rPr lang="en-CA" altLang="en-US" sz="1600" dirty="0" smtClean="0">
                          <a:latin typeface="Arial" panose="020B0604020202020204" pitchFamily="34" charset="0"/>
                          <a:cs typeface="Arial" panose="020B0604020202020204" pitchFamily="34" charset="0"/>
                        </a:rPr>
                        <a:t>)</a:t>
                      </a:r>
                    </a:p>
                    <a:p>
                      <a:pPr marL="342900" indent="-342900">
                        <a:lnSpc>
                          <a:spcPct val="80000"/>
                        </a:lnSpc>
                        <a:buFont typeface="Arial" panose="020B0604020202020204" pitchFamily="34" charset="0"/>
                        <a:buChar char="•"/>
                      </a:pPr>
                      <a:r>
                        <a:rPr lang="en-CA" altLang="en-US" sz="1600" dirty="0" smtClean="0">
                          <a:latin typeface="Arial" panose="020B0604020202020204" pitchFamily="34" charset="0"/>
                          <a:cs typeface="Arial" panose="020B0604020202020204" pitchFamily="34" charset="0"/>
                        </a:rPr>
                        <a:t>Latino-</a:t>
                      </a:r>
                      <a:r>
                        <a:rPr lang="en-CA" altLang="en-US" sz="1600" dirty="0" err="1" smtClean="0">
                          <a:latin typeface="Arial" panose="020B0604020202020204" pitchFamily="34" charset="0"/>
                          <a:cs typeface="Arial" panose="020B0604020202020204" pitchFamily="34" charset="0"/>
                        </a:rPr>
                        <a:t>Américain</a:t>
                      </a:r>
                      <a:r>
                        <a:rPr lang="en-CA" altLang="en-US" sz="1600" dirty="0" smtClean="0">
                          <a:latin typeface="Arial" panose="020B0604020202020204" pitchFamily="34" charset="0"/>
                          <a:cs typeface="Arial" panose="020B0604020202020204" pitchFamily="34" charset="0"/>
                        </a:rPr>
                        <a:t> </a:t>
                      </a:r>
                      <a:r>
                        <a:rPr lang="en-CA" altLang="en-US" sz="1600" dirty="0" smtClean="0">
                          <a:latin typeface="Arial" panose="020B0604020202020204" pitchFamily="34" charset="0"/>
                          <a:cs typeface="Arial" panose="020B0604020202020204" pitchFamily="34" charset="0"/>
                        </a:rPr>
                        <a:t>(p. ex. </a:t>
                      </a:r>
                      <a:r>
                        <a:rPr lang="en-CA" altLang="en-US" sz="1600" dirty="0" err="1" smtClean="0">
                          <a:latin typeface="Arial" panose="020B0604020202020204" pitchFamily="34" charset="0"/>
                          <a:cs typeface="Arial" panose="020B0604020202020204" pitchFamily="34" charset="0"/>
                        </a:rPr>
                        <a:t>Brésilien</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Mexicain</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Chilien</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Cubain</a:t>
                      </a:r>
                      <a:r>
                        <a:rPr lang="en-CA" altLang="en-US" sz="1600" dirty="0" smtClean="0">
                          <a:latin typeface="Arial" panose="020B0604020202020204" pitchFamily="34" charset="0"/>
                          <a:cs typeface="Arial" panose="020B0604020202020204" pitchFamily="34" charset="0"/>
                        </a:rPr>
                        <a:t>)</a:t>
                      </a:r>
                    </a:p>
                    <a:p>
                      <a:pPr marL="342900" indent="-342900">
                        <a:lnSpc>
                          <a:spcPct val="80000"/>
                        </a:lnSpc>
                        <a:buFont typeface="Arial" panose="020B0604020202020204" pitchFamily="34" charset="0"/>
                        <a:buChar char="•"/>
                      </a:pPr>
                      <a:r>
                        <a:rPr lang="en-CA" altLang="en-US" sz="1600" dirty="0" smtClean="0">
                          <a:latin typeface="Arial" panose="020B0604020202020204" pitchFamily="34" charset="0"/>
                          <a:cs typeface="Arial" panose="020B0604020202020204" pitchFamily="34" charset="0"/>
                        </a:rPr>
                        <a:t>Blanc (p. ex. </a:t>
                      </a:r>
                      <a:r>
                        <a:rPr lang="en-CA" altLang="en-US" sz="1600" dirty="0" err="1" smtClean="0">
                          <a:latin typeface="Arial" panose="020B0604020202020204" pitchFamily="34" charset="0"/>
                          <a:cs typeface="Arial" panose="020B0604020202020204" pitchFamily="34" charset="0"/>
                        </a:rPr>
                        <a:t>Européen</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Français</a:t>
                      </a:r>
                      <a:r>
                        <a:rPr lang="en-CA" altLang="en-US" sz="1600" dirty="0" smtClean="0">
                          <a:latin typeface="Arial" panose="020B0604020202020204" pitchFamily="34" charset="0"/>
                          <a:cs typeface="Arial" panose="020B0604020202020204" pitchFamily="34" charset="0"/>
                        </a:rPr>
                        <a:t>, </a:t>
                      </a:r>
                      <a:r>
                        <a:rPr lang="en-CA" altLang="en-US" sz="1600" dirty="0" err="1" smtClean="0">
                          <a:latin typeface="Arial" panose="020B0604020202020204" pitchFamily="34" charset="0"/>
                          <a:cs typeface="Arial" panose="020B0604020202020204" pitchFamily="34" charset="0"/>
                        </a:rPr>
                        <a:t>Ukrainien</a:t>
                      </a:r>
                      <a:r>
                        <a:rPr lang="en-CA" altLang="en-US" sz="1600" dirty="0" smtClean="0">
                          <a:latin typeface="Arial" panose="020B0604020202020204" pitchFamily="34" charset="0"/>
                          <a:cs typeface="Arial" panose="020B0604020202020204" pitchFamily="34" charset="0"/>
                        </a:rPr>
                        <a:t>, </a:t>
                      </a:r>
                      <a:r>
                        <a:rPr lang="en-CA" altLang="en-US" sz="1600" dirty="0" smtClean="0">
                          <a:latin typeface="Arial" panose="020B0604020202020204" pitchFamily="34" charset="0"/>
                          <a:cs typeface="Arial" panose="020B0604020202020204" pitchFamily="34" charset="0"/>
                        </a:rPr>
                        <a:t>Euro-</a:t>
                      </a:r>
                      <a:r>
                        <a:rPr lang="en-CA" altLang="en-US" sz="1600" dirty="0" err="1" smtClean="0">
                          <a:latin typeface="Arial" panose="020B0604020202020204" pitchFamily="34" charset="0"/>
                          <a:cs typeface="Arial" panose="020B0604020202020204" pitchFamily="34" charset="0"/>
                        </a:rPr>
                        <a:t>Latinx</a:t>
                      </a:r>
                      <a:r>
                        <a:rPr lang="en-CA" altLang="en-US" sz="1600" dirty="0" smtClean="0">
                          <a:latin typeface="Arial" panose="020B0604020202020204" pitchFamily="34" charset="0"/>
                          <a:cs typeface="Arial" panose="020B0604020202020204" pitchFamily="34" charset="0"/>
                        </a:rPr>
                        <a:t>)</a:t>
                      </a:r>
                    </a:p>
                    <a:p>
                      <a:pPr marL="342900" indent="-342900">
                        <a:lnSpc>
                          <a:spcPct val="80000"/>
                        </a:lnSpc>
                        <a:buFont typeface="Arial" panose="020B0604020202020204" pitchFamily="34" charset="0"/>
                        <a:buChar char="•"/>
                      </a:pPr>
                      <a:r>
                        <a:rPr lang="fr-FR" altLang="en-US" sz="1600" baseline="0" dirty="0" smtClean="0">
                          <a:latin typeface="Arial" panose="020B0604020202020204" pitchFamily="34" charset="0"/>
                          <a:cs typeface="Arial" panose="020B0604020202020204" pitchFamily="34" charset="0"/>
                        </a:rPr>
                        <a:t>Ne figure pas sur la liste (veuillez spécifier) </a:t>
                      </a:r>
                    </a:p>
                    <a:p>
                      <a:pPr marL="342900" indent="-342900">
                        <a:lnSpc>
                          <a:spcPct val="80000"/>
                        </a:lnSpc>
                        <a:buFont typeface="Arial" panose="020B0604020202020204" pitchFamily="34" charset="0"/>
                        <a:buChar char="•"/>
                      </a:pPr>
                      <a:r>
                        <a:rPr lang="fr-FR" altLang="en-US" sz="1600" baseline="0" dirty="0" smtClean="0">
                          <a:latin typeface="Arial" panose="020B0604020202020204" pitchFamily="34" charset="0"/>
                          <a:cs typeface="Arial" panose="020B0604020202020204" pitchFamily="34" charset="0"/>
                        </a:rPr>
                        <a:t>S’identifie </a:t>
                      </a:r>
                      <a:r>
                        <a:rPr lang="fr-FR" altLang="en-US" sz="1600" baseline="0" dirty="0" smtClean="0">
                          <a:latin typeface="Arial" panose="020B0604020202020204" pitchFamily="34" charset="0"/>
                          <a:cs typeface="Arial" panose="020B0604020202020204" pitchFamily="34" charset="0"/>
                        </a:rPr>
                        <a:t>comme autochtone seulement</a:t>
                      </a:r>
                    </a:p>
                    <a:p>
                      <a:pPr marL="342900" indent="-342900">
                        <a:lnSpc>
                          <a:spcPct val="80000"/>
                        </a:lnSpc>
                        <a:buFont typeface="Arial" panose="020B0604020202020204" pitchFamily="34" charset="0"/>
                        <a:buChar char="•"/>
                      </a:pPr>
                      <a:r>
                        <a:rPr lang="fr-FR" altLang="en-US" sz="1600" baseline="0" dirty="0" smtClean="0">
                          <a:latin typeface="Arial" panose="020B0604020202020204" pitchFamily="34" charset="0"/>
                          <a:cs typeface="Arial" panose="020B0604020202020204" pitchFamily="34" charset="0"/>
                        </a:rPr>
                        <a:t>Ne sait pas </a:t>
                      </a:r>
                    </a:p>
                    <a:p>
                      <a:pPr marL="342900" indent="-342900">
                        <a:lnSpc>
                          <a:spcPct val="80000"/>
                        </a:lnSpc>
                        <a:buFont typeface="Arial" panose="020B0604020202020204" pitchFamily="34" charset="0"/>
                        <a:buChar char="•"/>
                      </a:pPr>
                      <a:r>
                        <a:rPr lang="fr-FR" altLang="en-US" sz="1600" baseline="0" dirty="0" smtClean="0">
                          <a:latin typeface="Arial" panose="020B0604020202020204" pitchFamily="34" charset="0"/>
                          <a:cs typeface="Arial" panose="020B0604020202020204" pitchFamily="34" charset="0"/>
                        </a:rPr>
                        <a:t>Refuse de répondre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247827"/>
                  </a:ext>
                </a:extLst>
              </a:tr>
              <a:tr h="249288">
                <a:tc gridSpan="2">
                  <a:txBody>
                    <a:bodyPr/>
                    <a:lstStyle/>
                    <a:p>
                      <a:pPr marL="0" indent="0" algn="l" defTabSz="457200" rtl="0" eaLnBrk="1" latinLnBrk="0" hangingPunct="1">
                        <a:lnSpc>
                          <a:spcPct val="80000"/>
                        </a:lnSpc>
                        <a:buFont typeface="Courier New" panose="02070309020205020404" pitchFamily="49" charset="0"/>
                        <a:buNone/>
                      </a:pPr>
                      <a:r>
                        <a:rPr lang="en-CA" altLang="en-US" sz="1800" b="1" kern="1200" dirty="0" err="1" smtClean="0">
                          <a:solidFill>
                            <a:schemeClr val="lt1"/>
                          </a:solidFill>
                          <a:latin typeface="Arial" panose="020B0604020202020204" pitchFamily="34" charset="0"/>
                          <a:ea typeface="+mn-ea"/>
                          <a:cs typeface="Arial" panose="020B0604020202020204" pitchFamily="34" charset="0"/>
                        </a:rPr>
                        <a:t>Objectif</a:t>
                      </a:r>
                      <a:endParaRPr lang="en-CA" altLang="en-US" sz="1800" b="1" kern="1200" dirty="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6168"/>
                    </a:solidFill>
                  </a:tcPr>
                </a:tc>
                <a:tc hMerge="1">
                  <a:txBody>
                    <a:bodyPr/>
                    <a:lstStyle/>
                    <a:p>
                      <a:endParaRPr lang="en-CA"/>
                    </a:p>
                  </a:txBody>
                  <a:tcPr/>
                </a:tc>
                <a:extLst>
                  <a:ext uri="{0D108BD9-81ED-4DB2-BD59-A6C34878D82A}">
                    <a16:rowId xmlns:a16="http://schemas.microsoft.com/office/drawing/2014/main" val="1175736960"/>
                  </a:ext>
                </a:extLst>
              </a:tr>
              <a:tr h="1397874">
                <a:tc gridSpan="2">
                  <a:txBody>
                    <a:bodyPr/>
                    <a:lstStyle/>
                    <a:p>
                      <a:pPr algn="l"/>
                      <a:r>
                        <a:rPr lang="fr-FR" sz="1300" baseline="0" dirty="0" smtClean="0">
                          <a:latin typeface="Arial" panose="020B0604020202020204" pitchFamily="34" charset="0"/>
                          <a:cs typeface="Arial" panose="020B0604020202020204" pitchFamily="34" charset="0"/>
                        </a:rPr>
                        <a:t>Il s'agit d'une nouvelle question ajoutée au </a:t>
                      </a:r>
                      <a:r>
                        <a:rPr lang="fr-FR" sz="1300" baseline="0" dirty="0" smtClean="0">
                          <a:latin typeface="Arial" panose="020B0604020202020204" pitchFamily="34" charset="0"/>
                          <a:cs typeface="Arial" panose="020B0604020202020204" pitchFamily="34" charset="0"/>
                        </a:rPr>
                        <a:t>sondage du dénombrement </a:t>
                      </a:r>
                      <a:r>
                        <a:rPr lang="fr-FR" sz="1300" baseline="0" dirty="0" smtClean="0">
                          <a:latin typeface="Arial" panose="020B0604020202020204" pitchFamily="34" charset="0"/>
                          <a:cs typeface="Arial" panose="020B0604020202020204" pitchFamily="34" charset="0"/>
                        </a:rPr>
                        <a:t>ponctuel. </a:t>
                      </a:r>
                      <a:r>
                        <a:rPr lang="fr-FR" sz="1300" baseline="0" dirty="0" smtClean="0">
                          <a:latin typeface="Arial" panose="020B0604020202020204" pitchFamily="34" charset="0"/>
                          <a:cs typeface="Arial" panose="020B0604020202020204" pitchFamily="34" charset="0"/>
                        </a:rPr>
                        <a:t>Elle </a:t>
                      </a:r>
                      <a:r>
                        <a:rPr lang="fr-FR" sz="1300" baseline="0" dirty="0" smtClean="0">
                          <a:latin typeface="Arial" panose="020B0604020202020204" pitchFamily="34" charset="0"/>
                          <a:cs typeface="Arial" panose="020B0604020202020204" pitchFamily="34" charset="0"/>
                        </a:rPr>
                        <a:t>cherche à combler un manque de données nationales et à mieux comprendre les intersections entre l'expérience de l'itinérance et les identités raciales.</a:t>
                      </a:r>
                      <a:r>
                        <a:rPr lang="en-CA" sz="1300" baseline="0" dirty="0" smtClean="0">
                          <a:latin typeface="Arial" panose="020B0604020202020204" pitchFamily="34" charset="0"/>
                          <a:cs typeface="Arial" panose="020B0604020202020204" pitchFamily="34" charset="0"/>
                        </a:rPr>
                        <a:t> </a:t>
                      </a:r>
                    </a:p>
                    <a:p>
                      <a:pPr algn="l"/>
                      <a:r>
                        <a:rPr lang="fr-FR" sz="1300" baseline="0" dirty="0" smtClean="0">
                          <a:latin typeface="Arial" panose="020B0604020202020204" pitchFamily="34" charset="0"/>
                          <a:cs typeface="Arial" panose="020B0604020202020204" pitchFamily="34" charset="0"/>
                        </a:rPr>
                        <a:t>Les communautés peuvent inclure des identités raciales supplémentaires qui présentent un intérêt au sein de leur communauté respective. Si votre communauté souhaite élargir l'une des options de réponse spécifiques, vous pouvez le faire dans votre sondage et regrouper les données lorsqu'elles sont fournies à </a:t>
                      </a:r>
                      <a:r>
                        <a:rPr lang="en-CA" sz="1300" baseline="0" dirty="0" smtClean="0">
                          <a:latin typeface="Arial" panose="020B0604020202020204" pitchFamily="34" charset="0"/>
                          <a:cs typeface="Arial" panose="020B0604020202020204" pitchFamily="34" charset="0"/>
                        </a:rPr>
                        <a:t>EDSC.</a:t>
                      </a:r>
                      <a:endParaRPr lang="en-CA" altLang="en-US" sz="1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extLst>
                  <a:ext uri="{0D108BD9-81ED-4DB2-BD59-A6C34878D82A}">
                    <a16:rowId xmlns:a16="http://schemas.microsoft.com/office/drawing/2014/main" val="2524684680"/>
                  </a:ext>
                </a:extLst>
              </a:tr>
            </a:tbl>
          </a:graphicData>
        </a:graphic>
      </p:graphicFrame>
    </p:spTree>
    <p:extLst>
      <p:ext uri="{BB962C8B-B14F-4D97-AF65-F5344CB8AC3E}">
        <p14:creationId xmlns:p14="http://schemas.microsoft.com/office/powerpoint/2010/main" val="334152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2015323" y="793646"/>
            <a:ext cx="9455498" cy="703580"/>
          </a:xfrm>
        </p:spPr>
        <p:txBody>
          <a:bodyPr>
            <a:noAutofit/>
          </a:bodyPr>
          <a:lstStyle/>
          <a:p>
            <a:r>
              <a:rPr lang="en-US" sz="2800" dirty="0" err="1" smtClean="0"/>
              <a:t>Éléments</a:t>
            </a:r>
            <a:r>
              <a:rPr lang="en-US" sz="2800" dirty="0" smtClean="0"/>
              <a:t> du </a:t>
            </a:r>
            <a:r>
              <a:rPr lang="en-US" sz="2800" dirty="0" err="1" smtClean="0"/>
              <a:t>sondage</a:t>
            </a:r>
            <a:r>
              <a:rPr lang="en-US" sz="2800" dirty="0" smtClean="0"/>
              <a:t> pour le </a:t>
            </a:r>
            <a:r>
              <a:rPr lang="en-US" sz="2800" dirty="0" err="1" smtClean="0"/>
              <a:t>dénombrement</a:t>
            </a:r>
            <a:r>
              <a:rPr lang="en-US" sz="2800" dirty="0" smtClean="0"/>
              <a:t> </a:t>
            </a:r>
            <a:r>
              <a:rPr lang="en-US" sz="2800" dirty="0" err="1" smtClean="0"/>
              <a:t>ponctuel</a:t>
            </a:r>
            <a:endParaRPr lang="en-US" sz="2800" dirty="0"/>
          </a:p>
        </p:txBody>
      </p:sp>
      <p:sp>
        <p:nvSpPr>
          <p:cNvPr id="10" name="Title 1"/>
          <p:cNvSpPr txBox="1">
            <a:spLocks/>
          </p:cNvSpPr>
          <p:nvPr>
            <p:custDataLst>
              <p:tags r:id="rId2"/>
            </p:custDataLst>
          </p:nvPr>
        </p:nvSpPr>
        <p:spPr>
          <a:xfrm>
            <a:off x="664309" y="183587"/>
            <a:ext cx="10980000" cy="576000"/>
          </a:xfrm>
          <a:prstGeom prst="rect">
            <a:avLst/>
          </a:prstGeom>
          <a:solidFill>
            <a:srgbClr val="75CED6"/>
          </a:solidFill>
          <a:ln>
            <a:solidFill>
              <a:srgbClr val="75CED6"/>
            </a:solidFill>
          </a:ln>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err="1" smtClean="0">
                <a:solidFill>
                  <a:schemeClr val="tx1"/>
                </a:solidFill>
              </a:rPr>
              <a:t>Survol</a:t>
            </a:r>
            <a:r>
              <a:rPr lang="en-US" sz="2800" dirty="0">
                <a:solidFill>
                  <a:schemeClr val="tx1"/>
                </a:solidFill>
              </a:rPr>
              <a:t>	</a:t>
            </a:r>
            <a:endParaRPr lang="en-US" sz="3200" dirty="0">
              <a:solidFill>
                <a:schemeClr val="tx1"/>
              </a:solidFill>
            </a:endParaRPr>
          </a:p>
        </p:txBody>
      </p:sp>
      <p:graphicFrame>
        <p:nvGraphicFramePr>
          <p:cNvPr id="7" name="Table 6">
            <a:extLst>
              <a:ext uri="{FF2B5EF4-FFF2-40B4-BE49-F238E27FC236}">
                <a16:creationId xmlns:a16="http://schemas.microsoft.com/office/drawing/2014/main" id="{2CD35EDA-987F-4C22-9745-1C0953F3C050}"/>
              </a:ext>
            </a:extLst>
          </p:cNvPr>
          <p:cNvGraphicFramePr>
            <a:graphicFrameLocks noGrp="1"/>
          </p:cNvGraphicFramePr>
          <p:nvPr>
            <p:custDataLst>
              <p:tags r:id="rId3"/>
            </p:custDataLst>
            <p:extLst>
              <p:ext uri="{D42A27DB-BD31-4B8C-83A1-F6EECF244321}">
                <p14:modId xmlns:p14="http://schemas.microsoft.com/office/powerpoint/2010/main" val="3217266050"/>
              </p:ext>
            </p:extLst>
          </p:nvPr>
        </p:nvGraphicFramePr>
        <p:xfrm>
          <a:off x="2626448" y="1635399"/>
          <a:ext cx="7729133" cy="4312920"/>
        </p:xfrm>
        <a:graphic>
          <a:graphicData uri="http://schemas.openxmlformats.org/drawingml/2006/table">
            <a:tbl>
              <a:tblPr firstRow="1" bandRow="1">
                <a:tableStyleId>{5C22544A-7EE6-4342-B048-85BDC9FD1C3A}</a:tableStyleId>
              </a:tblPr>
              <a:tblGrid>
                <a:gridCol w="2707575">
                  <a:extLst>
                    <a:ext uri="{9D8B030D-6E8A-4147-A177-3AD203B41FA5}">
                      <a16:colId xmlns:a16="http://schemas.microsoft.com/office/drawing/2014/main" val="20000"/>
                    </a:ext>
                  </a:extLst>
                </a:gridCol>
                <a:gridCol w="5021558">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800" b="0" kern="1200" dirty="0" err="1" smtClean="0">
                          <a:solidFill>
                            <a:schemeClr val="tx1"/>
                          </a:solidFill>
                          <a:latin typeface="Arial" panose="020B0604020202020204" pitchFamily="34" charset="0"/>
                          <a:ea typeface="+mn-ea"/>
                          <a:cs typeface="Arial" panose="020B0604020202020204" pitchFamily="34" charset="0"/>
                        </a:rPr>
                        <a:t>Sélection</a:t>
                      </a:r>
                      <a:endParaRPr lang="en-CA" sz="2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2700" b="0" dirty="0" err="1" smtClean="0">
                          <a:solidFill>
                            <a:schemeClr val="tx1"/>
                          </a:solidFill>
                          <a:effectLst/>
                          <a:latin typeface="Arial" panose="020B0604020202020204" pitchFamily="34" charset="0"/>
                          <a:cs typeface="Arial" panose="020B0604020202020204" pitchFamily="34" charset="0"/>
                        </a:rPr>
                        <a:t>Déterminer</a:t>
                      </a:r>
                      <a:r>
                        <a:rPr lang="en-CA" sz="2700" b="0" baseline="0" dirty="0" smtClean="0">
                          <a:solidFill>
                            <a:schemeClr val="tx1"/>
                          </a:solidFill>
                          <a:effectLst/>
                          <a:latin typeface="Arial" panose="020B0604020202020204" pitchFamily="34" charset="0"/>
                          <a:cs typeface="Arial" panose="020B0604020202020204" pitchFamily="34" charset="0"/>
                        </a:rPr>
                        <a:t> </a:t>
                      </a:r>
                      <a:r>
                        <a:rPr lang="en-CA" sz="2700" b="0" baseline="0" dirty="0" err="1" smtClean="0">
                          <a:solidFill>
                            <a:schemeClr val="tx1"/>
                          </a:solidFill>
                          <a:effectLst/>
                          <a:latin typeface="Arial" panose="020B0604020202020204" pitchFamily="34" charset="0"/>
                          <a:cs typeface="Arial" panose="020B0604020202020204" pitchFamily="34" charset="0"/>
                        </a:rPr>
                        <a:t>si</a:t>
                      </a:r>
                      <a:r>
                        <a:rPr lang="en-CA" sz="2700" b="0" baseline="0" dirty="0" smtClean="0">
                          <a:solidFill>
                            <a:schemeClr val="tx1"/>
                          </a:solidFill>
                          <a:effectLst/>
                          <a:latin typeface="Arial" panose="020B0604020202020204" pitchFamily="34" charset="0"/>
                          <a:cs typeface="Arial" panose="020B0604020202020204" pitchFamily="34" charset="0"/>
                        </a:rPr>
                        <a:t> la </a:t>
                      </a:r>
                      <a:r>
                        <a:rPr lang="en-CA" sz="2700" b="0" baseline="0" dirty="0" err="1" smtClean="0">
                          <a:solidFill>
                            <a:schemeClr val="tx1"/>
                          </a:solidFill>
                          <a:effectLst/>
                          <a:latin typeface="Arial" panose="020B0604020202020204" pitchFamily="34" charset="0"/>
                          <a:cs typeface="Arial" panose="020B0604020202020204" pitchFamily="34" charset="0"/>
                        </a:rPr>
                        <a:t>personne</a:t>
                      </a:r>
                      <a:r>
                        <a:rPr lang="en-CA" sz="2700" b="0" baseline="0" dirty="0" smtClean="0">
                          <a:solidFill>
                            <a:schemeClr val="tx1"/>
                          </a:solidFill>
                          <a:effectLst/>
                          <a:latin typeface="Arial" panose="020B0604020202020204" pitchFamily="34" charset="0"/>
                          <a:cs typeface="Arial" panose="020B0604020202020204" pitchFamily="34" charset="0"/>
                        </a:rPr>
                        <a:t> </a:t>
                      </a:r>
                      <a:r>
                        <a:rPr lang="en-CA" sz="2700" b="0" baseline="0" dirty="0" err="1" smtClean="0">
                          <a:solidFill>
                            <a:schemeClr val="tx1"/>
                          </a:solidFill>
                          <a:effectLst/>
                          <a:latin typeface="Arial" panose="020B0604020202020204" pitchFamily="34" charset="0"/>
                          <a:cs typeface="Arial" panose="020B0604020202020204" pitchFamily="34" charset="0"/>
                        </a:rPr>
                        <a:t>doit</a:t>
                      </a:r>
                      <a:r>
                        <a:rPr lang="en-CA" sz="2700" b="0" baseline="0" dirty="0" smtClean="0">
                          <a:solidFill>
                            <a:schemeClr val="tx1"/>
                          </a:solidFill>
                          <a:effectLst/>
                          <a:latin typeface="Arial" panose="020B0604020202020204" pitchFamily="34" charset="0"/>
                          <a:cs typeface="Arial" panose="020B0604020202020204" pitchFamily="34" charset="0"/>
                        </a:rPr>
                        <a:t> </a:t>
                      </a:r>
                      <a:r>
                        <a:rPr lang="en-CA" sz="2700" b="0" baseline="0" dirty="0" err="1" smtClean="0">
                          <a:solidFill>
                            <a:schemeClr val="tx1"/>
                          </a:solidFill>
                          <a:effectLst/>
                          <a:latin typeface="Arial" panose="020B0604020202020204" pitchFamily="34" charset="0"/>
                          <a:cs typeface="Arial" panose="020B0604020202020204" pitchFamily="34" charset="0"/>
                        </a:rPr>
                        <a:t>participer</a:t>
                      </a:r>
                      <a:r>
                        <a:rPr lang="en-CA" sz="2700" b="0" baseline="0" dirty="0" smtClean="0">
                          <a:solidFill>
                            <a:schemeClr val="tx1"/>
                          </a:solidFill>
                          <a:effectLst/>
                          <a:latin typeface="Arial" panose="020B0604020202020204" pitchFamily="34" charset="0"/>
                          <a:cs typeface="Arial" panose="020B0604020202020204" pitchFamily="34" charset="0"/>
                        </a:rPr>
                        <a:t> au </a:t>
                      </a:r>
                      <a:r>
                        <a:rPr lang="en-CA" sz="2700" b="0" baseline="0" dirty="0" err="1" smtClean="0">
                          <a:solidFill>
                            <a:schemeClr val="tx1"/>
                          </a:solidFill>
                          <a:effectLst/>
                          <a:latin typeface="Arial" panose="020B0604020202020204" pitchFamily="34" charset="0"/>
                          <a:cs typeface="Arial" panose="020B0604020202020204" pitchFamily="34" charset="0"/>
                        </a:rPr>
                        <a:t>sondage</a:t>
                      </a:r>
                      <a:r>
                        <a:rPr lang="en-CA" sz="2700" b="0" baseline="0" dirty="0" smtClean="0">
                          <a:solidFill>
                            <a:schemeClr val="tx1"/>
                          </a:solidFill>
                          <a:effectLst/>
                          <a:latin typeface="Arial" panose="020B0604020202020204" pitchFamily="34" charset="0"/>
                          <a:cs typeface="Arial" panose="020B0604020202020204" pitchFamily="34" charset="0"/>
                        </a:rPr>
                        <a:t>.</a:t>
                      </a:r>
                      <a:endParaRPr lang="en-CA" sz="2700" b="0" dirty="0" smtClean="0">
                        <a:solidFill>
                          <a:schemeClr val="tx1"/>
                        </a:solidFill>
                        <a:effectLst/>
                        <a:latin typeface="Arial" panose="020B0604020202020204" pitchFamily="34" charset="0"/>
                        <a:cs typeface="Arial" panose="020B0604020202020204" pitchFamily="34" charset="0"/>
                      </a:endParaRPr>
                    </a:p>
                    <a:p>
                      <a:pPr algn="l"/>
                      <a:endParaRPr lang="en-CA" sz="2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2800" dirty="0" smtClean="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2800" dirty="0" err="1" smtClean="0">
                          <a:solidFill>
                            <a:schemeClr val="tx1"/>
                          </a:solidFill>
                          <a:latin typeface="Arial" panose="020B0604020202020204" pitchFamily="34" charset="0"/>
                          <a:cs typeface="Arial" panose="020B0604020202020204" pitchFamily="34" charset="0"/>
                        </a:rPr>
                        <a:t>Sondage</a:t>
                      </a:r>
                      <a:endParaRPr lang="en-CA" sz="2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2700" dirty="0" err="1" smtClean="0">
                          <a:effectLst/>
                          <a:latin typeface="Arial" panose="020B0604020202020204" pitchFamily="34" charset="0"/>
                          <a:cs typeface="Arial" panose="020B0604020202020204" pitchFamily="34" charset="0"/>
                        </a:rPr>
                        <a:t>Fournir</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d’autres</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renseignements</a:t>
                      </a:r>
                      <a:r>
                        <a:rPr lang="en-CA" sz="2700" baseline="0" dirty="0" smtClean="0">
                          <a:effectLst/>
                          <a:latin typeface="Arial" panose="020B0604020202020204" pitchFamily="34" charset="0"/>
                          <a:cs typeface="Arial" panose="020B0604020202020204" pitchFamily="34" charset="0"/>
                        </a:rPr>
                        <a:t> sur la population et </a:t>
                      </a:r>
                      <a:r>
                        <a:rPr lang="en-CA" sz="2700" baseline="0" dirty="0" err="1" smtClean="0">
                          <a:effectLst/>
                          <a:latin typeface="Arial" panose="020B0604020202020204" pitchFamily="34" charset="0"/>
                          <a:cs typeface="Arial" panose="020B0604020202020204" pitchFamily="34" charset="0"/>
                        </a:rPr>
                        <a:t>ses</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besoins</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p.ex</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Âge</a:t>
                      </a:r>
                      <a:r>
                        <a:rPr lang="en-CA" sz="2700" baseline="0" dirty="0" smtClean="0">
                          <a:effectLst/>
                          <a:latin typeface="Arial" panose="020B0604020202020204" pitchFamily="34" charset="0"/>
                          <a:cs typeface="Arial" panose="020B0604020202020204" pitchFamily="34" charset="0"/>
                        </a:rPr>
                        <a:t>, genre/</a:t>
                      </a:r>
                      <a:r>
                        <a:rPr lang="en-CA" sz="2700" baseline="0" dirty="0" err="1" smtClean="0">
                          <a:effectLst/>
                          <a:latin typeface="Arial" panose="020B0604020202020204" pitchFamily="34" charset="0"/>
                          <a:cs typeface="Arial" panose="020B0604020202020204" pitchFamily="34" charset="0"/>
                        </a:rPr>
                        <a:t>sexe</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statut</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autochtone</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statut</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d’ancient</a:t>
                      </a:r>
                      <a:r>
                        <a:rPr lang="en-CA" sz="2700" baseline="0" dirty="0" smtClean="0">
                          <a:effectLst/>
                          <a:latin typeface="Arial" panose="020B0604020202020204" pitchFamily="34" charset="0"/>
                          <a:cs typeface="Arial" panose="020B0604020202020204" pitchFamily="34" charset="0"/>
                        </a:rPr>
                        <a:t> combatant, </a:t>
                      </a:r>
                      <a:r>
                        <a:rPr lang="en-CA" sz="2700" baseline="0" dirty="0" err="1" smtClean="0">
                          <a:effectLst/>
                          <a:latin typeface="Arial" panose="020B0604020202020204" pitchFamily="34" charset="0"/>
                          <a:cs typeface="Arial" panose="020B0604020202020204" pitchFamily="34" charset="0"/>
                        </a:rPr>
                        <a:t>besoins</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en</a:t>
                      </a:r>
                      <a:r>
                        <a:rPr lang="en-CA" sz="2700" baseline="0" dirty="0" smtClean="0">
                          <a:effectLst/>
                          <a:latin typeface="Arial" panose="020B0604020202020204" pitchFamily="34" charset="0"/>
                          <a:cs typeface="Arial" panose="020B0604020202020204" pitchFamily="34" charset="0"/>
                        </a:rPr>
                        <a:t> </a:t>
                      </a:r>
                      <a:r>
                        <a:rPr lang="en-CA" sz="2700" baseline="0" dirty="0" err="1" smtClean="0">
                          <a:effectLst/>
                          <a:latin typeface="Arial" panose="020B0604020202020204" pitchFamily="34" charset="0"/>
                          <a:cs typeface="Arial" panose="020B0604020202020204" pitchFamily="34" charset="0"/>
                        </a:rPr>
                        <a:t>matière</a:t>
                      </a:r>
                      <a:r>
                        <a:rPr lang="en-CA" sz="2700" baseline="0" dirty="0" smtClean="0">
                          <a:effectLst/>
                          <a:latin typeface="Arial" panose="020B0604020202020204" pitchFamily="34" charset="0"/>
                          <a:cs typeface="Arial" panose="020B0604020202020204" pitchFamily="34" charset="0"/>
                        </a:rPr>
                        <a:t> de </a:t>
                      </a:r>
                      <a:r>
                        <a:rPr lang="en-CA" sz="2700" baseline="0" dirty="0" smtClean="0">
                          <a:effectLst/>
                          <a:latin typeface="Arial" panose="020B0604020202020204" pitchFamily="34" charset="0"/>
                          <a:cs typeface="Arial" panose="020B0604020202020204" pitchFamily="34" charset="0"/>
                        </a:rPr>
                        <a:t>service, </a:t>
                      </a:r>
                      <a:r>
                        <a:rPr lang="en-CA" sz="2700" baseline="0" dirty="0" smtClean="0">
                          <a:effectLst/>
                          <a:latin typeface="Arial" panose="020B0604020202020204" pitchFamily="34" charset="0"/>
                          <a:cs typeface="Arial" panose="020B0604020202020204" pitchFamily="34" charset="0"/>
                        </a:rPr>
                        <a:t>etc.).</a:t>
                      </a:r>
                      <a:endParaRPr lang="en-CA" sz="27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F5F7C868-3371-4008-8BB1-7938C19A2097}"/>
              </a:ext>
            </a:extLst>
          </p:cNvPr>
          <p:cNvSpPr txBox="1"/>
          <p:nvPr>
            <p:custDataLst>
              <p:tags r:id="rId4"/>
            </p:custDataLst>
          </p:nvPr>
        </p:nvSpPr>
        <p:spPr>
          <a:xfrm>
            <a:off x="1737873" y="1336246"/>
            <a:ext cx="906843" cy="1200329"/>
          </a:xfrm>
          <a:prstGeom prst="rect">
            <a:avLst/>
          </a:prstGeom>
          <a:noFill/>
        </p:spPr>
        <p:txBody>
          <a:bodyPr wrap="square" rtlCol="0">
            <a:spAutoFit/>
          </a:bodyPr>
          <a:lstStyle/>
          <a:p>
            <a:pPr algn="ctr"/>
            <a:r>
              <a:rPr lang="en-CA" sz="7200" dirty="0">
                <a:latin typeface="Franklin Gothic Demi Cond" panose="020B0706030402020204" pitchFamily="34" charset="0"/>
              </a:rPr>
              <a:t>1</a:t>
            </a:r>
          </a:p>
        </p:txBody>
      </p:sp>
      <p:sp>
        <p:nvSpPr>
          <p:cNvPr id="11" name="TextBox 10">
            <a:extLst>
              <a:ext uri="{FF2B5EF4-FFF2-40B4-BE49-F238E27FC236}">
                <a16:creationId xmlns:a16="http://schemas.microsoft.com/office/drawing/2014/main" id="{4EB37EEA-DCBE-4B7B-826E-042DA1599E9C}"/>
              </a:ext>
            </a:extLst>
          </p:cNvPr>
          <p:cNvSpPr txBox="1"/>
          <p:nvPr>
            <p:custDataLst>
              <p:tags r:id="rId5"/>
            </p:custDataLst>
          </p:nvPr>
        </p:nvSpPr>
        <p:spPr>
          <a:xfrm>
            <a:off x="1692531" y="3122608"/>
            <a:ext cx="997527" cy="1200329"/>
          </a:xfrm>
          <a:prstGeom prst="rect">
            <a:avLst/>
          </a:prstGeom>
          <a:noFill/>
        </p:spPr>
        <p:txBody>
          <a:bodyPr wrap="square" rtlCol="0">
            <a:spAutoFit/>
          </a:bodyPr>
          <a:lstStyle/>
          <a:p>
            <a:pPr algn="ctr"/>
            <a:r>
              <a:rPr lang="en-CA" sz="7200" dirty="0">
                <a:latin typeface="Franklin Gothic Demi Cond" panose="020B0706030402020204" pitchFamily="34" charset="0"/>
              </a:rPr>
              <a:t>2</a:t>
            </a:r>
          </a:p>
        </p:txBody>
      </p:sp>
      <p:sp>
        <p:nvSpPr>
          <p:cNvPr id="2" name="Slide Number Placeholder 1"/>
          <p:cNvSpPr>
            <a:spLocks noGrp="1"/>
          </p:cNvSpPr>
          <p:nvPr>
            <p:ph type="sldNum" sz="quarter" idx="12"/>
          </p:nvPr>
        </p:nvSpPr>
        <p:spPr/>
        <p:txBody>
          <a:bodyPr/>
          <a:lstStyle/>
          <a:p>
            <a:fld id="{2E86C063-E22E-2E4C-A523-54089486E38F}" type="slidenum">
              <a:rPr lang="en-US" smtClean="0"/>
              <a:t>2</a:t>
            </a:fld>
            <a:endParaRPr lang="en-US"/>
          </a:p>
        </p:txBody>
      </p:sp>
    </p:spTree>
    <p:extLst>
      <p:ext uri="{BB962C8B-B14F-4D97-AF65-F5344CB8AC3E}">
        <p14:creationId xmlns:p14="http://schemas.microsoft.com/office/powerpoint/2010/main" val="2677702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1884363" y="798393"/>
            <a:ext cx="8122920" cy="703580"/>
          </a:xfrm>
        </p:spPr>
        <p:txBody>
          <a:bodyPr/>
          <a:lstStyle/>
          <a:p>
            <a:r>
              <a:rPr lang="en-US" dirty="0" err="1" smtClean="0"/>
              <a:t>Anciens</a:t>
            </a:r>
            <a:r>
              <a:rPr lang="en-US" dirty="0" smtClean="0"/>
              <a:t> </a:t>
            </a:r>
            <a:r>
              <a:rPr lang="en-US" dirty="0" err="1" smtClean="0"/>
              <a:t>combattants</a:t>
            </a:r>
            <a:endParaRPr lang="en-US" dirty="0"/>
          </a:p>
        </p:txBody>
      </p:sp>
      <p:sp>
        <p:nvSpPr>
          <p:cNvPr id="10" name="Title 1"/>
          <p:cNvSpPr txBox="1">
            <a:spLocks/>
          </p:cNvSpPr>
          <p:nvPr>
            <p:custDataLst>
              <p:tags r:id="rId2"/>
            </p:custDataLst>
          </p:nvPr>
        </p:nvSpPr>
        <p:spPr>
          <a:xfrm>
            <a:off x="659340" y="19367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custDataLst>
              <p:tags r:id="rId3"/>
            </p:custDataLst>
            <p:extLst>
              <p:ext uri="{D42A27DB-BD31-4B8C-83A1-F6EECF244321}">
                <p14:modId xmlns:p14="http://schemas.microsoft.com/office/powerpoint/2010/main" val="1436771981"/>
              </p:ext>
            </p:extLst>
          </p:nvPr>
        </p:nvGraphicFramePr>
        <p:xfrm>
          <a:off x="1884363" y="1467224"/>
          <a:ext cx="8570986" cy="356028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456186">
                  <a:extLst>
                    <a:ext uri="{9D8B030D-6E8A-4147-A177-3AD203B41FA5}">
                      <a16:colId xmlns:a16="http://schemas.microsoft.com/office/drawing/2014/main" val="20001"/>
                    </a:ext>
                  </a:extLst>
                </a:gridCol>
              </a:tblGrid>
              <a:tr h="420843">
                <a:tc>
                  <a:txBody>
                    <a:bodyPr/>
                    <a:lstStyle/>
                    <a:p>
                      <a:r>
                        <a:rPr lang="en-CA" sz="2000" dirty="0">
                          <a:latin typeface="Arial" panose="020B0604020202020204" pitchFamily="34" charset="0"/>
                          <a:cs typeface="Arial" panose="020B0604020202020204" pitchFamily="34" charset="0"/>
                        </a:rPr>
                        <a:t>Question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114239">
                <a:tc>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fr-CA" sz="2000" b="1" kern="1200" dirty="0" smtClean="0">
                          <a:solidFill>
                            <a:schemeClr val="dk1"/>
                          </a:solidFill>
                          <a:effectLst/>
                          <a:latin typeface="+mn-lt"/>
                          <a:ea typeface="+mn-ea"/>
                          <a:cs typeface="+mn-cs"/>
                        </a:rPr>
                        <a:t>Avez-vous déjà servi dans les Forces armées canadiennes ou la GRC ?</a:t>
                      </a:r>
                    </a:p>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endParaRPr lang="en-CA" sz="2000" i="1" dirty="0">
                        <a:latin typeface="Arial" panose="020B0604020202020204" pitchFamily="34" charset="0"/>
                        <a:cs typeface="Arial" panose="020B0604020202020204" pitchFamily="34" charset="0"/>
                      </a:endParaRPr>
                    </a:p>
                    <a:p>
                      <a:pPr marL="333375" indent="-333375">
                        <a:buFont typeface="Arial" panose="020B0604020202020204" pitchFamily="34" charset="0"/>
                        <a:buChar char="•"/>
                        <a:tabLst/>
                        <a:defRPr/>
                      </a:pPr>
                      <a:r>
                        <a:rPr lang="en-CA" sz="2000" dirty="0" err="1" smtClean="0">
                          <a:latin typeface="Arial" panose="020B0604020202020204" pitchFamily="34" charset="0"/>
                          <a:cs typeface="Arial" panose="020B0604020202020204" pitchFamily="34" charset="0"/>
                        </a:rPr>
                        <a:t>Oui</a:t>
                      </a:r>
                      <a:r>
                        <a:rPr lang="en-CA" sz="2000" dirty="0" smtClean="0">
                          <a:latin typeface="Arial" panose="020B0604020202020204" pitchFamily="34" charset="0"/>
                          <a:cs typeface="Arial" panose="020B0604020202020204" pitchFamily="34" charset="0"/>
                        </a:rPr>
                        <a:t>, </a:t>
                      </a:r>
                      <a:r>
                        <a:rPr lang="en-CA" sz="2000" dirty="0" err="1" smtClean="0">
                          <a:latin typeface="Arial" panose="020B0604020202020204" pitchFamily="34" charset="0"/>
                          <a:cs typeface="Arial" panose="020B0604020202020204" pitchFamily="34" charset="0"/>
                        </a:rPr>
                        <a:t>dans</a:t>
                      </a:r>
                      <a:r>
                        <a:rPr lang="en-CA" sz="2000" dirty="0" smtClean="0">
                          <a:latin typeface="Arial" panose="020B0604020202020204" pitchFamily="34" charset="0"/>
                          <a:cs typeface="Arial" panose="020B0604020202020204" pitchFamily="34" charset="0"/>
                        </a:rPr>
                        <a:t> les Forces</a:t>
                      </a:r>
                      <a:r>
                        <a:rPr lang="en-CA" sz="2000" baseline="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a:p>
                      <a:pPr marL="333375" indent="-333375">
                        <a:buFont typeface="Arial" panose="020B0604020202020204" pitchFamily="34" charset="0"/>
                        <a:buChar char="•"/>
                        <a:tabLst/>
                        <a:defRPr/>
                      </a:pPr>
                      <a:r>
                        <a:rPr lang="en-CA" sz="2000" dirty="0" err="1" smtClean="0">
                          <a:latin typeface="Arial" panose="020B0604020202020204" pitchFamily="34" charset="0"/>
                          <a:cs typeface="Arial" panose="020B0604020202020204" pitchFamily="34" charset="0"/>
                        </a:rPr>
                        <a:t>Oui</a:t>
                      </a:r>
                      <a:r>
                        <a:rPr lang="en-CA" sz="2000" dirty="0" smtClean="0">
                          <a:latin typeface="Arial" panose="020B0604020202020204" pitchFamily="34" charset="0"/>
                          <a:cs typeface="Arial" panose="020B0604020202020204" pitchFamily="34" charset="0"/>
                        </a:rPr>
                        <a:t>, GRC</a:t>
                      </a:r>
                    </a:p>
                    <a:p>
                      <a:pPr marL="333375" indent="-333375">
                        <a:buFont typeface="Arial" panose="020B0604020202020204" pitchFamily="34" charset="0"/>
                        <a:buChar char="•"/>
                        <a:tabLst/>
                        <a:defRPr/>
                      </a:pPr>
                      <a:r>
                        <a:rPr lang="en-CA" sz="2000" dirty="0" smtClean="0">
                          <a:latin typeface="Arial" panose="020B0604020202020204" pitchFamily="34" charset="0"/>
                          <a:cs typeface="Arial" panose="020B0604020202020204" pitchFamily="34" charset="0"/>
                        </a:rPr>
                        <a:t>Les Forces et la GRC</a:t>
                      </a:r>
                    </a:p>
                    <a:p>
                      <a:pPr marL="333375" indent="-333375">
                        <a:buFont typeface="Arial" panose="020B0604020202020204" pitchFamily="34" charset="0"/>
                        <a:buChar char="•"/>
                        <a:tabLst/>
                        <a:defRPr/>
                      </a:pPr>
                      <a:r>
                        <a:rPr lang="en-CA" sz="2000" dirty="0" smtClean="0">
                          <a:latin typeface="Arial" panose="020B0604020202020204" pitchFamily="34" charset="0"/>
                          <a:cs typeface="Arial" panose="020B0604020202020204" pitchFamily="34" charset="0"/>
                        </a:rPr>
                        <a:t>Non</a:t>
                      </a:r>
                    </a:p>
                    <a:p>
                      <a:pPr marL="333375" indent="-333375">
                        <a:buFont typeface="Arial" panose="020B0604020202020204" pitchFamily="34" charset="0"/>
                        <a:buChar char="•"/>
                        <a:tabLst/>
                        <a:defRPr/>
                      </a:pPr>
                      <a:r>
                        <a:rPr lang="en-CA" sz="2000" dirty="0" smtClean="0">
                          <a:latin typeface="Arial" panose="020B0604020202020204" pitchFamily="34" charset="0"/>
                          <a:cs typeface="Arial" panose="020B0604020202020204" pitchFamily="34" charset="0"/>
                        </a:rPr>
                        <a:t>Ne </a:t>
                      </a:r>
                      <a:r>
                        <a:rPr lang="en-CA" sz="2000" dirty="0" err="1" smtClean="0">
                          <a:latin typeface="Arial" panose="020B0604020202020204" pitchFamily="34" charset="0"/>
                          <a:cs typeface="Arial" panose="020B0604020202020204" pitchFamily="34" charset="0"/>
                        </a:rPr>
                        <a:t>sait</a:t>
                      </a:r>
                      <a:r>
                        <a:rPr lang="en-CA" sz="2000" dirty="0" smtClean="0">
                          <a:latin typeface="Arial" panose="020B0604020202020204" pitchFamily="34" charset="0"/>
                          <a:cs typeface="Arial" panose="020B0604020202020204" pitchFamily="34" charset="0"/>
                        </a:rPr>
                        <a:t> pas</a:t>
                      </a:r>
                      <a:endParaRPr lang="en-CA" sz="2000" dirty="0">
                        <a:latin typeface="Arial" panose="020B0604020202020204" pitchFamily="34" charset="0"/>
                        <a:cs typeface="Arial" panose="020B0604020202020204" pitchFamily="34" charset="0"/>
                      </a:endParaRPr>
                    </a:p>
                    <a:p>
                      <a:pPr marL="333375" indent="-333375">
                        <a:buFont typeface="Arial" panose="020B0604020202020204" pitchFamily="34" charset="0"/>
                        <a:buChar char="•"/>
                        <a:tabLst/>
                        <a:defRPr/>
                      </a:pPr>
                      <a:r>
                        <a:rPr lang="en-CA" sz="2000" dirty="0" smtClean="0">
                          <a:latin typeface="Arial" panose="020B0604020202020204" pitchFamily="34" charset="0"/>
                          <a:cs typeface="Arial" panose="020B0604020202020204" pitchFamily="34" charset="0"/>
                        </a:rPr>
                        <a:t>Refuse de </a:t>
                      </a:r>
                      <a:r>
                        <a:rPr lang="en-CA" sz="2000" dirty="0" err="1" smtClean="0">
                          <a:latin typeface="Arial" panose="020B0604020202020204" pitchFamily="34" charset="0"/>
                          <a:cs typeface="Arial" panose="020B0604020202020204" pitchFamily="34" charset="0"/>
                        </a:rPr>
                        <a:t>répondre</a:t>
                      </a:r>
                      <a:endParaRPr lang="en-CA" sz="20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2000" b="0" i="0" kern="1200" dirty="0" smtClean="0">
                          <a:solidFill>
                            <a:schemeClr val="dk1"/>
                          </a:solidFill>
                          <a:effectLst/>
                          <a:latin typeface="+mn-lt"/>
                          <a:ea typeface="+mn-ea"/>
                          <a:cs typeface="+mn-cs"/>
                        </a:rPr>
                        <a:t>Obtenir de l’information sur l’itinérance chez les anciens combattants.</a:t>
                      </a:r>
                    </a:p>
                    <a:p>
                      <a:endParaRPr lang="en-CA" sz="2000" b="0" i="0" kern="1200" dirty="0" smtClean="0">
                        <a:solidFill>
                          <a:schemeClr val="dk1"/>
                        </a:solidFill>
                        <a:effectLst/>
                        <a:latin typeface="+mn-lt"/>
                        <a:ea typeface="+mn-ea"/>
                        <a:cs typeface="+mn-cs"/>
                      </a:endParaRPr>
                    </a:p>
                    <a:p>
                      <a:r>
                        <a:rPr lang="fr-CA" sz="2000" b="0" i="0" kern="1200" dirty="0" smtClean="0">
                          <a:solidFill>
                            <a:schemeClr val="dk1"/>
                          </a:solidFill>
                          <a:effectLst/>
                          <a:latin typeface="+mn-lt"/>
                          <a:ea typeface="+mn-ea"/>
                          <a:cs typeface="+mn-cs"/>
                        </a:rPr>
                        <a:t>Les anciens membres des forces armées et de la GRC peuvent être admissibles à de l’aide d’Anciens Combattants Canada et profiter de groupes d’entraide d’anciens combattants.</a:t>
                      </a:r>
                      <a:endParaRPr lang="en-CA" sz="20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2441F478-773C-45F2-85D6-E02439AE673D}"/>
              </a:ext>
            </a:extLst>
          </p:cNvPr>
          <p:cNvSpPr txBox="1"/>
          <p:nvPr>
            <p:custDataLst>
              <p:tags r:id="rId4"/>
            </p:custDataLst>
          </p:nvPr>
        </p:nvSpPr>
        <p:spPr>
          <a:xfrm>
            <a:off x="1773753" y="5051646"/>
            <a:ext cx="8569882" cy="1077218"/>
          </a:xfrm>
          <a:prstGeom prst="rect">
            <a:avLst/>
          </a:prstGeom>
          <a:noFill/>
        </p:spPr>
        <p:txBody>
          <a:bodyPr wrap="square" rtlCol="0">
            <a:spAutoFit/>
          </a:bodyPr>
          <a:lstStyle/>
          <a:p>
            <a:pPr>
              <a:tabLst>
                <a:tab pos="92075" algn="l"/>
              </a:tabLst>
            </a:pPr>
            <a:r>
              <a:rPr lang="en-CA" sz="2400" b="1" dirty="0" smtClean="0">
                <a:latin typeface="Arial" panose="020B0604020202020204" pitchFamily="34" charset="0"/>
                <a:cs typeface="Arial" panose="020B0604020202020204" pitchFamily="34" charset="0"/>
              </a:rPr>
              <a:t>*</a:t>
            </a:r>
            <a:r>
              <a:rPr lang="en-CA" sz="2000" b="1" dirty="0">
                <a:latin typeface="Arial" panose="020B0604020202020204" pitchFamily="34" charset="0"/>
                <a:cs typeface="Arial" panose="020B0604020202020204" pitchFamily="34" charset="0"/>
              </a:rPr>
              <a:t>Les Forces </a:t>
            </a:r>
            <a:r>
              <a:rPr lang="en-CA" sz="2000" dirty="0" err="1">
                <a:latin typeface="Arial" panose="020B0604020202020204" pitchFamily="34" charset="0"/>
                <a:cs typeface="Arial" panose="020B0604020202020204" pitchFamily="34" charset="0"/>
              </a:rPr>
              <a:t>sont</a:t>
            </a:r>
            <a:r>
              <a:rPr lang="en-CA" sz="2000" dirty="0">
                <a:latin typeface="Arial" panose="020B0604020202020204" pitchFamily="34" charset="0"/>
                <a:cs typeface="Arial" panose="020B0604020202020204" pitchFamily="34" charset="0"/>
              </a:rPr>
              <a:t> la Marine, </a:t>
            </a:r>
            <a:r>
              <a:rPr lang="en-CA" sz="2000" dirty="0" err="1">
                <a:latin typeface="Arial" panose="020B0604020202020204" pitchFamily="34" charset="0"/>
                <a:cs typeface="Arial" panose="020B0604020202020204" pitchFamily="34" charset="0"/>
              </a:rPr>
              <a:t>l’Armée</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ou</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l’Aviation</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royale</a:t>
            </a:r>
            <a:r>
              <a:rPr lang="en-CA" sz="2000" dirty="0">
                <a:latin typeface="Arial" panose="020B0604020202020204" pitchFamily="34" charset="0"/>
                <a:cs typeface="Arial" panose="020B0604020202020204" pitchFamily="34" charset="0"/>
              </a:rPr>
              <a:t> du Canada. </a:t>
            </a:r>
            <a:r>
              <a:rPr lang="en-CA" sz="2000" dirty="0" err="1">
                <a:latin typeface="Arial" panose="020B0604020202020204" pitchFamily="34" charset="0"/>
                <a:cs typeface="Arial" panose="020B0604020202020204" pitchFamily="34" charset="0"/>
              </a:rPr>
              <a:t>Veuillez</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noter</a:t>
            </a:r>
            <a:r>
              <a:rPr lang="en-CA" sz="2000" dirty="0">
                <a:latin typeface="Arial" panose="020B0604020202020204" pitchFamily="34" charset="0"/>
                <a:cs typeface="Arial" panose="020B0604020202020204" pitchFamily="34" charset="0"/>
              </a:rPr>
              <a:t> que les cadets ne </a:t>
            </a:r>
            <a:r>
              <a:rPr lang="en-CA" sz="2000" dirty="0" err="1">
                <a:latin typeface="Arial" panose="020B0604020202020204" pitchFamily="34" charset="0"/>
                <a:cs typeface="Arial" panose="020B0604020202020204" pitchFamily="34" charset="0"/>
              </a:rPr>
              <a:t>sont</a:t>
            </a:r>
            <a:r>
              <a:rPr lang="en-CA" sz="2000" dirty="0">
                <a:latin typeface="Arial" panose="020B0604020202020204" pitchFamily="34" charset="0"/>
                <a:cs typeface="Arial" panose="020B0604020202020204" pitchFamily="34" charset="0"/>
              </a:rPr>
              <a:t> pas </a:t>
            </a:r>
            <a:r>
              <a:rPr lang="en-CA" sz="2000" dirty="0" err="1">
                <a:latin typeface="Arial" panose="020B0604020202020204" pitchFamily="34" charset="0"/>
                <a:cs typeface="Arial" panose="020B0604020202020204" pitchFamily="34" charset="0"/>
              </a:rPr>
              <a:t>considérés</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comme</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étant</a:t>
            </a:r>
            <a:r>
              <a:rPr lang="en-CA" sz="2000" dirty="0">
                <a:latin typeface="Arial" panose="020B0604020202020204" pitchFamily="34" charset="0"/>
                <a:cs typeface="Arial" panose="020B0604020202020204" pitchFamily="34" charset="0"/>
              </a:rPr>
              <a:t> des </a:t>
            </a:r>
            <a:r>
              <a:rPr lang="en-CA" sz="2000" dirty="0" err="1">
                <a:latin typeface="Arial" panose="020B0604020202020204" pitchFamily="34" charset="0"/>
                <a:cs typeface="Arial" panose="020B0604020202020204" pitchFamily="34" charset="0"/>
              </a:rPr>
              <a:t>membres</a:t>
            </a:r>
            <a:r>
              <a:rPr lang="en-CA" sz="2000" dirty="0">
                <a:latin typeface="Arial" panose="020B0604020202020204" pitchFamily="34" charset="0"/>
                <a:cs typeface="Arial" panose="020B0604020202020204" pitchFamily="34" charset="0"/>
              </a:rPr>
              <a:t> des Forces </a:t>
            </a:r>
            <a:r>
              <a:rPr lang="en-CA" sz="2000" dirty="0" err="1">
                <a:latin typeface="Arial" panose="020B0604020202020204" pitchFamily="34" charset="0"/>
                <a:cs typeface="Arial" panose="020B0604020202020204" pitchFamily="34" charset="0"/>
              </a:rPr>
              <a:t>armées</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canadiennes</a:t>
            </a:r>
            <a:r>
              <a:rPr lang="en-CA" sz="2000" dirty="0">
                <a:latin typeface="Arial" panose="020B0604020202020204" pitchFamily="34" charset="0"/>
                <a:cs typeface="Arial" panose="020B0604020202020204" pitchFamily="34" charset="0"/>
              </a:rPr>
              <a:t>. </a:t>
            </a:r>
            <a:endParaRPr lang="en-CA" alt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20</a:t>
            </a:fld>
            <a:endParaRPr lang="en-US"/>
          </a:p>
        </p:txBody>
      </p:sp>
    </p:spTree>
    <p:extLst>
      <p:ext uri="{BB962C8B-B14F-4D97-AF65-F5344CB8AC3E}">
        <p14:creationId xmlns:p14="http://schemas.microsoft.com/office/powerpoint/2010/main" val="27037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1884363" y="769620"/>
            <a:ext cx="8122920" cy="703580"/>
          </a:xfrm>
        </p:spPr>
        <p:txBody>
          <a:bodyPr/>
          <a:lstStyle/>
          <a:p>
            <a:r>
              <a:rPr lang="en-US" dirty="0" smtClean="0"/>
              <a:t>Protection de </a:t>
            </a:r>
            <a:r>
              <a:rPr lang="en-US" dirty="0" err="1" smtClean="0"/>
              <a:t>l’enfance</a:t>
            </a:r>
            <a:endParaRPr lang="en-US" dirty="0"/>
          </a:p>
        </p:txBody>
      </p:sp>
      <p:sp>
        <p:nvSpPr>
          <p:cNvPr id="10" name="Title 1"/>
          <p:cNvSpPr txBox="1">
            <a:spLocks/>
          </p:cNvSpPr>
          <p:nvPr>
            <p:custDataLst>
              <p:tags r:id="rId2"/>
            </p:custDataLst>
          </p:nvPr>
        </p:nvSpPr>
        <p:spPr>
          <a:xfrm>
            <a:off x="659340" y="13284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custDataLst>
              <p:tags r:id="rId3"/>
            </p:custDataLst>
            <p:extLst>
              <p:ext uri="{D42A27DB-BD31-4B8C-83A1-F6EECF244321}">
                <p14:modId xmlns:p14="http://schemas.microsoft.com/office/powerpoint/2010/main" val="2926433447"/>
              </p:ext>
            </p:extLst>
          </p:nvPr>
        </p:nvGraphicFramePr>
        <p:xfrm>
          <a:off x="1884363" y="1467224"/>
          <a:ext cx="8570986" cy="447468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456186">
                  <a:extLst>
                    <a:ext uri="{9D8B030D-6E8A-4147-A177-3AD203B41FA5}">
                      <a16:colId xmlns:a16="http://schemas.microsoft.com/office/drawing/2014/main" val="20001"/>
                    </a:ext>
                  </a:extLst>
                </a:gridCol>
              </a:tblGrid>
              <a:tr h="420843">
                <a:tc>
                  <a:txBody>
                    <a:bodyPr/>
                    <a:lstStyle/>
                    <a:p>
                      <a:r>
                        <a:rPr lang="en-CA" sz="2000" dirty="0">
                          <a:latin typeface="Arial" panose="020B0604020202020204" pitchFamily="34" charset="0"/>
                          <a:cs typeface="Arial" panose="020B0604020202020204" pitchFamily="34" charset="0"/>
                        </a:rPr>
                        <a:t>Question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114239">
                <a:tc>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fr-CA" sz="2000" b="1" kern="1200" dirty="0" smtClean="0">
                          <a:solidFill>
                            <a:schemeClr val="dk1"/>
                          </a:solidFill>
                          <a:latin typeface="Arial" panose="020B0604020202020204" pitchFamily="34" charset="0"/>
                          <a:ea typeface="+mn-ea"/>
                          <a:cs typeface="Arial" panose="020B0604020202020204" pitchFamily="34" charset="0"/>
                        </a:rPr>
                        <a:t>Lors de votre enfance ou votre adolescence, avez-vous déjà été en famille d’accueil ou dans un foyer de groupe pour les jeunes </a:t>
                      </a:r>
                      <a:r>
                        <a:rPr lang="en-CA" sz="2000" b="1" kern="1200" dirty="0" smtClean="0">
                          <a:solidFill>
                            <a:schemeClr val="dk1"/>
                          </a:solidFill>
                          <a:latin typeface="Arial" panose="020B0604020202020204" pitchFamily="34" charset="0"/>
                          <a:ea typeface="+mn-ea"/>
                          <a:cs typeface="Arial" panose="020B0604020202020204" pitchFamily="34" charset="0"/>
                        </a:rPr>
                        <a:t>(</a:t>
                      </a:r>
                      <a:r>
                        <a:rPr lang="en-CA" sz="2000" b="1" dirty="0" err="1" smtClean="0">
                          <a:latin typeface="Arial" panose="020B0604020202020204" pitchFamily="34" charset="0"/>
                          <a:cs typeface="Arial" panose="020B0604020202020204" pitchFamily="34" charset="0"/>
                        </a:rPr>
                        <a:t>ou</a:t>
                      </a:r>
                      <a:r>
                        <a:rPr lang="en-CA" sz="2000" b="1" dirty="0" smtClean="0">
                          <a:latin typeface="Arial" panose="020B0604020202020204" pitchFamily="34" charset="0"/>
                          <a:cs typeface="Arial" panose="020B0604020202020204" pitchFamily="34" charset="0"/>
                        </a:rPr>
                        <a:t>…) ? </a:t>
                      </a:r>
                      <a:r>
                        <a:rPr lang="fr-FR" sz="2000" b="1" dirty="0" smtClean="0">
                          <a:latin typeface="Arial" panose="020B0604020202020204" pitchFamily="34" charset="0"/>
                          <a:cs typeface="Arial" panose="020B0604020202020204" pitchFamily="34" charset="0"/>
                        </a:rPr>
                        <a:t>[Remarque : Cette question s’applique seulement aux programmes de protection à l’enfance.]</a:t>
                      </a:r>
                      <a:endParaRPr lang="en-CA" sz="2000" b="1" dirty="0" smtClean="0">
                        <a:latin typeface="Arial" panose="020B0604020202020204" pitchFamily="34" charset="0"/>
                        <a:cs typeface="Arial" panose="020B0604020202020204" pitchFamily="34" charset="0"/>
                      </a:endParaRPr>
                    </a:p>
                    <a:p>
                      <a:pPr marL="0" indent="0">
                        <a:buFont typeface="Wingdings" pitchFamily="2" charset="2"/>
                        <a:buNone/>
                        <a:defRPr/>
                      </a:pPr>
                      <a:endParaRPr lang="en-CA" sz="2000"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err="1" smtClean="0">
                          <a:latin typeface="Arial" panose="020B0604020202020204" pitchFamily="34" charset="0"/>
                          <a:cs typeface="Arial" panose="020B0604020202020204" pitchFamily="34" charset="0"/>
                        </a:rPr>
                        <a:t>Oui</a:t>
                      </a:r>
                      <a:endParaRPr lang="en-CA"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Non</a:t>
                      </a: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Ne </a:t>
                      </a:r>
                      <a:r>
                        <a:rPr lang="en-CA" sz="2000" dirty="0" err="1" smtClean="0">
                          <a:latin typeface="Arial" panose="020B0604020202020204" pitchFamily="34" charset="0"/>
                          <a:cs typeface="Arial" panose="020B0604020202020204" pitchFamily="34" charset="0"/>
                        </a:rPr>
                        <a:t>sait</a:t>
                      </a:r>
                      <a:r>
                        <a:rPr lang="en-CA" sz="2000" dirty="0" smtClean="0">
                          <a:latin typeface="Arial" panose="020B0604020202020204" pitchFamily="34" charset="0"/>
                          <a:cs typeface="Arial" panose="020B0604020202020204" pitchFamily="34" charset="0"/>
                        </a:rPr>
                        <a:t> pas</a:t>
                      </a:r>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Refuse de </a:t>
                      </a:r>
                      <a:r>
                        <a:rPr lang="en-CA" sz="2000" dirty="0" err="1" smtClean="0">
                          <a:latin typeface="Arial" panose="020B0604020202020204" pitchFamily="34" charset="0"/>
                          <a:cs typeface="Arial" panose="020B0604020202020204" pitchFamily="34" charset="0"/>
                        </a:rPr>
                        <a:t>répondre</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2000" b="0" kern="1200" dirty="0" smtClean="0">
                          <a:solidFill>
                            <a:schemeClr val="dk1"/>
                          </a:solidFill>
                          <a:effectLst/>
                          <a:latin typeface="+mn-lt"/>
                          <a:ea typeface="+mn-ea"/>
                          <a:cs typeface="+mn-cs"/>
                        </a:rPr>
                        <a:t>Recueillir de l’information pour améliorer la planification et la prestation des services.</a:t>
                      </a:r>
                    </a:p>
                    <a:p>
                      <a:endParaRPr lang="en-CA" sz="2000" b="0" kern="1200" dirty="0" smtClean="0">
                        <a:solidFill>
                          <a:schemeClr val="dk1"/>
                        </a:solidFill>
                        <a:effectLst/>
                        <a:latin typeface="+mn-lt"/>
                        <a:ea typeface="+mn-ea"/>
                        <a:cs typeface="+mn-cs"/>
                      </a:endParaRPr>
                    </a:p>
                    <a:p>
                      <a:r>
                        <a:rPr lang="fr-CA" sz="2000" b="0" kern="1200" dirty="0" smtClean="0">
                          <a:solidFill>
                            <a:schemeClr val="dk1"/>
                          </a:solidFill>
                          <a:effectLst/>
                          <a:latin typeface="+mn-lt"/>
                          <a:ea typeface="+mn-ea"/>
                          <a:cs typeface="+mn-cs"/>
                        </a:rPr>
                        <a:t>Cerner les possibilités de prévention de l’itinérance.</a:t>
                      </a:r>
                    </a:p>
                    <a:p>
                      <a:endParaRPr lang="en-CA" sz="2000" b="0" kern="1200" dirty="0" smtClean="0">
                        <a:solidFill>
                          <a:schemeClr val="dk1"/>
                        </a:solidFill>
                        <a:effectLst/>
                        <a:latin typeface="+mn-lt"/>
                        <a:ea typeface="+mn-ea"/>
                        <a:cs typeface="+mn-cs"/>
                      </a:endParaRPr>
                    </a:p>
                    <a:p>
                      <a:r>
                        <a:rPr lang="fr-CA" sz="2000" b="0" kern="1200" dirty="0" smtClean="0">
                          <a:solidFill>
                            <a:schemeClr val="dk1"/>
                          </a:solidFill>
                          <a:effectLst/>
                          <a:latin typeface="+mn-lt"/>
                          <a:ea typeface="+mn-ea"/>
                          <a:cs typeface="+mn-cs"/>
                        </a:rPr>
                        <a:t>La langue de cette question peut être adaptée à la province.</a:t>
                      </a:r>
                      <a:endParaRPr lang="en-CA" sz="20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Rectangle 6"/>
          <p:cNvSpPr/>
          <p:nvPr>
            <p:custDataLst>
              <p:tags r:id="rId4"/>
            </p:custDataLst>
          </p:nvPr>
        </p:nvSpPr>
        <p:spPr>
          <a:xfrm>
            <a:off x="4981461" y="5453149"/>
            <a:ext cx="6091092" cy="1186362"/>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dirty="0"/>
              <a:t>Notes de formation : La question porte sur les expériences en matière de protection de l’enfance. Les foyers de groupe pour jeunes </a:t>
            </a:r>
            <a:r>
              <a:rPr lang="fr-CA" i="1" dirty="0"/>
              <a:t>n’incluraient pas</a:t>
            </a:r>
            <a:r>
              <a:rPr lang="fr-CA" dirty="0"/>
              <a:t> les établissements correctionnels ou autres.</a:t>
            </a: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21</a:t>
            </a:fld>
            <a:endParaRPr lang="en-US"/>
          </a:p>
        </p:txBody>
      </p:sp>
    </p:spTree>
    <p:extLst>
      <p:ext uri="{BB962C8B-B14F-4D97-AF65-F5344CB8AC3E}">
        <p14:creationId xmlns:p14="http://schemas.microsoft.com/office/powerpoint/2010/main" val="6962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40080" y="786766"/>
            <a:ext cx="8122920" cy="703580"/>
          </a:xfrm>
        </p:spPr>
        <p:txBody>
          <a:bodyPr/>
          <a:lstStyle/>
          <a:p>
            <a:r>
              <a:rPr lang="en-US" dirty="0" err="1" smtClean="0"/>
              <a:t>Enjeux</a:t>
            </a:r>
            <a:r>
              <a:rPr lang="en-US" dirty="0" smtClean="0"/>
              <a:t> </a:t>
            </a:r>
            <a:r>
              <a:rPr lang="en-US" dirty="0" err="1" smtClean="0"/>
              <a:t>liés</a:t>
            </a:r>
            <a:r>
              <a:rPr lang="en-US" dirty="0" smtClean="0"/>
              <a:t> à la santé </a:t>
            </a:r>
            <a:endParaRPr lang="en-US" dirty="0"/>
          </a:p>
        </p:txBody>
      </p:sp>
      <p:sp>
        <p:nvSpPr>
          <p:cNvPr id="10" name="Title 1"/>
          <p:cNvSpPr txBox="1">
            <a:spLocks/>
          </p:cNvSpPr>
          <p:nvPr>
            <p:custDataLst>
              <p:tags r:id="rId2"/>
            </p:custDataLst>
          </p:nvPr>
        </p:nvSpPr>
        <p:spPr>
          <a:xfrm>
            <a:off x="640080" y="193676"/>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custDataLst>
              <p:tags r:id="rId3"/>
            </p:custDataLst>
            <p:extLst>
              <p:ext uri="{D42A27DB-BD31-4B8C-83A1-F6EECF244321}">
                <p14:modId xmlns:p14="http://schemas.microsoft.com/office/powerpoint/2010/main" val="4151314094"/>
              </p:ext>
            </p:extLst>
          </p:nvPr>
        </p:nvGraphicFramePr>
        <p:xfrm>
          <a:off x="640080" y="1467225"/>
          <a:ext cx="10840720" cy="4718523"/>
        </p:xfrm>
        <a:graphic>
          <a:graphicData uri="http://schemas.openxmlformats.org/drawingml/2006/table">
            <a:tbl>
              <a:tblPr firstRow="1" bandRow="1">
                <a:tableStyleId>{5C22544A-7EE6-4342-B048-85BDC9FD1C3A}</a:tableStyleId>
              </a:tblPr>
              <a:tblGrid>
                <a:gridCol w="6482080">
                  <a:extLst>
                    <a:ext uri="{9D8B030D-6E8A-4147-A177-3AD203B41FA5}">
                      <a16:colId xmlns:a16="http://schemas.microsoft.com/office/drawing/2014/main" val="20000"/>
                    </a:ext>
                  </a:extLst>
                </a:gridCol>
                <a:gridCol w="4358640">
                  <a:extLst>
                    <a:ext uri="{9D8B030D-6E8A-4147-A177-3AD203B41FA5}">
                      <a16:colId xmlns:a16="http://schemas.microsoft.com/office/drawing/2014/main" val="20001"/>
                    </a:ext>
                  </a:extLst>
                </a:gridCol>
              </a:tblGrid>
              <a:tr h="420843">
                <a:tc>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11</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114239">
                <a:tc>
                  <a:txBody>
                    <a:bodyPr/>
                    <a:lstStyle/>
                    <a:p>
                      <a:pPr lvl="0"/>
                      <a:r>
                        <a:rPr lang="fr-CA" sz="2000" b="1" kern="1200" dirty="0" smtClean="0">
                          <a:solidFill>
                            <a:schemeClr val="dk1"/>
                          </a:solidFill>
                          <a:effectLst/>
                          <a:latin typeface="+mn-lt"/>
                          <a:ea typeface="+mn-ea"/>
                          <a:cs typeface="+mn-cs"/>
                        </a:rPr>
                        <a:t>En ce moment, vous identifiez-vous comme ayant l’un des enjeux de santé suivants ?</a:t>
                      </a:r>
                      <a:endParaRPr lang="en-CA" sz="2000" kern="1200" dirty="0" smtClean="0">
                        <a:solidFill>
                          <a:schemeClr val="dk1"/>
                        </a:solidFill>
                        <a:effectLst/>
                        <a:latin typeface="+mn-lt"/>
                        <a:ea typeface="+mn-ea"/>
                        <a:cs typeface="+mn-cs"/>
                      </a:endParaRPr>
                    </a:p>
                    <a:p>
                      <a:pPr marL="0" indent="0">
                        <a:buFont typeface="Wingdings" pitchFamily="2" charset="2"/>
                        <a:buNone/>
                        <a:defRPr/>
                      </a:pPr>
                      <a:endParaRPr lang="en-CA" sz="2000" i="1" dirty="0">
                        <a:latin typeface="Arial" panose="020B0604020202020204" pitchFamily="34" charset="0"/>
                        <a:cs typeface="Arial" panose="020B0604020202020204" pitchFamily="34" charset="0"/>
                      </a:endParaRPr>
                    </a:p>
                    <a:p>
                      <a:pPr marL="333375" indent="-333375">
                        <a:buFont typeface="Arial" panose="020B0604020202020204" pitchFamily="34" charset="0"/>
                        <a:buChar char="•"/>
                        <a:tabLst/>
                        <a:defRPr/>
                      </a:pPr>
                      <a:r>
                        <a:rPr lang="en-CA" sz="1800" baseline="0" dirty="0" err="1" smtClean="0">
                          <a:latin typeface="Arial" panose="020B0604020202020204" pitchFamily="34" charset="0"/>
                          <a:cs typeface="Arial" panose="020B0604020202020204" pitchFamily="34" charset="0"/>
                        </a:rPr>
                        <a:t>Maladie</a:t>
                      </a:r>
                      <a:r>
                        <a:rPr lang="en-CA" sz="1800" baseline="0" dirty="0" smtClean="0">
                          <a:latin typeface="Arial" panose="020B0604020202020204" pitchFamily="34" charset="0"/>
                          <a:cs typeface="Arial" panose="020B0604020202020204" pitchFamily="34" charset="0"/>
                        </a:rPr>
                        <a:t> </a:t>
                      </a:r>
                      <a:r>
                        <a:rPr lang="en-CA" sz="1800" baseline="0" dirty="0" err="1" smtClean="0">
                          <a:latin typeface="Arial" panose="020B0604020202020204" pitchFamily="34" charset="0"/>
                          <a:cs typeface="Arial" panose="020B0604020202020204" pitchFamily="34" charset="0"/>
                        </a:rPr>
                        <a:t>ou</a:t>
                      </a:r>
                      <a:r>
                        <a:rPr lang="en-CA" sz="1800" baseline="0" dirty="0" smtClean="0">
                          <a:latin typeface="Arial" panose="020B0604020202020204" pitchFamily="34" charset="0"/>
                          <a:cs typeface="Arial" panose="020B0604020202020204" pitchFamily="34" charset="0"/>
                        </a:rPr>
                        <a:t> condition </a:t>
                      </a:r>
                      <a:r>
                        <a:rPr lang="en-CA" sz="1800" baseline="0" dirty="0" err="1" smtClean="0">
                          <a:latin typeface="Arial" panose="020B0604020202020204" pitchFamily="34" charset="0"/>
                          <a:cs typeface="Arial" panose="020B0604020202020204" pitchFamily="34" charset="0"/>
                        </a:rPr>
                        <a:t>médicale</a:t>
                      </a:r>
                      <a:endParaRPr lang="en-CA" sz="1800" baseline="0" dirty="0" smtClean="0">
                        <a:latin typeface="Arial" panose="020B0604020202020204" pitchFamily="34" charset="0"/>
                        <a:cs typeface="Arial" panose="020B0604020202020204" pitchFamily="34" charset="0"/>
                      </a:endParaRPr>
                    </a:p>
                    <a:p>
                      <a:pPr marL="333375" indent="-333375">
                        <a:buFont typeface="Arial" panose="020B0604020202020204" pitchFamily="34" charset="0"/>
                        <a:buChar char="•"/>
                        <a:tabLst/>
                        <a:defRPr/>
                      </a:pPr>
                      <a:r>
                        <a:rPr lang="en-CA" sz="1800" baseline="0" dirty="0" smtClean="0">
                          <a:latin typeface="Arial" panose="020B0604020202020204" pitchFamily="34" charset="0"/>
                          <a:cs typeface="Arial" panose="020B0604020202020204" pitchFamily="34" charset="0"/>
                        </a:rPr>
                        <a:t>Limitation physique</a:t>
                      </a:r>
                    </a:p>
                    <a:p>
                      <a:pPr marL="333375" indent="-333375">
                        <a:buFont typeface="Arial" panose="020B0604020202020204" pitchFamily="34" charset="0"/>
                        <a:buChar char="•"/>
                        <a:tabLst/>
                        <a:defRPr/>
                      </a:pPr>
                      <a:r>
                        <a:rPr lang="en-CA" sz="1800" baseline="0" dirty="0" smtClean="0">
                          <a:latin typeface="Arial" panose="020B0604020202020204" pitchFamily="34" charset="0"/>
                          <a:cs typeface="Arial" panose="020B0604020202020204" pitchFamily="34" charset="0"/>
                        </a:rPr>
                        <a:t>Limitations </a:t>
                      </a:r>
                      <a:r>
                        <a:rPr lang="en-CA" sz="1800" baseline="0" dirty="0" err="1" smtClean="0">
                          <a:latin typeface="Arial" panose="020B0604020202020204" pitchFamily="34" charset="0"/>
                          <a:cs typeface="Arial" panose="020B0604020202020204" pitchFamily="34" charset="0"/>
                        </a:rPr>
                        <a:t>d’apprentissage</a:t>
                      </a:r>
                      <a:r>
                        <a:rPr lang="en-CA" sz="1800" baseline="0" dirty="0" smtClean="0">
                          <a:latin typeface="Arial" panose="020B0604020202020204" pitchFamily="34" charset="0"/>
                          <a:cs typeface="Arial" panose="020B0604020202020204" pitchFamily="34" charset="0"/>
                        </a:rPr>
                        <a:t> </a:t>
                      </a:r>
                      <a:r>
                        <a:rPr lang="en-CA" sz="1800" baseline="0" dirty="0" err="1" smtClean="0">
                          <a:latin typeface="Arial" panose="020B0604020202020204" pitchFamily="34" charset="0"/>
                          <a:cs typeface="Arial" panose="020B0604020202020204" pitchFamily="34" charset="0"/>
                        </a:rPr>
                        <a:t>ou</a:t>
                      </a:r>
                      <a:r>
                        <a:rPr lang="en-CA" sz="1800" baseline="0" dirty="0" smtClean="0">
                          <a:latin typeface="Arial" panose="020B0604020202020204" pitchFamily="34" charset="0"/>
                          <a:cs typeface="Arial" panose="020B0604020202020204" pitchFamily="34" charset="0"/>
                        </a:rPr>
                        <a:t> </a:t>
                      </a:r>
                      <a:r>
                        <a:rPr lang="en-CA" sz="1800" baseline="0" dirty="0" err="1" smtClean="0">
                          <a:latin typeface="Arial" panose="020B0604020202020204" pitchFamily="34" charset="0"/>
                          <a:cs typeface="Arial" panose="020B0604020202020204" pitchFamily="34" charset="0"/>
                        </a:rPr>
                        <a:t>cognitives</a:t>
                      </a:r>
                      <a:endParaRPr lang="en-CA" sz="1800" baseline="0" dirty="0" smtClean="0">
                        <a:latin typeface="Arial" panose="020B0604020202020204" pitchFamily="34" charset="0"/>
                        <a:cs typeface="Arial" panose="020B0604020202020204" pitchFamily="34" charset="0"/>
                      </a:endParaRPr>
                    </a:p>
                    <a:p>
                      <a:pPr marL="333375" indent="-333375">
                        <a:buFont typeface="Arial" panose="020B0604020202020204" pitchFamily="34" charset="0"/>
                        <a:buChar char="•"/>
                        <a:tabLst/>
                        <a:defRPr/>
                      </a:pPr>
                      <a:r>
                        <a:rPr lang="en-CA" sz="1800" baseline="0" dirty="0" err="1" smtClean="0">
                          <a:latin typeface="Arial" panose="020B0604020202020204" pitchFamily="34" charset="0"/>
                          <a:cs typeface="Arial" panose="020B0604020202020204" pitchFamily="34" charset="0"/>
                        </a:rPr>
                        <a:t>Problème</a:t>
                      </a:r>
                      <a:r>
                        <a:rPr lang="en-CA" sz="1800" baseline="0" dirty="0" smtClean="0">
                          <a:latin typeface="Arial" panose="020B0604020202020204" pitchFamily="34" charset="0"/>
                          <a:cs typeface="Arial" panose="020B0604020202020204" pitchFamily="34" charset="0"/>
                        </a:rPr>
                        <a:t> de santé </a:t>
                      </a:r>
                      <a:r>
                        <a:rPr lang="en-CA" sz="1800" baseline="0" dirty="0" err="1" smtClean="0">
                          <a:latin typeface="Arial" panose="020B0604020202020204" pitchFamily="34" charset="0"/>
                          <a:cs typeface="Arial" panose="020B0604020202020204" pitchFamily="34" charset="0"/>
                        </a:rPr>
                        <a:t>mentale</a:t>
                      </a:r>
                      <a:r>
                        <a:rPr lang="en-CA" sz="1800" baseline="0" dirty="0" smtClean="0">
                          <a:latin typeface="Arial" panose="020B0604020202020204" pitchFamily="34" charset="0"/>
                          <a:cs typeface="Arial" panose="020B0604020202020204" pitchFamily="34" charset="0"/>
                        </a:rPr>
                        <a:t> (</a:t>
                      </a:r>
                      <a:r>
                        <a:rPr lang="en-CA" sz="1800" baseline="0" dirty="0" err="1" smtClean="0">
                          <a:latin typeface="Arial" panose="020B0604020202020204" pitchFamily="34" charset="0"/>
                          <a:cs typeface="Arial" panose="020B0604020202020204" pitchFamily="34" charset="0"/>
                        </a:rPr>
                        <a:t>diagnostiqué</a:t>
                      </a:r>
                      <a:r>
                        <a:rPr lang="en-CA" sz="1800" baseline="0" dirty="0" smtClean="0">
                          <a:latin typeface="Arial" panose="020B0604020202020204" pitchFamily="34" charset="0"/>
                          <a:cs typeface="Arial" panose="020B0604020202020204" pitchFamily="34" charset="0"/>
                        </a:rPr>
                        <a:t>/non </a:t>
                      </a:r>
                      <a:r>
                        <a:rPr lang="en-CA" sz="1800" baseline="0" dirty="0" err="1" smtClean="0">
                          <a:latin typeface="Arial" panose="020B0604020202020204" pitchFamily="34" charset="0"/>
                          <a:cs typeface="Arial" panose="020B0604020202020204" pitchFamily="34" charset="0"/>
                        </a:rPr>
                        <a:t>diagnostiqué</a:t>
                      </a:r>
                      <a:r>
                        <a:rPr lang="en-CA" sz="1800" baseline="0" dirty="0" smtClean="0">
                          <a:latin typeface="Arial" panose="020B0604020202020204" pitchFamily="34" charset="0"/>
                          <a:cs typeface="Arial" panose="020B0604020202020204" pitchFamily="34" charset="0"/>
                        </a:rPr>
                        <a:t>)</a:t>
                      </a:r>
                    </a:p>
                    <a:p>
                      <a:pPr marL="333375" indent="-333375">
                        <a:buFont typeface="Arial" panose="020B0604020202020204" pitchFamily="34" charset="0"/>
                        <a:buChar char="•"/>
                        <a:tabLst/>
                        <a:defRPr/>
                      </a:pPr>
                      <a:r>
                        <a:rPr lang="en-CA" sz="1800" baseline="0" dirty="0" err="1" smtClean="0">
                          <a:latin typeface="Arial" panose="020B0604020202020204" pitchFamily="34" charset="0"/>
                          <a:cs typeface="Arial" panose="020B0604020202020204" pitchFamily="34" charset="0"/>
                        </a:rPr>
                        <a:t>Problème</a:t>
                      </a:r>
                      <a:r>
                        <a:rPr lang="en-CA" sz="1800" baseline="0" dirty="0" smtClean="0">
                          <a:latin typeface="Arial" panose="020B0604020202020204" pitchFamily="34" charset="0"/>
                          <a:cs typeface="Arial" panose="020B0604020202020204" pitchFamily="34" charset="0"/>
                        </a:rPr>
                        <a:t> de </a:t>
                      </a:r>
                      <a:r>
                        <a:rPr lang="en-CA" sz="1800" baseline="0" dirty="0" err="1" smtClean="0">
                          <a:latin typeface="Arial" panose="020B0604020202020204" pitchFamily="34" charset="0"/>
                          <a:cs typeface="Arial" panose="020B0604020202020204" pitchFamily="34" charset="0"/>
                        </a:rPr>
                        <a:t>consommation</a:t>
                      </a:r>
                      <a:r>
                        <a:rPr lang="en-CA" sz="1800" baseline="0" dirty="0" smtClean="0">
                          <a:latin typeface="Arial" panose="020B0604020202020204" pitchFamily="34" charset="0"/>
                          <a:cs typeface="Arial" panose="020B0604020202020204" pitchFamily="34" charset="0"/>
                        </a:rPr>
                        <a:t> de substances</a:t>
                      </a:r>
                    </a:p>
                    <a:p>
                      <a:pPr marL="0" indent="0">
                        <a:buFont typeface="Arial" panose="020B0604020202020204" pitchFamily="34" charset="0"/>
                        <a:buNone/>
                        <a:tabLst/>
                        <a:defRPr/>
                      </a:pPr>
                      <a:endParaRPr lang="en-CA" sz="180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tabLst/>
                        <a:defRPr/>
                      </a:pPr>
                      <a:r>
                        <a:rPr lang="en-CA" sz="1800" baseline="0" dirty="0" err="1" smtClean="0">
                          <a:latin typeface="Arial" panose="020B0604020202020204" pitchFamily="34" charset="0"/>
                          <a:cs typeface="Arial" panose="020B0604020202020204" pitchFamily="34" charset="0"/>
                        </a:rPr>
                        <a:t>Réponses</a:t>
                      </a:r>
                      <a:r>
                        <a:rPr lang="en-CA" sz="1800" baseline="0" dirty="0" smtClean="0">
                          <a:latin typeface="Arial" panose="020B0604020202020204" pitchFamily="34" charset="0"/>
                          <a:cs typeface="Arial" panose="020B0604020202020204" pitchFamily="34" charset="0"/>
                        </a:rPr>
                        <a:t> </a:t>
                      </a:r>
                      <a:r>
                        <a:rPr lang="en-CA" sz="1800" baseline="0" dirty="0" err="1" smtClean="0">
                          <a:latin typeface="Arial" panose="020B0604020202020204" pitchFamily="34" charset="0"/>
                          <a:cs typeface="Arial" panose="020B0604020202020204" pitchFamily="34" charset="0"/>
                        </a:rPr>
                        <a:t>possibles</a:t>
                      </a:r>
                      <a:r>
                        <a:rPr lang="en-CA" sz="1800" baseline="0" dirty="0" smtClean="0">
                          <a:latin typeface="Arial" panose="020B0604020202020204" pitchFamily="34" charset="0"/>
                          <a:cs typeface="Arial" panose="020B0604020202020204" pitchFamily="34" charset="0"/>
                        </a:rPr>
                        <a:t> :</a:t>
                      </a:r>
                    </a:p>
                    <a:p>
                      <a:pPr marL="333375" indent="-333375">
                        <a:buFont typeface="Arial" panose="020B0604020202020204" pitchFamily="34" charset="0"/>
                        <a:buChar char="•"/>
                        <a:tabLst/>
                        <a:defRPr/>
                      </a:pPr>
                      <a:r>
                        <a:rPr lang="en-CA" sz="1800" baseline="0" dirty="0" err="1" smtClean="0">
                          <a:latin typeface="Arial" panose="020B0604020202020204" pitchFamily="34" charset="0"/>
                          <a:cs typeface="Arial" panose="020B0604020202020204" pitchFamily="34" charset="0"/>
                        </a:rPr>
                        <a:t>Oui</a:t>
                      </a:r>
                      <a:endParaRPr lang="en-CA" sz="1800" dirty="0" smtClean="0">
                        <a:latin typeface="Arial" panose="020B0604020202020204" pitchFamily="34" charset="0"/>
                        <a:cs typeface="Arial" panose="020B0604020202020204" pitchFamily="34" charset="0"/>
                      </a:endParaRPr>
                    </a:p>
                    <a:p>
                      <a:pPr marL="333375" indent="-333375">
                        <a:buFont typeface="Arial" panose="020B0604020202020204" pitchFamily="34" charset="0"/>
                        <a:buChar char="•"/>
                        <a:tabLst/>
                        <a:defRPr/>
                      </a:pPr>
                      <a:r>
                        <a:rPr lang="en-CA" sz="1800" dirty="0" smtClean="0">
                          <a:latin typeface="Arial" panose="020B0604020202020204" pitchFamily="34" charset="0"/>
                          <a:cs typeface="Arial" panose="020B0604020202020204" pitchFamily="34" charset="0"/>
                        </a:rPr>
                        <a:t>Non</a:t>
                      </a:r>
                    </a:p>
                    <a:p>
                      <a:pPr marL="333375" indent="-333375">
                        <a:buFont typeface="Arial" panose="020B0604020202020204" pitchFamily="34" charset="0"/>
                        <a:buChar char="•"/>
                        <a:tabLst/>
                        <a:defRPr/>
                      </a:pPr>
                      <a:r>
                        <a:rPr lang="en-CA" sz="1800" dirty="0" smtClean="0">
                          <a:latin typeface="Arial" panose="020B0604020202020204" pitchFamily="34" charset="0"/>
                          <a:cs typeface="Arial" panose="020B0604020202020204" pitchFamily="34" charset="0"/>
                        </a:rPr>
                        <a:t>Ne </a:t>
                      </a:r>
                      <a:r>
                        <a:rPr lang="en-CA" sz="1800" dirty="0" err="1" smtClean="0">
                          <a:latin typeface="Arial" panose="020B0604020202020204" pitchFamily="34" charset="0"/>
                          <a:cs typeface="Arial" panose="020B0604020202020204" pitchFamily="34" charset="0"/>
                        </a:rPr>
                        <a:t>sait</a:t>
                      </a:r>
                      <a:r>
                        <a:rPr lang="en-CA" sz="1800" dirty="0" smtClean="0">
                          <a:latin typeface="Arial" panose="020B0604020202020204" pitchFamily="34" charset="0"/>
                          <a:cs typeface="Arial" panose="020B0604020202020204" pitchFamily="34" charset="0"/>
                        </a:rPr>
                        <a:t> pas</a:t>
                      </a:r>
                      <a:endParaRPr lang="en-CA" sz="1800" dirty="0">
                        <a:latin typeface="Arial" panose="020B0604020202020204" pitchFamily="34" charset="0"/>
                        <a:cs typeface="Arial" panose="020B0604020202020204" pitchFamily="34" charset="0"/>
                      </a:endParaRPr>
                    </a:p>
                    <a:p>
                      <a:pPr marL="333375" indent="-333375">
                        <a:buFont typeface="Arial" panose="020B0604020202020204" pitchFamily="34" charset="0"/>
                        <a:buChar char="•"/>
                        <a:tabLst/>
                        <a:defRPr/>
                      </a:pPr>
                      <a:r>
                        <a:rPr lang="en-CA" sz="1800" dirty="0" smtClean="0">
                          <a:latin typeface="Arial" panose="020B0604020202020204" pitchFamily="34" charset="0"/>
                          <a:cs typeface="Arial" panose="020B0604020202020204" pitchFamily="34" charset="0"/>
                        </a:rPr>
                        <a:t>Refuse de </a:t>
                      </a:r>
                      <a:r>
                        <a:rPr lang="en-CA" sz="1800" dirty="0" err="1" smtClean="0">
                          <a:latin typeface="Arial" panose="020B0604020202020204" pitchFamily="34" charset="0"/>
                          <a:cs typeface="Arial" panose="020B0604020202020204" pitchFamily="34" charset="0"/>
                        </a:rPr>
                        <a:t>répondre</a:t>
                      </a:r>
                      <a:endParaRPr lang="en-CA" sz="18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2000" b="0" kern="1200" dirty="0" smtClean="0">
                          <a:solidFill>
                            <a:schemeClr val="dk1"/>
                          </a:solidFill>
                          <a:effectLst/>
                          <a:latin typeface="+mn-lt"/>
                          <a:ea typeface="+mn-ea"/>
                          <a:cs typeface="+mn-cs"/>
                        </a:rPr>
                        <a:t>Fournir de l’information sur le nombre de personnes éprouvant divers problèmes de santé à l’appui de la planification. </a:t>
                      </a:r>
                      <a:endParaRPr lang="en-CA" sz="20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ectangle 4"/>
          <p:cNvSpPr/>
          <p:nvPr>
            <p:custDataLst>
              <p:tags r:id="rId4"/>
            </p:custDataLst>
          </p:nvPr>
        </p:nvSpPr>
        <p:spPr>
          <a:xfrm>
            <a:off x="5845607" y="3933317"/>
            <a:ext cx="5515831" cy="1846348"/>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dirty="0"/>
              <a:t>Notes de formation : Des exemples sont fournis dans le formulaire de sondage pour ce qui serait inclus dans chacun de ces domaines. Il est important de noter que la question est de savoir si le répondant </a:t>
            </a:r>
            <a:r>
              <a:rPr lang="fr-CA" i="1" dirty="0"/>
              <a:t>s’identifie</a:t>
            </a:r>
            <a:r>
              <a:rPr lang="fr-CA" dirty="0"/>
              <a:t> comme ayant ce défi.</a:t>
            </a: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22</a:t>
            </a:fld>
            <a:endParaRPr lang="en-US"/>
          </a:p>
        </p:txBody>
      </p:sp>
    </p:spTree>
    <p:extLst>
      <p:ext uri="{BB962C8B-B14F-4D97-AF65-F5344CB8AC3E}">
        <p14:creationId xmlns:p14="http://schemas.microsoft.com/office/powerpoint/2010/main" val="320905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40080" y="744220"/>
            <a:ext cx="8122920" cy="703580"/>
          </a:xfrm>
        </p:spPr>
        <p:txBody>
          <a:bodyPr/>
          <a:lstStyle/>
          <a:p>
            <a:r>
              <a:rPr lang="en-US" dirty="0" err="1" smtClean="0"/>
              <a:t>Identité</a:t>
            </a:r>
            <a:r>
              <a:rPr lang="en-US" dirty="0" smtClean="0"/>
              <a:t> de genre </a:t>
            </a:r>
            <a:r>
              <a:rPr lang="en-US" dirty="0" smtClean="0">
                <a:solidFill>
                  <a:srgbClr val="8E2B3F"/>
                </a:solidFill>
              </a:rPr>
              <a:t>*</a:t>
            </a:r>
            <a:endParaRPr lang="en-US" dirty="0">
              <a:solidFill>
                <a:srgbClr val="8E2B3F"/>
              </a:solidFill>
            </a:endParaRPr>
          </a:p>
        </p:txBody>
      </p:sp>
      <p:sp>
        <p:nvSpPr>
          <p:cNvPr id="10" name="Title 1"/>
          <p:cNvSpPr txBox="1">
            <a:spLocks/>
          </p:cNvSpPr>
          <p:nvPr>
            <p:custDataLst>
              <p:tags r:id="rId2"/>
            </p:custDataLst>
          </p:nvPr>
        </p:nvSpPr>
        <p:spPr>
          <a:xfrm>
            <a:off x="640080" y="231735"/>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custDataLst>
              <p:tags r:id="rId3"/>
            </p:custDataLst>
            <p:extLst>
              <p:ext uri="{D42A27DB-BD31-4B8C-83A1-F6EECF244321}">
                <p14:modId xmlns:p14="http://schemas.microsoft.com/office/powerpoint/2010/main" val="1857357619"/>
              </p:ext>
            </p:extLst>
          </p:nvPr>
        </p:nvGraphicFramePr>
        <p:xfrm>
          <a:off x="640080" y="1447800"/>
          <a:ext cx="10932160" cy="4328458"/>
        </p:xfrm>
        <a:graphic>
          <a:graphicData uri="http://schemas.openxmlformats.org/drawingml/2006/table">
            <a:tbl>
              <a:tblPr firstRow="1" bandRow="1">
                <a:tableStyleId>{5C22544A-7EE6-4342-B048-85BDC9FD1C3A}</a:tableStyleId>
              </a:tblPr>
              <a:tblGrid>
                <a:gridCol w="6016847">
                  <a:extLst>
                    <a:ext uri="{9D8B030D-6E8A-4147-A177-3AD203B41FA5}">
                      <a16:colId xmlns:a16="http://schemas.microsoft.com/office/drawing/2014/main" val="20000"/>
                    </a:ext>
                  </a:extLst>
                </a:gridCol>
                <a:gridCol w="4915313">
                  <a:extLst>
                    <a:ext uri="{9D8B030D-6E8A-4147-A177-3AD203B41FA5}">
                      <a16:colId xmlns:a16="http://schemas.microsoft.com/office/drawing/2014/main" val="20001"/>
                    </a:ext>
                  </a:extLst>
                </a:gridCol>
              </a:tblGrid>
              <a:tr h="554110">
                <a:tc>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12</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774348">
                <a:tc>
                  <a:txBody>
                    <a:bodyPr/>
                    <a:lstStyle/>
                    <a:p>
                      <a:pPr lvl="0"/>
                      <a:r>
                        <a:rPr lang="fr-CA" sz="2000" b="1" kern="1200" dirty="0" smtClean="0">
                          <a:solidFill>
                            <a:schemeClr val="dk1"/>
                          </a:solidFill>
                          <a:effectLst/>
                          <a:latin typeface="+mn-lt"/>
                          <a:ea typeface="+mn-ea"/>
                          <a:cs typeface="+mn-cs"/>
                        </a:rPr>
                        <a:t>À quel genre vous identifiez-vous ? </a:t>
                      </a:r>
                      <a:r>
                        <a:rPr lang="fr-CA" sz="2000" kern="1200" dirty="0" smtClean="0">
                          <a:solidFill>
                            <a:schemeClr val="dk1"/>
                          </a:solidFill>
                          <a:effectLst/>
                          <a:latin typeface="+mn-lt"/>
                          <a:ea typeface="+mn-ea"/>
                          <a:cs typeface="+mn-cs"/>
                        </a:rPr>
                        <a:t>[Montrer la liste.]</a:t>
                      </a:r>
                      <a:endParaRPr lang="en-CA" sz="2000" kern="1200" dirty="0" smtClean="0">
                        <a:solidFill>
                          <a:schemeClr val="dk1"/>
                        </a:solidFill>
                        <a:effectLst/>
                        <a:latin typeface="+mn-lt"/>
                        <a:ea typeface="+mn-ea"/>
                        <a:cs typeface="+mn-cs"/>
                      </a:endParaRP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Homme</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Femme</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Bispirituel</a:t>
                      </a:r>
                      <a:r>
                        <a:rPr lang="en-US" sz="2000" dirty="0" smtClean="0">
                          <a:latin typeface="Arial" panose="020B0604020202020204" pitchFamily="34" charset="0"/>
                          <a:cs typeface="Arial" panose="020B0604020202020204" pitchFamily="34" charset="0"/>
                        </a:rPr>
                        <a:t>(le)</a:t>
                      </a:r>
                      <a:endParaRPr lang="en-US" sz="2000" dirty="0">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cs typeface="Arial" panose="020B0604020202020204" pitchFamily="34" charset="0"/>
                        </a:rPr>
                        <a:t>Femme Trans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cs typeface="Arial" panose="020B0604020202020204" pitchFamily="34" charset="0"/>
                        </a:rPr>
                        <a:t>Homme Trans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cs typeface="Arial" panose="020B0604020202020204" pitchFamily="34" charset="0"/>
                        </a:rPr>
                        <a:t>Non-</a:t>
                      </a:r>
                      <a:r>
                        <a:rPr lang="en-US" sz="2000" dirty="0" err="1" smtClean="0">
                          <a:latin typeface="Arial" panose="020B0604020202020204" pitchFamily="34" charset="0"/>
                          <a:cs typeface="Arial" panose="020B0604020202020204" pitchFamily="34" charset="0"/>
                        </a:rPr>
                        <a:t>binaire</a:t>
                      </a:r>
                      <a:r>
                        <a:rPr lang="en-US" sz="2000" dirty="0" smtClean="0">
                          <a:latin typeface="Arial" panose="020B0604020202020204" pitchFamily="34" charset="0"/>
                          <a:cs typeface="Arial" panose="020B0604020202020204" pitchFamily="34" charset="0"/>
                        </a:rPr>
                        <a:t> (Genre Queer)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cs typeface="Arial" panose="020B0604020202020204" pitchFamily="34" charset="0"/>
                        </a:rPr>
                        <a:t>Pas</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énuméré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indiquer</a:t>
                      </a:r>
                      <a:r>
                        <a:rPr lang="en-US" sz="2000" dirty="0" smtClean="0">
                          <a:latin typeface="Arial" panose="020B0604020202020204" pitchFamily="34" charset="0"/>
                          <a:cs typeface="Arial" panose="020B0604020202020204" pitchFamily="34" charset="0"/>
                        </a:rPr>
                        <a:t> la </a:t>
                      </a:r>
                      <a:r>
                        <a:rPr lang="en-US" sz="2000" dirty="0" err="1" smtClean="0">
                          <a:latin typeface="Arial" panose="020B0604020202020204" pitchFamily="34" charset="0"/>
                          <a:cs typeface="Arial" panose="020B0604020202020204" pitchFamily="34" charset="0"/>
                        </a:rPr>
                        <a:t>réponse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Ne </a:t>
                      </a:r>
                      <a:r>
                        <a:rPr lang="en-US" sz="2000" dirty="0" err="1" smtClean="0">
                          <a:latin typeface="Arial" panose="020B0604020202020204" pitchFamily="34" charset="0"/>
                          <a:cs typeface="Arial" panose="020B0604020202020204" pitchFamily="34" charset="0"/>
                        </a:rPr>
                        <a:t>sait</a:t>
                      </a:r>
                      <a:r>
                        <a:rPr lang="en-US" sz="2000" dirty="0" smtClean="0">
                          <a:latin typeface="Arial" panose="020B0604020202020204" pitchFamily="34" charset="0"/>
                          <a:cs typeface="Arial" panose="020B0604020202020204" pitchFamily="34" charset="0"/>
                        </a:rPr>
                        <a:t> pas</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Refuse de </a:t>
                      </a:r>
                      <a:r>
                        <a:rPr lang="en-US" sz="2000" dirty="0" err="1" smtClean="0">
                          <a:latin typeface="Arial" panose="020B0604020202020204" pitchFamily="34" charset="0"/>
                          <a:cs typeface="Arial" panose="020B0604020202020204" pitchFamily="34" charset="0"/>
                        </a:rPr>
                        <a:t>répondre</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2000" b="0" kern="1200" dirty="0" smtClean="0">
                          <a:solidFill>
                            <a:schemeClr val="dk1"/>
                          </a:solidFill>
                          <a:effectLst/>
                          <a:latin typeface="+mn-lt"/>
                          <a:ea typeface="+mn-ea"/>
                          <a:cs typeface="+mn-cs"/>
                        </a:rPr>
                        <a:t>Fournir des renseignements démographiques sur la population des personnes en situation d</a:t>
                      </a:r>
                      <a:r>
                        <a:rPr lang="en-CA" sz="2000" b="0" kern="1200" dirty="0" smtClean="0">
                          <a:solidFill>
                            <a:schemeClr val="dk1"/>
                          </a:solidFill>
                          <a:effectLst/>
                          <a:latin typeface="+mn-lt"/>
                          <a:ea typeface="+mn-ea"/>
                          <a:cs typeface="+mn-cs"/>
                        </a:rPr>
                        <a:t>’</a:t>
                      </a:r>
                      <a:r>
                        <a:rPr lang="en-CA" sz="2000" b="0" kern="1200" dirty="0" err="1" smtClean="0">
                          <a:solidFill>
                            <a:schemeClr val="dk1"/>
                          </a:solidFill>
                          <a:effectLst/>
                          <a:latin typeface="+mn-lt"/>
                          <a:ea typeface="+mn-ea"/>
                          <a:cs typeface="+mn-cs"/>
                        </a:rPr>
                        <a:t>itinérance</a:t>
                      </a:r>
                      <a:r>
                        <a:rPr lang="fr-CA" sz="2000" b="0" kern="1200" dirty="0" smtClean="0">
                          <a:solidFill>
                            <a:schemeClr val="dk1"/>
                          </a:solidFill>
                          <a:effectLst/>
                          <a:latin typeface="+mn-lt"/>
                          <a:ea typeface="+mn-ea"/>
                          <a:cs typeface="+mn-cs"/>
                        </a:rPr>
                        <a:t> pour appuyer la planification communautaire.</a:t>
                      </a:r>
                      <a:endParaRPr lang="en-CA" sz="20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23</a:t>
            </a:fld>
            <a:endParaRPr lang="en-US"/>
          </a:p>
        </p:txBody>
      </p:sp>
    </p:spTree>
    <p:extLst>
      <p:ext uri="{BB962C8B-B14F-4D97-AF65-F5344CB8AC3E}">
        <p14:creationId xmlns:p14="http://schemas.microsoft.com/office/powerpoint/2010/main" val="980517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80720" y="801047"/>
            <a:ext cx="8122920" cy="703580"/>
          </a:xfrm>
        </p:spPr>
        <p:txBody>
          <a:bodyPr/>
          <a:lstStyle/>
          <a:p>
            <a:r>
              <a:rPr lang="en-US" dirty="0" err="1" smtClean="0"/>
              <a:t>Identité</a:t>
            </a:r>
            <a:r>
              <a:rPr lang="en-US" dirty="0" smtClean="0"/>
              <a:t> </a:t>
            </a:r>
            <a:r>
              <a:rPr lang="en-US" dirty="0" err="1" smtClean="0"/>
              <a:t>sexuelle</a:t>
            </a:r>
            <a:r>
              <a:rPr lang="en-US" dirty="0" smtClean="0"/>
              <a:t> (</a:t>
            </a:r>
            <a:r>
              <a:rPr lang="en-US" dirty="0" err="1" smtClean="0"/>
              <a:t>ou</a:t>
            </a:r>
            <a:r>
              <a:rPr lang="en-US" dirty="0" smtClean="0"/>
              <a:t> </a:t>
            </a:r>
            <a:r>
              <a:rPr lang="en-US" dirty="0"/>
              <a:t>orientation)</a:t>
            </a:r>
            <a:r>
              <a:rPr lang="en-US" dirty="0">
                <a:solidFill>
                  <a:srgbClr val="8E2B3F"/>
                </a:solidFill>
              </a:rPr>
              <a:t>*</a:t>
            </a:r>
          </a:p>
        </p:txBody>
      </p:sp>
      <p:sp>
        <p:nvSpPr>
          <p:cNvPr id="10" name="Title 1"/>
          <p:cNvSpPr txBox="1">
            <a:spLocks/>
          </p:cNvSpPr>
          <p:nvPr>
            <p:custDataLst>
              <p:tags r:id="rId2"/>
            </p:custDataLst>
          </p:nvPr>
        </p:nvSpPr>
        <p:spPr>
          <a:xfrm>
            <a:off x="680720" y="247638"/>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custDataLst>
              <p:tags r:id="rId3"/>
            </p:custDataLst>
            <p:extLst>
              <p:ext uri="{D42A27DB-BD31-4B8C-83A1-F6EECF244321}">
                <p14:modId xmlns:p14="http://schemas.microsoft.com/office/powerpoint/2010/main" val="784701619"/>
              </p:ext>
            </p:extLst>
          </p:nvPr>
        </p:nvGraphicFramePr>
        <p:xfrm>
          <a:off x="680720" y="1447800"/>
          <a:ext cx="10871200" cy="4444999"/>
        </p:xfrm>
        <a:graphic>
          <a:graphicData uri="http://schemas.openxmlformats.org/drawingml/2006/table">
            <a:tbl>
              <a:tblPr firstRow="1" bandRow="1">
                <a:tableStyleId>{5C22544A-7EE6-4342-B048-85BDC9FD1C3A}</a:tableStyleId>
              </a:tblPr>
              <a:tblGrid>
                <a:gridCol w="3054719">
                  <a:extLst>
                    <a:ext uri="{9D8B030D-6E8A-4147-A177-3AD203B41FA5}">
                      <a16:colId xmlns:a16="http://schemas.microsoft.com/office/drawing/2014/main" val="20000"/>
                    </a:ext>
                  </a:extLst>
                </a:gridCol>
                <a:gridCol w="3054719">
                  <a:extLst>
                    <a:ext uri="{9D8B030D-6E8A-4147-A177-3AD203B41FA5}">
                      <a16:colId xmlns:a16="http://schemas.microsoft.com/office/drawing/2014/main" val="3496353590"/>
                    </a:ext>
                  </a:extLst>
                </a:gridCol>
                <a:gridCol w="4761762">
                  <a:extLst>
                    <a:ext uri="{9D8B030D-6E8A-4147-A177-3AD203B41FA5}">
                      <a16:colId xmlns:a16="http://schemas.microsoft.com/office/drawing/2014/main" val="20001"/>
                    </a:ext>
                  </a:extLst>
                </a:gridCol>
              </a:tblGrid>
              <a:tr h="568204">
                <a:tc gridSpan="2">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13</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hMerge="1">
                  <a:txBody>
                    <a:bodyPr/>
                    <a:lstStyle/>
                    <a:p>
                      <a:endParaRPr lang="en-CA"/>
                    </a:p>
                  </a:txBody>
                  <a:tcPr/>
                </a:tc>
                <a:tc>
                  <a:txBody>
                    <a:bodyPr/>
                    <a:lstStyle/>
                    <a:p>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1093455">
                <a:tc gridSpan="2">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fr-CA" sz="2000" b="1" kern="1200" dirty="0" smtClean="0">
                          <a:solidFill>
                            <a:schemeClr val="dk1"/>
                          </a:solidFill>
                          <a:effectLst/>
                          <a:latin typeface="+mn-lt"/>
                          <a:ea typeface="+mn-ea"/>
                          <a:cs typeface="+mn-cs"/>
                        </a:rPr>
                        <a:t>Comment décrivez-vous votre orientation sexuelle, par exemple : hétérosexuel, gai, lesbienne ? </a:t>
                      </a:r>
                      <a:r>
                        <a:rPr lang="en-CA" sz="2000" kern="1200" dirty="0" smtClean="0">
                          <a:solidFill>
                            <a:schemeClr val="dk1"/>
                          </a:solidFill>
                          <a:effectLst/>
                          <a:latin typeface="+mn-lt"/>
                          <a:ea typeface="+mn-ea"/>
                          <a:cs typeface="+mn-cs"/>
                        </a:rPr>
                        <a:t>[</a:t>
                      </a:r>
                      <a:r>
                        <a:rPr lang="en-CA" sz="2000" kern="1200" dirty="0" err="1" smtClean="0">
                          <a:solidFill>
                            <a:schemeClr val="dk1"/>
                          </a:solidFill>
                          <a:effectLst/>
                          <a:latin typeface="+mn-lt"/>
                          <a:ea typeface="+mn-ea"/>
                          <a:cs typeface="+mn-cs"/>
                        </a:rPr>
                        <a:t>Montrer</a:t>
                      </a:r>
                      <a:r>
                        <a:rPr lang="en-CA" sz="2000" kern="1200" dirty="0" smtClean="0">
                          <a:solidFill>
                            <a:schemeClr val="dk1"/>
                          </a:solidFill>
                          <a:effectLst/>
                          <a:latin typeface="+mn-lt"/>
                          <a:ea typeface="+mn-ea"/>
                          <a:cs typeface="+mn-cs"/>
                        </a:rPr>
                        <a:t> la </a:t>
                      </a:r>
                      <a:r>
                        <a:rPr lang="en-CA" sz="2000" kern="1200" dirty="0" err="1" smtClean="0">
                          <a:solidFill>
                            <a:schemeClr val="dk1"/>
                          </a:solidFill>
                          <a:effectLst/>
                          <a:latin typeface="+mn-lt"/>
                          <a:ea typeface="+mn-ea"/>
                          <a:cs typeface="+mn-cs"/>
                        </a:rPr>
                        <a:t>liste</a:t>
                      </a:r>
                      <a:r>
                        <a:rPr lang="en-CA" sz="2000" kern="1200" dirty="0" smtClean="0">
                          <a:solidFill>
                            <a:schemeClr val="dk1"/>
                          </a:solidFill>
                          <a:effectLst/>
                          <a:latin typeface="+mn-lt"/>
                          <a:ea typeface="+mn-ea"/>
                          <a:cs typeface="+mn-cs"/>
                        </a:rPr>
                        <a: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457200" indent="-457200">
                        <a:buFont typeface="+mj-lt"/>
                        <a:buAutoNum type="alphaLcParenR"/>
                        <a:defRPr/>
                      </a:pP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fr-CA" sz="2000" b="0" kern="1200" dirty="0" smtClean="0">
                          <a:solidFill>
                            <a:schemeClr val="dk1"/>
                          </a:solidFill>
                          <a:effectLst/>
                          <a:latin typeface="+mn-lt"/>
                          <a:ea typeface="+mn-ea"/>
                          <a:cs typeface="+mn-cs"/>
                        </a:rPr>
                        <a:t>Déterminer le risque d’itinérance chez les personnes qui s’identifient comme LGBTQ2. Cette question vise à mieux comprendre leurs besoins et à améliorer la prestation des services. </a:t>
                      </a:r>
                      <a:endParaRPr lang="en-CA" sz="20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83340">
                <a:tc>
                  <a:txBody>
                    <a:bodyPr/>
                    <a:lstStyle/>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Hétérosexuel</a:t>
                      </a:r>
                      <a:r>
                        <a:rPr lang="en-US" sz="2000" dirty="0" smtClean="0">
                          <a:latin typeface="Arial" panose="020B0604020202020204" pitchFamily="34" charset="0"/>
                          <a:cs typeface="Arial" panose="020B0604020202020204" pitchFamily="34" charset="0"/>
                        </a:rPr>
                        <a:t>(le)</a:t>
                      </a:r>
                    </a:p>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Gai</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Lesbienne</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Bisexuel</a:t>
                      </a:r>
                      <a:r>
                        <a:rPr lang="en-US" sz="2000" dirty="0" smtClean="0">
                          <a:latin typeface="Arial" panose="020B0604020202020204" pitchFamily="34" charset="0"/>
                          <a:cs typeface="Arial" panose="020B0604020202020204" pitchFamily="34" charset="0"/>
                        </a:rPr>
                        <a:t>(le)</a:t>
                      </a:r>
                    </a:p>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Bispirituel</a:t>
                      </a:r>
                      <a:r>
                        <a:rPr lang="en-US" sz="2000" dirty="0" smtClean="0">
                          <a:latin typeface="Arial" panose="020B0604020202020204" pitchFamily="34" charset="0"/>
                          <a:cs typeface="Arial" panose="020B0604020202020204" pitchFamily="34" charset="0"/>
                        </a:rPr>
                        <a:t>(le)</a:t>
                      </a:r>
                    </a:p>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Pansexuel</a:t>
                      </a:r>
                      <a:r>
                        <a:rPr lang="en-US" sz="2000" dirty="0" smtClean="0">
                          <a:latin typeface="Arial" panose="020B0604020202020204" pitchFamily="34" charset="0"/>
                          <a:cs typeface="Arial" panose="020B0604020202020204" pitchFamily="34" charset="0"/>
                        </a:rPr>
                        <a:t>(le)</a:t>
                      </a:r>
                    </a:p>
                    <a:p>
                      <a:pPr marL="457200" indent="-4572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Asexuel</a:t>
                      </a:r>
                      <a:r>
                        <a:rPr lang="en-US" sz="2000" dirty="0" smtClean="0">
                          <a:latin typeface="Arial" panose="020B0604020202020204" pitchFamily="34" charset="0"/>
                          <a:cs typeface="Arial" panose="020B0604020202020204" pitchFamily="34" charset="0"/>
                        </a:rPr>
                        <a:t>(le)</a:t>
                      </a:r>
                    </a:p>
                    <a:p>
                      <a:pPr marL="457200" indent="-457200">
                        <a:buFont typeface="Arial" panose="020B0604020202020204" pitchFamily="34" charset="0"/>
                        <a:buChar char="•"/>
                        <a:defRPr/>
                      </a:pPr>
                      <a:r>
                        <a:rPr lang="en-US" sz="2000" dirty="0" err="1" smtClean="0">
                          <a:latin typeface="Arial" panose="020B0604020202020204" pitchFamily="34" charset="0"/>
                          <a:cs typeface="Arial" panose="020B0604020202020204" pitchFamily="34" charset="0"/>
                        </a:rPr>
                        <a:t>En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questionnement</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Queer</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Pas </a:t>
                      </a:r>
                      <a:r>
                        <a:rPr lang="en-US" sz="2000" dirty="0" err="1" smtClean="0">
                          <a:latin typeface="Arial" panose="020B0604020202020204" pitchFamily="34" charset="0"/>
                          <a:cs typeface="Arial" panose="020B0604020202020204" pitchFamily="34" charset="0"/>
                        </a:rPr>
                        <a:t>énuméré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indiquer</a:t>
                      </a:r>
                      <a:r>
                        <a:rPr lang="en-US" sz="2000" dirty="0" smtClean="0">
                          <a:latin typeface="Arial" panose="020B0604020202020204" pitchFamily="34" charset="0"/>
                          <a:cs typeface="Arial" panose="020B0604020202020204" pitchFamily="34" charset="0"/>
                        </a:rPr>
                        <a:t> la </a:t>
                      </a:r>
                      <a:r>
                        <a:rPr lang="en-US" sz="2000" dirty="0" err="1" smtClean="0">
                          <a:latin typeface="Arial" panose="020B0604020202020204" pitchFamily="34" charset="0"/>
                          <a:cs typeface="Arial" panose="020B0604020202020204" pitchFamily="34" charset="0"/>
                        </a:rPr>
                        <a:t>réponse</a:t>
                      </a:r>
                      <a:r>
                        <a:rPr lang="en-US" sz="20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Ne </a:t>
                      </a:r>
                      <a:r>
                        <a:rPr lang="en-US" sz="2000" dirty="0" err="1" smtClean="0">
                          <a:latin typeface="Arial" panose="020B0604020202020204" pitchFamily="34" charset="0"/>
                          <a:cs typeface="Arial" panose="020B0604020202020204" pitchFamily="34" charset="0"/>
                        </a:rPr>
                        <a:t>sait</a:t>
                      </a:r>
                      <a:r>
                        <a:rPr lang="en-US" sz="2000" dirty="0" smtClean="0">
                          <a:latin typeface="Arial" panose="020B0604020202020204" pitchFamily="34" charset="0"/>
                          <a:cs typeface="Arial" panose="020B0604020202020204" pitchFamily="34" charset="0"/>
                        </a:rPr>
                        <a:t> pas</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Refuse de </a:t>
                      </a:r>
                      <a:r>
                        <a:rPr lang="en-US" sz="2000" dirty="0" err="1" smtClean="0">
                          <a:latin typeface="Arial" panose="020B0604020202020204" pitchFamily="34" charset="0"/>
                          <a:cs typeface="Arial" panose="020B0604020202020204" pitchFamily="34" charset="0"/>
                        </a:rPr>
                        <a:t>répondre</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tc>
                <a:extLst>
                  <a:ext uri="{0D108BD9-81ED-4DB2-BD59-A6C34878D82A}">
                    <a16:rowId xmlns:a16="http://schemas.microsoft.com/office/drawing/2014/main" val="579469749"/>
                  </a:ext>
                </a:extLst>
              </a:tr>
            </a:tbl>
          </a:graphicData>
        </a:graphic>
      </p:graphicFrame>
      <p:sp>
        <p:nvSpPr>
          <p:cNvPr id="7" name="Rectangle 6"/>
          <p:cNvSpPr/>
          <p:nvPr>
            <p:custDataLst>
              <p:tags r:id="rId4"/>
            </p:custDataLst>
          </p:nvPr>
        </p:nvSpPr>
        <p:spPr>
          <a:xfrm>
            <a:off x="6993890" y="4517782"/>
            <a:ext cx="4245050" cy="1528671"/>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dirty="0"/>
              <a:t>Notes de formation : L’intervieweur doit montrer au répondant les choix de réponse pour qu’il déclare une appartenance à un groupe afin de s’assurer qu’il peut s’auto-identifier.</a:t>
            </a: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24</a:t>
            </a:fld>
            <a:endParaRPr lang="en-US"/>
          </a:p>
        </p:txBody>
      </p:sp>
    </p:spTree>
    <p:extLst>
      <p:ext uri="{BB962C8B-B14F-4D97-AF65-F5344CB8AC3E}">
        <p14:creationId xmlns:p14="http://schemas.microsoft.com/office/powerpoint/2010/main" val="16958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585679" y="620197"/>
            <a:ext cx="8122920" cy="703580"/>
          </a:xfrm>
        </p:spPr>
        <p:txBody>
          <a:bodyPr/>
          <a:lstStyle/>
          <a:p>
            <a:r>
              <a:rPr lang="en-US" dirty="0" smtClean="0"/>
              <a:t>Raisons de la </a:t>
            </a:r>
            <a:r>
              <a:rPr lang="en-US" dirty="0" err="1" smtClean="0"/>
              <a:t>perte</a:t>
            </a:r>
            <a:r>
              <a:rPr lang="en-US" dirty="0" smtClean="0"/>
              <a:t> du </a:t>
            </a:r>
            <a:r>
              <a:rPr lang="en-US" dirty="0" err="1" smtClean="0"/>
              <a:t>logement</a:t>
            </a:r>
            <a:endParaRPr lang="en-US" dirty="0"/>
          </a:p>
        </p:txBody>
      </p:sp>
      <p:sp>
        <p:nvSpPr>
          <p:cNvPr id="10" name="Title 1"/>
          <p:cNvSpPr txBox="1">
            <a:spLocks/>
          </p:cNvSpPr>
          <p:nvPr>
            <p:custDataLst>
              <p:tags r:id="rId2"/>
            </p:custDataLst>
          </p:nvPr>
        </p:nvSpPr>
        <p:spPr>
          <a:xfrm>
            <a:off x="585679" y="187819"/>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custDataLst>
              <p:tags r:id="rId3"/>
            </p:custDataLst>
            <p:extLst>
              <p:ext uri="{D42A27DB-BD31-4B8C-83A1-F6EECF244321}">
                <p14:modId xmlns:p14="http://schemas.microsoft.com/office/powerpoint/2010/main" val="2960363393"/>
              </p:ext>
            </p:extLst>
          </p:nvPr>
        </p:nvGraphicFramePr>
        <p:xfrm>
          <a:off x="640080" y="1315259"/>
          <a:ext cx="10871199" cy="4846320"/>
        </p:xfrm>
        <a:graphic>
          <a:graphicData uri="http://schemas.openxmlformats.org/drawingml/2006/table">
            <a:tbl>
              <a:tblPr firstRow="1" bandRow="1">
                <a:tableStyleId>{5C22544A-7EE6-4342-B048-85BDC9FD1C3A}</a:tableStyleId>
              </a:tblPr>
              <a:tblGrid>
                <a:gridCol w="2497734">
                  <a:extLst>
                    <a:ext uri="{9D8B030D-6E8A-4147-A177-3AD203B41FA5}">
                      <a16:colId xmlns:a16="http://schemas.microsoft.com/office/drawing/2014/main" val="20000"/>
                    </a:ext>
                  </a:extLst>
                </a:gridCol>
                <a:gridCol w="3080106">
                  <a:extLst>
                    <a:ext uri="{9D8B030D-6E8A-4147-A177-3AD203B41FA5}">
                      <a16:colId xmlns:a16="http://schemas.microsoft.com/office/drawing/2014/main" val="3429321609"/>
                    </a:ext>
                  </a:extLst>
                </a:gridCol>
                <a:gridCol w="2894618">
                  <a:extLst>
                    <a:ext uri="{9D8B030D-6E8A-4147-A177-3AD203B41FA5}">
                      <a16:colId xmlns:a16="http://schemas.microsoft.com/office/drawing/2014/main" val="144023657"/>
                    </a:ext>
                  </a:extLst>
                </a:gridCol>
                <a:gridCol w="2398741">
                  <a:extLst>
                    <a:ext uri="{9D8B030D-6E8A-4147-A177-3AD203B41FA5}">
                      <a16:colId xmlns:a16="http://schemas.microsoft.com/office/drawing/2014/main" val="20001"/>
                    </a:ext>
                  </a:extLst>
                </a:gridCol>
              </a:tblGrid>
              <a:tr h="353775">
                <a:tc gridSpan="3">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14a</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hMerge="1">
                  <a:txBody>
                    <a:bodyPr/>
                    <a:lstStyle/>
                    <a:p>
                      <a:endParaRPr lang="en-CA"/>
                    </a:p>
                  </a:txBody>
                  <a:tcPr/>
                </a:tc>
                <a:tc hMerge="1">
                  <a:txBody>
                    <a:bodyPr/>
                    <a:lstStyle/>
                    <a:p>
                      <a:endParaRPr lang="en-CA"/>
                    </a:p>
                  </a:txBody>
                  <a:tcPr/>
                </a:tc>
                <a:tc>
                  <a:txBody>
                    <a:bodyPr/>
                    <a:lstStyle/>
                    <a:p>
                      <a:r>
                        <a:rPr lang="en-CA" sz="2000" dirty="0" err="1" smtClean="0">
                          <a:latin typeface="Arial" panose="020B0604020202020204" pitchFamily="34" charset="0"/>
                          <a:cs typeface="Arial" panose="020B0604020202020204" pitchFamily="34" charset="0"/>
                        </a:rPr>
                        <a:t>Objectif</a:t>
                      </a:r>
                      <a:endParaRPr lang="en-C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675388">
                <a:tc gridSpan="3">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fr-CA" sz="2000" b="1" kern="1200" dirty="0" smtClean="0">
                          <a:solidFill>
                            <a:schemeClr val="dk1"/>
                          </a:solidFill>
                          <a:effectLst/>
                          <a:latin typeface="+mn-lt"/>
                          <a:ea typeface="+mn-ea"/>
                          <a:cs typeface="+mn-cs"/>
                        </a:rPr>
                        <a:t>Qu’est-ce qui a causé la perte de votre plus récent logement ? </a:t>
                      </a:r>
                      <a:r>
                        <a:rPr lang="en-US" sz="2000" b="1" dirty="0" smtClean="0"/>
                        <a:t>[</a:t>
                      </a:r>
                      <a:r>
                        <a:rPr lang="en-US" sz="2000" b="1" dirty="0" err="1" smtClean="0"/>
                        <a:t>cochez</a:t>
                      </a:r>
                      <a:r>
                        <a:rPr lang="en-US" sz="2000" b="1" dirty="0" smtClean="0"/>
                        <a:t> </a:t>
                      </a:r>
                      <a:r>
                        <a:rPr lang="en-US" sz="2000" b="1" dirty="0" err="1" smtClean="0"/>
                        <a:t>toutes</a:t>
                      </a:r>
                      <a:r>
                        <a:rPr lang="en-US" sz="2000" b="1" dirty="0" smtClean="0"/>
                        <a:t> les </a:t>
                      </a:r>
                      <a:r>
                        <a:rPr lang="en-US" sz="2000" b="1" dirty="0" err="1" smtClean="0"/>
                        <a:t>réponses</a:t>
                      </a:r>
                      <a:r>
                        <a:rPr lang="en-US" sz="2000" b="1" dirty="0" smtClean="0"/>
                        <a:t> </a:t>
                      </a:r>
                      <a:r>
                        <a:rPr lang="en-US" sz="2000" b="1" dirty="0" err="1" smtClean="0"/>
                        <a:t>applicables</a:t>
                      </a:r>
                      <a:r>
                        <a:rPr lang="en-US" sz="2000" b="1" baseline="0" dirty="0" smtClean="0"/>
                        <a:t>]</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457200" indent="-457200">
                        <a:buFont typeface="+mj-lt"/>
                        <a:buAutoNum type="alphaLcParenR"/>
                        <a:defRPr/>
                      </a:pP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457200" indent="-457200">
                        <a:buFont typeface="+mj-lt"/>
                        <a:buAutoNum type="alphaLcParenR"/>
                        <a:defRPr/>
                      </a:pP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fr-CA" sz="1800" b="0" kern="1200" dirty="0" smtClean="0">
                          <a:solidFill>
                            <a:schemeClr val="dk1"/>
                          </a:solidFill>
                          <a:effectLst/>
                          <a:latin typeface="+mn-lt"/>
                          <a:ea typeface="+mn-ea"/>
                          <a:cs typeface="+mn-cs"/>
                        </a:rPr>
                        <a:t>Ces réponses peuvent aider à déterminer les trajectoires qui mènent à l’itinérance dans votre communauté et à cerner les domaines où il serait possible de mettre l’accent sur les interventions-clés pour prévenir l’itinérance.</a:t>
                      </a:r>
                      <a:endParaRPr lang="en-CA" sz="18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4633">
                <a:tc>
                  <a:txBody>
                    <a:bodyPr/>
                    <a:lstStyle/>
                    <a:p>
                      <a:pPr marL="176213" indent="-176213" algn="l" defTabSz="457200" rtl="0" eaLnBrk="1" latinLnBrk="0" hangingPunct="1">
                        <a:buFont typeface="Arial" panose="020B0604020202020204" pitchFamily="34" charset="0"/>
                        <a:buChar char="•"/>
                        <a:defRPr/>
                      </a:pPr>
                      <a:r>
                        <a:rPr lang="en-US" sz="1600" kern="1200" baseline="0" dirty="0" err="1" smtClean="0">
                          <a:solidFill>
                            <a:schemeClr val="dk1"/>
                          </a:solidFill>
                          <a:latin typeface="Arial" panose="020B0604020202020204" pitchFamily="34" charset="0"/>
                          <a:ea typeface="+mn-ea"/>
                          <a:cs typeface="Arial" panose="020B0604020202020204" pitchFamily="34" charset="0"/>
                        </a:rPr>
                        <a:t>Revenu</a:t>
                      </a:r>
                      <a:r>
                        <a:rPr lang="en-US" sz="1600" kern="1200" baseline="0" dirty="0" smtClean="0">
                          <a:solidFill>
                            <a:schemeClr val="dk1"/>
                          </a:solidFill>
                          <a:latin typeface="Arial" panose="020B0604020202020204" pitchFamily="34" charset="0"/>
                          <a:ea typeface="+mn-ea"/>
                          <a:cs typeface="Arial" panose="020B0604020202020204" pitchFamily="34" charset="0"/>
                        </a:rPr>
                        <a:t> </a:t>
                      </a:r>
                      <a:r>
                        <a:rPr lang="en-US" sz="1600" kern="1200" baseline="0" dirty="0" err="1" smtClean="0">
                          <a:solidFill>
                            <a:schemeClr val="dk1"/>
                          </a:solidFill>
                          <a:latin typeface="Arial" panose="020B0604020202020204" pitchFamily="34" charset="0"/>
                          <a:ea typeface="+mn-ea"/>
                          <a:cs typeface="Arial" panose="020B0604020202020204" pitchFamily="34" charset="0"/>
                        </a:rPr>
                        <a:t>insuffisant</a:t>
                      </a:r>
                      <a:r>
                        <a:rPr lang="en-US" sz="1600" kern="1200" baseline="0" dirty="0" smtClean="0">
                          <a:solidFill>
                            <a:schemeClr val="dk1"/>
                          </a:solidFill>
                          <a:latin typeface="Arial" panose="020B0604020202020204" pitchFamily="34" charset="0"/>
                          <a:ea typeface="+mn-ea"/>
                          <a:cs typeface="Arial" panose="020B0604020202020204" pitchFamily="34" charset="0"/>
                        </a:rPr>
                        <a:t> pour un </a:t>
                      </a:r>
                      <a:r>
                        <a:rPr lang="en-US" sz="1600" kern="1200" baseline="0" dirty="0" err="1" smtClean="0">
                          <a:solidFill>
                            <a:schemeClr val="dk1"/>
                          </a:solidFill>
                          <a:latin typeface="Arial" panose="020B0604020202020204" pitchFamily="34" charset="0"/>
                          <a:ea typeface="+mn-ea"/>
                          <a:cs typeface="Arial" panose="020B0604020202020204" pitchFamily="34" charset="0"/>
                        </a:rPr>
                        <a:t>logement</a:t>
                      </a:r>
                      <a:endParaRPr lang="en-US" sz="1600" kern="1200" baseline="0" dirty="0" smtClean="0">
                        <a:solidFill>
                          <a:schemeClr val="dk1"/>
                        </a:solidFill>
                        <a:latin typeface="Arial" panose="020B0604020202020204" pitchFamily="34" charset="0"/>
                        <a:ea typeface="+mn-ea"/>
                        <a:cs typeface="Arial" panose="020B0604020202020204" pitchFamily="34" charset="0"/>
                      </a:endParaRPr>
                    </a:p>
                    <a:p>
                      <a:pPr marL="176213" indent="-176213" algn="l" defTabSz="457200" rtl="0" eaLnBrk="1" latinLnBrk="0" hangingPunct="1">
                        <a:buFont typeface="Arial" panose="020B0604020202020204" pitchFamily="34" charset="0"/>
                        <a:buChar char="•"/>
                        <a:defRPr/>
                      </a:pPr>
                      <a:r>
                        <a:rPr lang="en-US" sz="1600" kern="1200" baseline="0" dirty="0" err="1" smtClean="0">
                          <a:solidFill>
                            <a:schemeClr val="dk1"/>
                          </a:solidFill>
                          <a:latin typeface="Arial" panose="020B0604020202020204" pitchFamily="34" charset="0"/>
                          <a:ea typeface="+mn-ea"/>
                          <a:cs typeface="Arial" panose="020B0604020202020204" pitchFamily="34" charset="0"/>
                        </a:rPr>
                        <a:t>Logement</a:t>
                      </a:r>
                      <a:r>
                        <a:rPr lang="en-US" sz="1600" kern="1200" baseline="0" dirty="0" smtClean="0">
                          <a:solidFill>
                            <a:schemeClr val="dk1"/>
                          </a:solidFill>
                          <a:latin typeface="Arial" panose="020B0604020202020204" pitchFamily="34" charset="0"/>
                          <a:ea typeface="+mn-ea"/>
                          <a:cs typeface="Arial" panose="020B0604020202020204" pitchFamily="34" charset="0"/>
                        </a:rPr>
                        <a:t> </a:t>
                      </a:r>
                      <a:r>
                        <a:rPr lang="en-US" sz="1600" kern="1200" baseline="0" dirty="0" err="1" smtClean="0">
                          <a:solidFill>
                            <a:schemeClr val="dk1"/>
                          </a:solidFill>
                          <a:latin typeface="Arial" panose="020B0604020202020204" pitchFamily="34" charset="0"/>
                          <a:ea typeface="+mn-ea"/>
                          <a:cs typeface="Arial" panose="020B0604020202020204" pitchFamily="34" charset="0"/>
                        </a:rPr>
                        <a:t>insalubre</a:t>
                      </a:r>
                      <a:r>
                        <a:rPr lang="en-US" sz="1600" kern="1200" baseline="0" dirty="0" smtClean="0">
                          <a:solidFill>
                            <a:schemeClr val="dk1"/>
                          </a:solidFill>
                          <a:latin typeface="Arial" panose="020B0604020202020204" pitchFamily="34" charset="0"/>
                          <a:ea typeface="+mn-ea"/>
                          <a:cs typeface="Arial" panose="020B0604020202020204" pitchFamily="34" charset="0"/>
                        </a:rPr>
                        <a:t>/non-</a:t>
                      </a:r>
                      <a:r>
                        <a:rPr lang="en-US" sz="1600" kern="1200" baseline="0" dirty="0" err="1" smtClean="0">
                          <a:solidFill>
                            <a:schemeClr val="dk1"/>
                          </a:solidFill>
                          <a:latin typeface="Arial" panose="020B0604020202020204" pitchFamily="34" charset="0"/>
                          <a:ea typeface="+mn-ea"/>
                          <a:cs typeface="Arial" panose="020B0604020202020204" pitchFamily="34" charset="0"/>
                        </a:rPr>
                        <a:t>sécuritaire</a:t>
                      </a:r>
                      <a:endParaRPr lang="en-US" sz="1600" kern="1200" baseline="0" dirty="0" smtClean="0">
                        <a:solidFill>
                          <a:schemeClr val="dk1"/>
                        </a:solidFill>
                        <a:latin typeface="Arial" panose="020B0604020202020204" pitchFamily="34" charset="0"/>
                        <a:ea typeface="+mn-ea"/>
                        <a:cs typeface="Arial" panose="020B0604020202020204" pitchFamily="34" charset="0"/>
                      </a:endParaRPr>
                    </a:p>
                    <a:p>
                      <a:pPr marL="176213" indent="-176213" algn="l" defTabSz="457200" rtl="0" eaLnBrk="1" latinLnBrk="0" hangingPunct="1">
                        <a:buFont typeface="Arial" panose="020B0604020202020204" pitchFamily="34" charset="0"/>
                        <a:buChar char="•"/>
                        <a:defRPr/>
                      </a:pPr>
                      <a:r>
                        <a:rPr lang="en-US" sz="1600" kern="1200" baseline="0" dirty="0" err="1" smtClean="0">
                          <a:solidFill>
                            <a:schemeClr val="dk1"/>
                          </a:solidFill>
                          <a:latin typeface="Arial" panose="020B0604020202020204" pitchFamily="34" charset="0"/>
                          <a:ea typeface="+mn-ea"/>
                          <a:cs typeface="Arial" panose="020B0604020202020204" pitchFamily="34" charset="0"/>
                        </a:rPr>
                        <a:t>Bâtiment</a:t>
                      </a:r>
                      <a:r>
                        <a:rPr lang="en-US" sz="1600" kern="1200" baseline="0" dirty="0" smtClean="0">
                          <a:solidFill>
                            <a:schemeClr val="dk1"/>
                          </a:solidFill>
                          <a:latin typeface="Arial" panose="020B0604020202020204" pitchFamily="34" charset="0"/>
                          <a:ea typeface="+mn-ea"/>
                          <a:cs typeface="Arial" panose="020B0604020202020204" pitchFamily="34" charset="0"/>
                        </a:rPr>
                        <a:t> </a:t>
                      </a:r>
                      <a:r>
                        <a:rPr lang="en-US" sz="1600" kern="1200" baseline="0" dirty="0" err="1" smtClean="0">
                          <a:solidFill>
                            <a:schemeClr val="dk1"/>
                          </a:solidFill>
                          <a:latin typeface="Arial" panose="020B0604020202020204" pitchFamily="34" charset="0"/>
                          <a:ea typeface="+mn-ea"/>
                          <a:cs typeface="Arial" panose="020B0604020202020204" pitchFamily="34" charset="0"/>
                        </a:rPr>
                        <a:t>vendu</a:t>
                      </a:r>
                      <a:r>
                        <a:rPr lang="en-US" sz="1600" kern="1200" baseline="0" dirty="0" smtClean="0">
                          <a:solidFill>
                            <a:schemeClr val="dk1"/>
                          </a:solidFill>
                          <a:latin typeface="Arial" panose="020B0604020202020204" pitchFamily="34" charset="0"/>
                          <a:ea typeface="+mn-ea"/>
                          <a:cs typeface="Arial" panose="020B0604020202020204" pitchFamily="34" charset="0"/>
                        </a:rPr>
                        <a:t> </a:t>
                      </a:r>
                      <a:r>
                        <a:rPr lang="en-US" sz="1600" kern="1200" baseline="0" dirty="0" err="1" smtClean="0">
                          <a:solidFill>
                            <a:schemeClr val="dk1"/>
                          </a:solidFill>
                          <a:latin typeface="Arial" panose="020B0604020202020204" pitchFamily="34" charset="0"/>
                          <a:ea typeface="+mn-ea"/>
                          <a:cs typeface="Arial" panose="020B0604020202020204" pitchFamily="34" charset="0"/>
                        </a:rPr>
                        <a:t>ou</a:t>
                      </a:r>
                      <a:r>
                        <a:rPr lang="en-US" sz="1600" kern="1200" baseline="0" dirty="0" smtClean="0">
                          <a:solidFill>
                            <a:schemeClr val="dk1"/>
                          </a:solidFill>
                          <a:latin typeface="Arial" panose="020B0604020202020204" pitchFamily="34" charset="0"/>
                          <a:ea typeface="+mn-ea"/>
                          <a:cs typeface="Arial" panose="020B0604020202020204" pitchFamily="34" charset="0"/>
                        </a:rPr>
                        <a:t> </a:t>
                      </a:r>
                      <a:r>
                        <a:rPr lang="en-US" sz="1600" kern="1200" baseline="0" dirty="0" err="1" smtClean="0">
                          <a:solidFill>
                            <a:schemeClr val="dk1"/>
                          </a:solidFill>
                          <a:latin typeface="Arial" panose="020B0604020202020204" pitchFamily="34" charset="0"/>
                          <a:ea typeface="+mn-ea"/>
                          <a:cs typeface="Arial" panose="020B0604020202020204" pitchFamily="34" charset="0"/>
                        </a:rPr>
                        <a:t>rénové</a:t>
                      </a:r>
                      <a:endParaRPr lang="en-US" sz="1600" kern="1200" baseline="0" dirty="0" smtClean="0">
                        <a:solidFill>
                          <a:schemeClr val="dk1"/>
                        </a:solidFill>
                        <a:latin typeface="Arial" panose="020B0604020202020204" pitchFamily="34" charset="0"/>
                        <a:ea typeface="+mn-ea"/>
                        <a:cs typeface="Arial" panose="020B0604020202020204" pitchFamily="34" charset="0"/>
                      </a:endParaRPr>
                    </a:p>
                    <a:p>
                      <a:pPr marL="176213" indent="-176213" algn="l" defTabSz="457200" rtl="0" eaLnBrk="1" latinLnBrk="0" hangingPunct="1">
                        <a:buFont typeface="Arial" panose="020B0604020202020204" pitchFamily="34" charset="0"/>
                        <a:buChar char="•"/>
                        <a:defRPr/>
                      </a:pPr>
                      <a:r>
                        <a:rPr lang="en-US" sz="1600" kern="1200" baseline="0" dirty="0" err="1" smtClean="0">
                          <a:solidFill>
                            <a:schemeClr val="dk1"/>
                          </a:solidFill>
                          <a:latin typeface="Arial" panose="020B0604020202020204" pitchFamily="34" charset="0"/>
                          <a:ea typeface="+mn-ea"/>
                          <a:cs typeface="Arial" panose="020B0604020202020204" pitchFamily="34" charset="0"/>
                        </a:rPr>
                        <a:t>Propriétaire</a:t>
                      </a:r>
                      <a:r>
                        <a:rPr lang="en-US" sz="1600" kern="1200" baseline="0" dirty="0" smtClean="0">
                          <a:solidFill>
                            <a:schemeClr val="dk1"/>
                          </a:solidFill>
                          <a:latin typeface="Arial" panose="020B0604020202020204" pitchFamily="34" charset="0"/>
                          <a:ea typeface="+mn-ea"/>
                          <a:cs typeface="Arial" panose="020B0604020202020204" pitchFamily="34" charset="0"/>
                        </a:rPr>
                        <a:t> a </a:t>
                      </a:r>
                      <a:r>
                        <a:rPr lang="en-US" sz="1600" kern="1200" baseline="0" dirty="0" err="1" smtClean="0">
                          <a:solidFill>
                            <a:schemeClr val="dk1"/>
                          </a:solidFill>
                          <a:latin typeface="Arial" panose="020B0604020202020204" pitchFamily="34" charset="0"/>
                          <a:ea typeface="+mn-ea"/>
                          <a:cs typeface="Arial" panose="020B0604020202020204" pitchFamily="34" charset="0"/>
                        </a:rPr>
                        <a:t>emménagé</a:t>
                      </a:r>
                      <a:endParaRPr lang="en-US" sz="1600" kern="1200" baseline="0" dirty="0" smtClean="0">
                        <a:solidFill>
                          <a:schemeClr val="dk1"/>
                        </a:solidFill>
                        <a:latin typeface="Arial" panose="020B0604020202020204" pitchFamily="34" charset="0"/>
                        <a:ea typeface="+mn-ea"/>
                        <a:cs typeface="Arial" panose="020B0604020202020204" pitchFamily="34" charset="0"/>
                      </a:endParaRPr>
                    </a:p>
                    <a:p>
                      <a:pPr marL="176213" indent="-176213" algn="l" defTabSz="457200" rtl="0" eaLnBrk="1" latinLnBrk="0" hangingPunct="1">
                        <a:buFont typeface="Arial" panose="020B0604020202020204" pitchFamily="34" charset="0"/>
                        <a:buChar char="•"/>
                        <a:defRPr/>
                      </a:pPr>
                      <a:r>
                        <a:rPr lang="en-US" sz="1600" kern="1200" baseline="0" dirty="0" err="1" smtClean="0">
                          <a:solidFill>
                            <a:schemeClr val="dk1"/>
                          </a:solidFill>
                          <a:latin typeface="Arial" panose="020B0604020202020204" pitchFamily="34" charset="0"/>
                          <a:ea typeface="+mn-ea"/>
                          <a:cs typeface="Arial" panose="020B0604020202020204" pitchFamily="34" charset="0"/>
                        </a:rPr>
                        <a:t>Conflit</a:t>
                      </a:r>
                      <a:r>
                        <a:rPr lang="en-US" sz="1600" kern="1200" baseline="0" dirty="0" smtClean="0">
                          <a:solidFill>
                            <a:schemeClr val="dk1"/>
                          </a:solidFill>
                          <a:latin typeface="Arial" panose="020B0604020202020204" pitchFamily="34" charset="0"/>
                          <a:ea typeface="+mn-ea"/>
                          <a:cs typeface="Arial" panose="020B0604020202020204" pitchFamily="34" charset="0"/>
                        </a:rPr>
                        <a:t> </a:t>
                      </a:r>
                      <a:r>
                        <a:rPr lang="en-US" sz="1600" kern="1200" baseline="0" dirty="0" err="1" smtClean="0">
                          <a:solidFill>
                            <a:schemeClr val="dk1"/>
                          </a:solidFill>
                          <a:latin typeface="Arial" panose="020B0604020202020204" pitchFamily="34" charset="0"/>
                          <a:ea typeface="+mn-ea"/>
                          <a:cs typeface="Arial" panose="020B0604020202020204" pitchFamily="34" charset="0"/>
                        </a:rPr>
                        <a:t>propriétaire-locataire</a:t>
                      </a:r>
                      <a:endParaRPr lang="en-US" sz="1600" kern="1200" baseline="0" dirty="0" smtClean="0">
                        <a:solidFill>
                          <a:schemeClr val="dk1"/>
                        </a:solidFill>
                        <a:latin typeface="Arial" panose="020B0604020202020204" pitchFamily="34" charset="0"/>
                        <a:ea typeface="+mn-ea"/>
                        <a:cs typeface="Arial" panose="020B0604020202020204" pitchFamily="34" charset="0"/>
                      </a:endParaRPr>
                    </a:p>
                    <a:p>
                      <a:pPr marL="176213" indent="-176213" algn="l" defTabSz="457200" rtl="0" eaLnBrk="1" latinLnBrk="0" hangingPunct="1">
                        <a:buFont typeface="Arial" panose="020B0604020202020204" pitchFamily="34" charset="0"/>
                        <a:buChar char="•"/>
                        <a:defRPr/>
                      </a:pPr>
                      <a:r>
                        <a:rPr lang="en-US" sz="1600" kern="1200" baseline="0" dirty="0" err="1" smtClean="0">
                          <a:solidFill>
                            <a:schemeClr val="dk1"/>
                          </a:solidFill>
                          <a:latin typeface="Arial" panose="020B0604020202020204" pitchFamily="34" charset="0"/>
                          <a:ea typeface="+mn-ea"/>
                          <a:cs typeface="Arial" panose="020B0604020202020204" pitchFamily="34" charset="0"/>
                        </a:rPr>
                        <a:t>Plainte</a:t>
                      </a:r>
                      <a:endParaRPr lang="en-US" sz="1600" kern="1200" baseline="0" dirty="0" smtClean="0">
                        <a:solidFill>
                          <a:schemeClr val="dk1"/>
                        </a:solidFill>
                        <a:latin typeface="Arial" panose="020B0604020202020204" pitchFamily="34" charset="0"/>
                        <a:ea typeface="+mn-ea"/>
                        <a:cs typeface="Arial" panose="020B0604020202020204" pitchFamily="34" charset="0"/>
                      </a:endParaRP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dk1"/>
                          </a:solidFill>
                          <a:latin typeface="Arial" panose="020B0604020202020204" pitchFamily="34" charset="0"/>
                          <a:ea typeface="+mn-ea"/>
                          <a:cs typeface="Arial" panose="020B0604020202020204" pitchFamily="34" charset="0"/>
                        </a:rPr>
                        <a:t>A </a:t>
                      </a:r>
                      <a:r>
                        <a:rPr lang="en-US" sz="1600" kern="1200" baseline="0" dirty="0" err="1" smtClean="0">
                          <a:solidFill>
                            <a:schemeClr val="dk1"/>
                          </a:solidFill>
                          <a:latin typeface="Arial" panose="020B0604020202020204" pitchFamily="34" charset="0"/>
                          <a:ea typeface="+mn-ea"/>
                          <a:cs typeface="Arial" panose="020B0604020202020204" pitchFamily="34" charset="0"/>
                        </a:rPr>
                        <a:t>quitté</a:t>
                      </a:r>
                      <a:r>
                        <a:rPr lang="en-US" sz="1600" kern="1200" baseline="0" dirty="0" smtClean="0">
                          <a:solidFill>
                            <a:schemeClr val="dk1"/>
                          </a:solidFill>
                          <a:latin typeface="Arial" panose="020B0604020202020204" pitchFamily="34" charset="0"/>
                          <a:ea typeface="+mn-ea"/>
                          <a:cs typeface="Arial" panose="020B0604020202020204" pitchFamily="34" charset="0"/>
                        </a:rPr>
                        <a:t> la </a:t>
                      </a:r>
                      <a:r>
                        <a:rPr lang="en-US" sz="1600" kern="1200" baseline="0" dirty="0" err="1" smtClean="0">
                          <a:solidFill>
                            <a:schemeClr val="dk1"/>
                          </a:solidFill>
                          <a:latin typeface="Arial" panose="020B0604020202020204" pitchFamily="34" charset="0"/>
                          <a:ea typeface="+mn-ea"/>
                          <a:cs typeface="Arial" panose="020B0604020202020204" pitchFamily="34" charset="0"/>
                        </a:rPr>
                        <a:t>communauté</a:t>
                      </a:r>
                      <a:endParaRPr lang="en-US" sz="1600" kern="1200" baseline="0" dirty="0" smtClean="0">
                        <a:solidFill>
                          <a:schemeClr val="dk1"/>
                        </a:solidFill>
                        <a:latin typeface="Arial" panose="020B0604020202020204" pitchFamily="34" charset="0"/>
                        <a:ea typeface="+mn-ea"/>
                        <a:cs typeface="Arial" panose="020B0604020202020204" pitchFamily="34" charset="0"/>
                      </a:endParaRPr>
                    </a:p>
                    <a:p>
                      <a:pPr marL="176213" indent="-176213" algn="l" defTabSz="457200" rtl="0" eaLnBrk="1" latinLnBrk="0" hangingPunct="1">
                        <a:buFont typeface="Arial" panose="020B0604020202020204" pitchFamily="34" charset="0"/>
                        <a:buChar char="•"/>
                        <a:defRPr/>
                      </a:pPr>
                      <a:endParaRPr lang="en-US" sz="1600"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indent="-92075">
                        <a:buFont typeface="Arial" panose="020B0604020202020204" pitchFamily="34" charset="0"/>
                        <a:buChar char="•"/>
                        <a:defRPr/>
                      </a:pPr>
                      <a:r>
                        <a:rPr lang="en-US" sz="1600" baseline="0" dirty="0" err="1" smtClean="0">
                          <a:latin typeface="Arial" panose="020B0604020202020204" pitchFamily="34" charset="0"/>
                          <a:cs typeface="Arial" panose="020B0604020202020204" pitchFamily="34" charset="0"/>
                        </a:rPr>
                        <a:t>Conflit</a:t>
                      </a:r>
                      <a:r>
                        <a:rPr lang="en-US" sz="1600" baseline="0" dirty="0" smtClean="0">
                          <a:latin typeface="Arial" panose="020B0604020202020204" pitchFamily="34" charset="0"/>
                          <a:cs typeface="Arial" panose="020B0604020202020204" pitchFamily="34" charset="0"/>
                        </a:rPr>
                        <a:t> avec </a:t>
                      </a:r>
                      <a:r>
                        <a:rPr lang="en-US" sz="1600" baseline="0" dirty="0" smtClean="0">
                          <a:latin typeface="Arial" panose="020B0604020202020204" pitchFamily="34" charset="0"/>
                          <a:cs typeface="Arial" panose="020B0604020202020204" pitchFamily="34" charset="0"/>
                        </a:rPr>
                        <a:t>: conjoint(e)/</a:t>
                      </a:r>
                      <a:r>
                        <a:rPr lang="en-US" sz="1600" baseline="0" dirty="0" err="1" smtClean="0">
                          <a:latin typeface="Arial" panose="020B0604020202020204" pitchFamily="34" charset="0"/>
                          <a:cs typeface="Arial" panose="020B0604020202020204" pitchFamily="34" charset="0"/>
                        </a:rPr>
                        <a:t>partenaire</a:t>
                      </a:r>
                      <a:endParaRPr lang="en-US" sz="1600" baseline="0" dirty="0" smtClean="0">
                        <a:latin typeface="Arial" panose="020B0604020202020204" pitchFamily="34" charset="0"/>
                        <a:cs typeface="Arial" panose="020B0604020202020204" pitchFamily="34" charset="0"/>
                      </a:endParaRPr>
                    </a:p>
                    <a:p>
                      <a:pPr marL="92075" indent="-92075">
                        <a:buFont typeface="Arial" panose="020B0604020202020204" pitchFamily="34" charset="0"/>
                        <a:buChar char="•"/>
                        <a:defRPr/>
                      </a:pPr>
                      <a:r>
                        <a:rPr lang="en-US" sz="1600" baseline="0" dirty="0" err="1" smtClean="0">
                          <a:latin typeface="Arial" panose="020B0604020202020204" pitchFamily="34" charset="0"/>
                          <a:cs typeface="Arial" panose="020B0604020202020204" pitchFamily="34" charset="0"/>
                        </a:rPr>
                        <a:t>Conflit</a:t>
                      </a:r>
                      <a:r>
                        <a:rPr lang="en-US" sz="1600" baseline="0" dirty="0" smtClean="0">
                          <a:latin typeface="Arial" panose="020B0604020202020204" pitchFamily="34" charset="0"/>
                          <a:cs typeface="Arial" panose="020B0604020202020204" pitchFamily="34" charset="0"/>
                        </a:rPr>
                        <a:t> avec : </a:t>
                      </a:r>
                      <a:r>
                        <a:rPr lang="en-US" sz="1600" baseline="0" dirty="0" smtClean="0">
                          <a:latin typeface="Arial" panose="020B0604020202020204" pitchFamily="34" charset="0"/>
                          <a:cs typeface="Arial" panose="020B0604020202020204" pitchFamily="34" charset="0"/>
                        </a:rPr>
                        <a:t>parent/</a:t>
                      </a:r>
                      <a:r>
                        <a:rPr lang="en-US" sz="1600" baseline="0" dirty="0" err="1" smtClean="0">
                          <a:latin typeface="Arial" panose="020B0604020202020204" pitchFamily="34" charset="0"/>
                          <a:cs typeface="Arial" panose="020B0604020202020204" pitchFamily="34" charset="0"/>
                        </a:rPr>
                        <a:t>tuteur</a:t>
                      </a:r>
                      <a:r>
                        <a:rPr lang="en-US" sz="1600" baseline="0" dirty="0" smtClean="0">
                          <a:latin typeface="Arial" panose="020B0604020202020204" pitchFamily="34" charset="0"/>
                          <a:cs typeface="Arial" panose="020B0604020202020204" pitchFamily="34" charset="0"/>
                        </a:rPr>
                        <a:t>(trice)</a:t>
                      </a:r>
                      <a:endParaRPr lang="en-US" sz="1600" baseline="0" dirty="0" smtClean="0">
                        <a:latin typeface="Arial" panose="020B0604020202020204" pitchFamily="34" charset="0"/>
                        <a:cs typeface="Arial" panose="020B0604020202020204" pitchFamily="34" charset="0"/>
                      </a:endParaRPr>
                    </a:p>
                    <a:p>
                      <a:pPr marL="92075" indent="-92075">
                        <a:buFont typeface="Arial" panose="020B0604020202020204" pitchFamily="34" charset="0"/>
                        <a:buChar char="•"/>
                        <a:defRPr/>
                      </a:pPr>
                      <a:r>
                        <a:rPr lang="en-US" sz="1600" baseline="0" dirty="0" err="1" smtClean="0">
                          <a:latin typeface="Arial" panose="020B0604020202020204" pitchFamily="34" charset="0"/>
                          <a:cs typeface="Arial" panose="020B0604020202020204" pitchFamily="34" charset="0"/>
                        </a:rPr>
                        <a:t>Conflit</a:t>
                      </a:r>
                      <a:r>
                        <a:rPr lang="en-US" sz="1600" baseline="0" dirty="0" smtClean="0">
                          <a:latin typeface="Arial" panose="020B0604020202020204" pitchFamily="34" charset="0"/>
                          <a:cs typeface="Arial" panose="020B0604020202020204" pitchFamily="34" charset="0"/>
                        </a:rPr>
                        <a:t> avec : </a:t>
                      </a:r>
                      <a:r>
                        <a:rPr lang="en-US" sz="1600" baseline="0" dirty="0" err="1" smtClean="0">
                          <a:latin typeface="Arial" panose="020B0604020202020204" pitchFamily="34" charset="0"/>
                          <a:cs typeface="Arial" panose="020B0604020202020204" pitchFamily="34" charset="0"/>
                        </a:rPr>
                        <a:t>autre</a:t>
                      </a:r>
                      <a:r>
                        <a:rPr lang="en-US" sz="1600" baseline="0" dirty="0" smtClean="0">
                          <a:latin typeface="Arial" panose="020B0604020202020204" pitchFamily="34" charset="0"/>
                          <a:cs typeface="Arial" panose="020B0604020202020204" pitchFamily="34" charset="0"/>
                        </a:rPr>
                        <a:t> ______</a:t>
                      </a:r>
                      <a:endParaRPr lang="en-US" sz="1600" dirty="0" smtClean="0">
                        <a:latin typeface="Arial" panose="020B0604020202020204" pitchFamily="34" charset="0"/>
                        <a:cs typeface="Arial" panose="020B0604020202020204" pitchFamily="34" charset="0"/>
                      </a:endParaRPr>
                    </a:p>
                    <a:p>
                      <a:pPr marL="92075" indent="-92075">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Victime</a:t>
                      </a:r>
                      <a:r>
                        <a:rPr lang="en-US" sz="1600" dirty="0" smtClean="0">
                          <a:latin typeface="Arial" panose="020B0604020202020204" pitchFamily="34" charset="0"/>
                          <a:cs typeface="Arial" panose="020B0604020202020204" pitchFamily="34" charset="0"/>
                        </a:rPr>
                        <a:t> de violence par : </a:t>
                      </a:r>
                      <a:r>
                        <a:rPr lang="en-US" sz="1600" dirty="0" smtClean="0">
                          <a:latin typeface="Arial" panose="020B0604020202020204" pitchFamily="34" charset="0"/>
                          <a:cs typeface="Arial" panose="020B0604020202020204" pitchFamily="34" charset="0"/>
                        </a:rPr>
                        <a:t>conjoint(e)/</a:t>
                      </a:r>
                      <a:r>
                        <a:rPr lang="en-US" sz="1600" dirty="0" err="1" smtClean="0">
                          <a:latin typeface="Arial" panose="020B0604020202020204" pitchFamily="34" charset="0"/>
                          <a:cs typeface="Arial" panose="020B0604020202020204" pitchFamily="34" charset="0"/>
                        </a:rPr>
                        <a:t>partenaire</a:t>
                      </a:r>
                      <a:endParaRPr lang="en-US" sz="1600" dirty="0" smtClean="0">
                        <a:latin typeface="Arial" panose="020B0604020202020204" pitchFamily="34" charset="0"/>
                        <a:cs typeface="Arial" panose="020B0604020202020204" pitchFamily="34" charset="0"/>
                      </a:endParaRPr>
                    </a:p>
                    <a:p>
                      <a:pPr marL="92075" indent="-92075">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Victime</a:t>
                      </a:r>
                      <a:r>
                        <a:rPr lang="en-US" sz="1600" dirty="0" smtClean="0">
                          <a:latin typeface="Arial" panose="020B0604020202020204" pitchFamily="34" charset="0"/>
                          <a:cs typeface="Arial" panose="020B0604020202020204" pitchFamily="34" charset="0"/>
                        </a:rPr>
                        <a:t> de violence par : </a:t>
                      </a:r>
                      <a:r>
                        <a:rPr lang="en-US" sz="1600" dirty="0" smtClean="0">
                          <a:latin typeface="Arial" panose="020B0604020202020204" pitchFamily="34" charset="0"/>
                          <a:cs typeface="Arial" panose="020B0604020202020204" pitchFamily="34" charset="0"/>
                        </a:rPr>
                        <a:t>parent/</a:t>
                      </a:r>
                      <a:r>
                        <a:rPr lang="en-US" sz="1600" dirty="0" err="1" smtClean="0">
                          <a:latin typeface="Arial" panose="020B0604020202020204" pitchFamily="34" charset="0"/>
                          <a:cs typeface="Arial" panose="020B0604020202020204" pitchFamily="34" charset="0"/>
                        </a:rPr>
                        <a:t>tuteur</a:t>
                      </a:r>
                      <a:r>
                        <a:rPr lang="en-US" sz="1600" dirty="0" smtClean="0">
                          <a:latin typeface="Arial" panose="020B0604020202020204" pitchFamily="34" charset="0"/>
                          <a:cs typeface="Arial" panose="020B0604020202020204" pitchFamily="34" charset="0"/>
                        </a:rPr>
                        <a:t>(trice)</a:t>
                      </a:r>
                      <a:endParaRPr lang="en-US" sz="1600" dirty="0" smtClean="0">
                        <a:latin typeface="Arial" panose="020B0604020202020204" pitchFamily="34" charset="0"/>
                        <a:cs typeface="Arial" panose="020B0604020202020204" pitchFamily="34" charset="0"/>
                      </a:endParaRPr>
                    </a:p>
                    <a:p>
                      <a:pPr marL="92075" indent="-92075">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Victime</a:t>
                      </a:r>
                      <a:r>
                        <a:rPr lang="en-US" sz="1600" dirty="0" smtClean="0">
                          <a:latin typeface="Arial" panose="020B0604020202020204" pitchFamily="34" charset="0"/>
                          <a:cs typeface="Arial" panose="020B0604020202020204" pitchFamily="34" charset="0"/>
                        </a:rPr>
                        <a:t> de violence par </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autre</a:t>
                      </a:r>
                      <a:r>
                        <a:rPr lang="en-US" sz="1600" baseline="0" dirty="0" smtClean="0">
                          <a:latin typeface="Arial" panose="020B0604020202020204" pitchFamily="34" charset="0"/>
                          <a:cs typeface="Arial" panose="020B0604020202020204" pitchFamily="34" charset="0"/>
                        </a:rPr>
                        <a:t> ________</a:t>
                      </a:r>
                      <a:endParaRPr lang="en-US" sz="1600" dirty="0" smtClean="0">
                        <a:latin typeface="Arial" panose="020B0604020202020204" pitchFamily="34" charset="0"/>
                        <a:cs typeface="Arial" panose="020B0604020202020204" pitchFamily="34" charset="0"/>
                      </a:endParaRPr>
                    </a:p>
                    <a:p>
                      <a:pPr marL="92075" marR="0" lvl="0" indent="-920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err="1" smtClean="0">
                          <a:latin typeface="Arial" panose="020B0604020202020204" pitchFamily="34" charset="0"/>
                          <a:cs typeface="Arial" panose="020B0604020202020204" pitchFamily="34" charset="0"/>
                        </a:rPr>
                        <a:t>Décès</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ou</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départ</a:t>
                      </a:r>
                      <a:r>
                        <a:rPr lang="en-US" sz="1600" baseline="0" dirty="0" smtClean="0">
                          <a:latin typeface="Arial" panose="020B0604020202020204" pitchFamily="34" charset="0"/>
                          <a:cs typeface="Arial" panose="020B0604020202020204" pitchFamily="34" charset="0"/>
                        </a:rPr>
                        <a:t> </a:t>
                      </a:r>
                      <a:r>
                        <a:rPr lang="en-US" sz="1600" baseline="0" dirty="0" smtClean="0">
                          <a:latin typeface="Arial" panose="020B0604020202020204" pitchFamily="34" charset="0"/>
                          <a:cs typeface="Arial" panose="020B0604020202020204" pitchFamily="34" charset="0"/>
                        </a:rPr>
                        <a:t>d’un </a:t>
                      </a:r>
                      <a:r>
                        <a:rPr lang="en-US" sz="1600" baseline="0" dirty="0" err="1" smtClean="0">
                          <a:latin typeface="Arial" panose="020B0604020202020204" pitchFamily="34" charset="0"/>
                          <a:cs typeface="Arial" panose="020B0604020202020204" pitchFamily="34" charset="0"/>
                        </a:rPr>
                        <a:t>membre</a:t>
                      </a:r>
                      <a:r>
                        <a:rPr lang="en-US" sz="1600" baseline="0" dirty="0" smtClean="0">
                          <a:latin typeface="Arial" panose="020B0604020202020204" pitchFamily="34" charset="0"/>
                          <a:cs typeface="Arial" panose="020B0604020202020204" pitchFamily="34" charset="0"/>
                        </a:rPr>
                        <a:t> de la </a:t>
                      </a:r>
                      <a:r>
                        <a:rPr lang="en-US" sz="1600" baseline="0" dirty="0" err="1" smtClean="0">
                          <a:latin typeface="Arial" panose="020B0604020202020204" pitchFamily="34" charset="0"/>
                          <a:cs typeface="Arial" panose="020B0604020202020204" pitchFamily="34" charset="0"/>
                        </a:rPr>
                        <a:t>famille</a:t>
                      </a:r>
                      <a:endParaRPr lang="en-US" sz="1600" baseline="0" dirty="0" smtClean="0">
                        <a:latin typeface="Arial" panose="020B0604020202020204" pitchFamily="34" charset="0"/>
                        <a:cs typeface="Arial" panose="020B0604020202020204" pitchFamily="34" charset="0"/>
                      </a:endParaRPr>
                    </a:p>
                    <a:p>
                      <a:pPr marL="92075" marR="0" lvl="0" indent="-920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smtClean="0">
                          <a:latin typeface="Arial" panose="020B0604020202020204" pitchFamily="34" charset="0"/>
                          <a:cs typeface="Arial" panose="020B0604020202020204" pitchFamily="34" charset="0"/>
                        </a:rPr>
                        <a:t>Victime</a:t>
                      </a:r>
                      <a:r>
                        <a:rPr lang="en-US" sz="1600" dirty="0" smtClean="0">
                          <a:latin typeface="Arial" panose="020B0604020202020204" pitchFamily="34" charset="0"/>
                          <a:cs typeface="Arial" panose="020B0604020202020204" pitchFamily="34" charset="0"/>
                        </a:rPr>
                        <a:t> de discrimination</a:t>
                      </a:r>
                    </a:p>
                    <a:p>
                      <a:pPr marL="92075" indent="-92075">
                        <a:buFont typeface="Arial" panose="020B0604020202020204" pitchFamily="34" charset="0"/>
                        <a:buChar char="•"/>
                        <a:defRPr/>
                      </a:pP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indent="-92075" algn="l" defTabSz="457200" rtl="0" eaLnBrk="1" latinLnBrk="0" hangingPunct="1">
                        <a:buFont typeface="Arial" panose="020B0604020202020204" pitchFamily="34" charset="0"/>
                        <a:buChar char="•"/>
                        <a:defRPr/>
                      </a:pPr>
                      <a:r>
                        <a:rPr lang="en-US" sz="1600" kern="1200" dirty="0" err="1" smtClean="0">
                          <a:solidFill>
                            <a:schemeClr val="dk1"/>
                          </a:solidFill>
                          <a:latin typeface="Arial" panose="020B0604020202020204" pitchFamily="34" charset="0"/>
                          <a:ea typeface="+mn-ea"/>
                          <a:cs typeface="Arial" panose="020B0604020202020204" pitchFamily="34" charset="0"/>
                        </a:rPr>
                        <a:t>Problème</a:t>
                      </a:r>
                      <a:r>
                        <a:rPr lang="en-US" sz="1600" kern="1200" dirty="0" smtClean="0">
                          <a:solidFill>
                            <a:schemeClr val="dk1"/>
                          </a:solidFill>
                          <a:latin typeface="Arial" panose="020B0604020202020204" pitchFamily="34" charset="0"/>
                          <a:ea typeface="+mn-ea"/>
                          <a:cs typeface="Arial" panose="020B0604020202020204" pitchFamily="34" charset="0"/>
                        </a:rPr>
                        <a:t> de santé physique</a:t>
                      </a:r>
                    </a:p>
                    <a:p>
                      <a:pPr marL="92075" indent="-92075" algn="l" defTabSz="457200" rtl="0" eaLnBrk="1" latinLnBrk="0" hangingPunct="1">
                        <a:buFont typeface="Arial" panose="020B0604020202020204" pitchFamily="34" charset="0"/>
                        <a:buChar char="•"/>
                        <a:defRPr/>
                      </a:pPr>
                      <a:r>
                        <a:rPr lang="en-US" sz="1600" kern="1200" dirty="0" err="1" smtClean="0">
                          <a:solidFill>
                            <a:schemeClr val="dk1"/>
                          </a:solidFill>
                          <a:latin typeface="Arial" panose="020B0604020202020204" pitchFamily="34" charset="0"/>
                          <a:ea typeface="+mn-ea"/>
                          <a:cs typeface="Arial" panose="020B0604020202020204" pitchFamily="34" charset="0"/>
                        </a:rPr>
                        <a:t>Problème</a:t>
                      </a:r>
                      <a:r>
                        <a:rPr lang="en-US" sz="1600" kern="1200" dirty="0" smtClean="0">
                          <a:solidFill>
                            <a:schemeClr val="dk1"/>
                          </a:solidFill>
                          <a:latin typeface="Arial" panose="020B0604020202020204" pitchFamily="34" charset="0"/>
                          <a:ea typeface="+mn-ea"/>
                          <a:cs typeface="Arial" panose="020B0604020202020204" pitchFamily="34" charset="0"/>
                        </a:rPr>
                        <a:t> de santé</a:t>
                      </a:r>
                      <a:r>
                        <a:rPr lang="en-US" sz="1600" kern="1200" baseline="0" dirty="0" smtClean="0">
                          <a:solidFill>
                            <a:schemeClr val="dk1"/>
                          </a:solidFill>
                          <a:latin typeface="Arial" panose="020B0604020202020204" pitchFamily="34" charset="0"/>
                          <a:ea typeface="+mn-ea"/>
                          <a:cs typeface="Arial" panose="020B0604020202020204" pitchFamily="34" charset="0"/>
                        </a:rPr>
                        <a:t> </a:t>
                      </a:r>
                      <a:r>
                        <a:rPr lang="en-US" sz="1600" kern="1200" baseline="0" dirty="0" err="1" smtClean="0">
                          <a:solidFill>
                            <a:schemeClr val="dk1"/>
                          </a:solidFill>
                          <a:latin typeface="Arial" panose="020B0604020202020204" pitchFamily="34" charset="0"/>
                          <a:ea typeface="+mn-ea"/>
                          <a:cs typeface="Arial" panose="020B0604020202020204" pitchFamily="34" charset="0"/>
                        </a:rPr>
                        <a:t>mentale</a:t>
                      </a:r>
                      <a:endParaRPr lang="en-US" sz="1600" kern="1200" dirty="0" smtClean="0">
                        <a:solidFill>
                          <a:schemeClr val="dk1"/>
                        </a:solidFill>
                        <a:latin typeface="Arial" panose="020B0604020202020204" pitchFamily="34" charset="0"/>
                        <a:ea typeface="+mn-ea"/>
                        <a:cs typeface="Arial" panose="020B0604020202020204" pitchFamily="34" charset="0"/>
                      </a:endParaRPr>
                    </a:p>
                    <a:p>
                      <a:pPr marL="92075" indent="-92075" algn="l" defTabSz="457200" rtl="0" eaLnBrk="1" latinLnBrk="0" hangingPunct="1">
                        <a:buFont typeface="Arial" panose="020B0604020202020204" pitchFamily="34" charset="0"/>
                        <a:buChar char="•"/>
                        <a:defRPr/>
                      </a:pPr>
                      <a:r>
                        <a:rPr lang="en-US" sz="1600" kern="1200" dirty="0" err="1" smtClean="0">
                          <a:solidFill>
                            <a:schemeClr val="dk1"/>
                          </a:solidFill>
                          <a:latin typeface="Arial" panose="020B0604020202020204" pitchFamily="34" charset="0"/>
                          <a:ea typeface="+mn-ea"/>
                          <a:cs typeface="Arial" panose="020B0604020202020204" pitchFamily="34" charset="0"/>
                        </a:rPr>
                        <a:t>Problème</a:t>
                      </a:r>
                      <a:r>
                        <a:rPr lang="en-US" sz="1600" kern="1200" dirty="0" smtClean="0">
                          <a:solidFill>
                            <a:schemeClr val="dk1"/>
                          </a:solidFill>
                          <a:latin typeface="Arial" panose="020B0604020202020204" pitchFamily="34" charset="0"/>
                          <a:ea typeface="+mn-ea"/>
                          <a:cs typeface="Arial" panose="020B0604020202020204" pitchFamily="34" charset="0"/>
                        </a:rPr>
                        <a:t> de consummation de substances</a:t>
                      </a:r>
                    </a:p>
                    <a:p>
                      <a:pPr marL="92075" indent="-92075" algn="l" defTabSz="457200" rtl="0" eaLnBrk="1" latinLnBrk="0" hangingPunct="1">
                        <a:buFont typeface="Arial" panose="020B0604020202020204" pitchFamily="34" charset="0"/>
                        <a:buChar char="•"/>
                        <a:defRPr/>
                      </a:pPr>
                      <a:r>
                        <a:rPr lang="en-US" sz="1600" kern="1200" dirty="0" err="1" smtClean="0">
                          <a:solidFill>
                            <a:schemeClr val="dk1"/>
                          </a:solidFill>
                          <a:latin typeface="Arial" panose="020B0604020202020204" pitchFamily="34" charset="0"/>
                          <a:ea typeface="+mn-ea"/>
                          <a:cs typeface="Arial" panose="020B0604020202020204" pitchFamily="34" charset="0"/>
                        </a:rPr>
                        <a:t>Hospitalisation</a:t>
                      </a:r>
                      <a:r>
                        <a:rPr lang="en-US" sz="1600" kern="1200" baseline="0" dirty="0" smtClean="0">
                          <a:solidFill>
                            <a:schemeClr val="dk1"/>
                          </a:solidFill>
                          <a:latin typeface="Arial" panose="020B0604020202020204" pitchFamily="34" charset="0"/>
                          <a:ea typeface="+mn-ea"/>
                          <a:cs typeface="Arial" panose="020B0604020202020204" pitchFamily="34" charset="0"/>
                        </a:rPr>
                        <a:t> </a:t>
                      </a:r>
                      <a:r>
                        <a:rPr lang="en-US" sz="1600" kern="1200" baseline="0" dirty="0" err="1" smtClean="0">
                          <a:solidFill>
                            <a:schemeClr val="dk1"/>
                          </a:solidFill>
                          <a:latin typeface="Arial" panose="020B0604020202020204" pitchFamily="34" charset="0"/>
                          <a:ea typeface="+mn-ea"/>
                          <a:cs typeface="Arial" panose="020B0604020202020204" pitchFamily="34" charset="0"/>
                        </a:rPr>
                        <a:t>ou</a:t>
                      </a:r>
                      <a:r>
                        <a:rPr lang="en-US" sz="1600" kern="1200" dirty="0" smtClean="0">
                          <a:solidFill>
                            <a:schemeClr val="dk1"/>
                          </a:solidFill>
                          <a:latin typeface="Arial" panose="020B0604020202020204" pitchFamily="34" charset="0"/>
                          <a:ea typeface="+mn-ea"/>
                          <a:cs typeface="Arial" panose="020B0604020202020204" pitchFamily="34" charset="0"/>
                        </a:rPr>
                        <a:t> </a:t>
                      </a:r>
                      <a:r>
                        <a:rPr lang="en-US" sz="1600" kern="1200" dirty="0" err="1" smtClean="0">
                          <a:solidFill>
                            <a:schemeClr val="dk1"/>
                          </a:solidFill>
                          <a:latin typeface="Arial" panose="020B0604020202020204" pitchFamily="34" charset="0"/>
                          <a:ea typeface="+mn-ea"/>
                          <a:cs typeface="Arial" panose="020B0604020202020204" pitchFamily="34" charset="0"/>
                        </a:rPr>
                        <a:t>programme</a:t>
                      </a:r>
                      <a:r>
                        <a:rPr lang="en-US" sz="1600" kern="1200" dirty="0" smtClean="0">
                          <a:solidFill>
                            <a:schemeClr val="dk1"/>
                          </a:solidFill>
                          <a:latin typeface="Arial" panose="020B0604020202020204" pitchFamily="34" charset="0"/>
                          <a:ea typeface="+mn-ea"/>
                          <a:cs typeface="Arial" panose="020B0604020202020204" pitchFamily="34" charset="0"/>
                        </a:rPr>
                        <a:t> de </a:t>
                      </a:r>
                      <a:r>
                        <a:rPr lang="en-US" sz="1600" kern="1200" dirty="0" err="1" smtClean="0">
                          <a:solidFill>
                            <a:schemeClr val="dk1"/>
                          </a:solidFill>
                          <a:latin typeface="Arial" panose="020B0604020202020204" pitchFamily="34" charset="0"/>
                          <a:ea typeface="+mn-ea"/>
                          <a:cs typeface="Arial" panose="020B0604020202020204" pitchFamily="34" charset="0"/>
                        </a:rPr>
                        <a:t>traitement</a:t>
                      </a:r>
                      <a:endParaRPr lang="en-US" sz="1600" kern="1200" dirty="0" smtClean="0">
                        <a:solidFill>
                          <a:schemeClr val="dk1"/>
                        </a:solidFill>
                        <a:latin typeface="Arial" panose="020B0604020202020204" pitchFamily="34" charset="0"/>
                        <a:ea typeface="+mn-ea"/>
                        <a:cs typeface="Arial" panose="020B0604020202020204" pitchFamily="34" charset="0"/>
                      </a:endParaRPr>
                    </a:p>
                    <a:p>
                      <a:pPr marL="92075" indent="-92075" algn="l" defTabSz="457200" rtl="0" eaLnBrk="1" latinLnBrk="0" hangingPunct="1">
                        <a:buFont typeface="Arial" panose="020B0604020202020204" pitchFamily="34" charset="0"/>
                        <a:buChar char="•"/>
                        <a:defRPr/>
                      </a:pPr>
                      <a:r>
                        <a:rPr lang="en-US" sz="1600" kern="1200" dirty="0" err="1" smtClean="0">
                          <a:solidFill>
                            <a:schemeClr val="dk1"/>
                          </a:solidFill>
                          <a:latin typeface="Arial" panose="020B0604020202020204" pitchFamily="34" charset="0"/>
                          <a:ea typeface="+mn-ea"/>
                          <a:cs typeface="Arial" panose="020B0604020202020204" pitchFamily="34" charset="0"/>
                        </a:rPr>
                        <a:t>Incarcération</a:t>
                      </a:r>
                      <a:r>
                        <a:rPr lang="en-US" sz="1600" kern="1200" dirty="0" smtClean="0">
                          <a:solidFill>
                            <a:schemeClr val="dk1"/>
                          </a:solidFill>
                          <a:latin typeface="Arial" panose="020B0604020202020204" pitchFamily="34" charset="0"/>
                          <a:ea typeface="+mn-ea"/>
                          <a:cs typeface="Arial" panose="020B0604020202020204" pitchFamily="34" charset="0"/>
                        </a:rPr>
                        <a:t> (prison)</a:t>
                      </a:r>
                    </a:p>
                    <a:p>
                      <a:pPr marL="92075" indent="-92075" algn="l" defTabSz="457200" rtl="0" eaLnBrk="1" latinLnBrk="0" hangingPunct="1">
                        <a:buFont typeface="Arial" panose="020B0604020202020204" pitchFamily="34" charset="0"/>
                        <a:buChar char="•"/>
                        <a:defRPr/>
                      </a:pPr>
                      <a:r>
                        <a:rPr lang="en-US" sz="1600" kern="1200" dirty="0" err="1" smtClean="0">
                          <a:solidFill>
                            <a:schemeClr val="dk1"/>
                          </a:solidFill>
                          <a:latin typeface="Arial" panose="020B0604020202020204" pitchFamily="34" charset="0"/>
                          <a:ea typeface="+mn-ea"/>
                          <a:cs typeface="Arial" panose="020B0604020202020204" pitchFamily="34" charset="0"/>
                        </a:rPr>
                        <a:t>Autre</a:t>
                      </a:r>
                      <a:r>
                        <a:rPr lang="en-US" sz="1600" kern="1200" dirty="0" smtClean="0">
                          <a:solidFill>
                            <a:schemeClr val="dk1"/>
                          </a:solidFill>
                          <a:latin typeface="Arial" panose="020B0604020202020204" pitchFamily="34" charset="0"/>
                          <a:ea typeface="+mn-ea"/>
                          <a:cs typeface="Arial" panose="020B0604020202020204" pitchFamily="34" charset="0"/>
                        </a:rPr>
                        <a:t> raison  [</a:t>
                      </a:r>
                      <a:r>
                        <a:rPr lang="en-US" sz="1600" kern="1200" dirty="0" err="1" smtClean="0">
                          <a:solidFill>
                            <a:schemeClr val="dk1"/>
                          </a:solidFill>
                          <a:latin typeface="Arial" panose="020B0604020202020204" pitchFamily="34" charset="0"/>
                          <a:ea typeface="+mn-ea"/>
                          <a:cs typeface="Arial" panose="020B0604020202020204" pitchFamily="34" charset="0"/>
                        </a:rPr>
                        <a:t>indiquer</a:t>
                      </a:r>
                      <a:r>
                        <a:rPr lang="en-US" sz="1600" kern="1200" dirty="0" smtClean="0">
                          <a:solidFill>
                            <a:schemeClr val="dk1"/>
                          </a:solidFill>
                          <a:latin typeface="Arial" panose="020B0604020202020204" pitchFamily="34" charset="0"/>
                          <a:ea typeface="+mn-ea"/>
                          <a:cs typeface="Arial" panose="020B0604020202020204" pitchFamily="34" charset="0"/>
                        </a:rPr>
                        <a:t> la </a:t>
                      </a:r>
                      <a:r>
                        <a:rPr lang="en-US" sz="1600" kern="1200" dirty="0" err="1" smtClean="0">
                          <a:solidFill>
                            <a:schemeClr val="dk1"/>
                          </a:solidFill>
                          <a:latin typeface="Arial" panose="020B0604020202020204" pitchFamily="34" charset="0"/>
                          <a:ea typeface="+mn-ea"/>
                          <a:cs typeface="Arial" panose="020B0604020202020204" pitchFamily="34" charset="0"/>
                        </a:rPr>
                        <a:t>réponse</a:t>
                      </a:r>
                      <a:r>
                        <a:rPr lang="en-US" sz="1600" kern="1200" dirty="0" smtClean="0">
                          <a:solidFill>
                            <a:schemeClr val="dk1"/>
                          </a:solidFill>
                          <a:latin typeface="Arial" panose="020B0604020202020204" pitchFamily="34" charset="0"/>
                          <a:ea typeface="+mn-ea"/>
                          <a:cs typeface="Arial" panose="020B0604020202020204" pitchFamily="34" charset="0"/>
                        </a:rPr>
                        <a:t>]</a:t>
                      </a:r>
                    </a:p>
                    <a:p>
                      <a:pPr marL="92075" indent="-92075" algn="l" defTabSz="457200" rtl="0" eaLnBrk="1" latinLnBrk="0" hangingPunct="1">
                        <a:buFont typeface="Arial" panose="020B0604020202020204" pitchFamily="34" charset="0"/>
                        <a:buChar char="•"/>
                        <a:defRPr/>
                      </a:pPr>
                      <a:r>
                        <a:rPr lang="en-US" sz="1600" kern="1200" dirty="0" smtClean="0">
                          <a:solidFill>
                            <a:schemeClr val="dk1"/>
                          </a:solidFill>
                          <a:latin typeface="Arial" panose="020B0604020202020204" pitchFamily="34" charset="0"/>
                          <a:ea typeface="+mn-ea"/>
                          <a:cs typeface="Arial" panose="020B0604020202020204" pitchFamily="34" charset="0"/>
                        </a:rPr>
                        <a:t>Ne </a:t>
                      </a:r>
                      <a:r>
                        <a:rPr lang="en-US" sz="1600" kern="1200" dirty="0" err="1" smtClean="0">
                          <a:solidFill>
                            <a:schemeClr val="dk1"/>
                          </a:solidFill>
                          <a:latin typeface="Arial" panose="020B0604020202020204" pitchFamily="34" charset="0"/>
                          <a:ea typeface="+mn-ea"/>
                          <a:cs typeface="Arial" panose="020B0604020202020204" pitchFamily="34" charset="0"/>
                        </a:rPr>
                        <a:t>sait</a:t>
                      </a:r>
                      <a:r>
                        <a:rPr lang="en-US" sz="1600" kern="1200" dirty="0" smtClean="0">
                          <a:solidFill>
                            <a:schemeClr val="dk1"/>
                          </a:solidFill>
                          <a:latin typeface="Arial" panose="020B0604020202020204" pitchFamily="34" charset="0"/>
                          <a:ea typeface="+mn-ea"/>
                          <a:cs typeface="Arial" panose="020B0604020202020204" pitchFamily="34" charset="0"/>
                        </a:rPr>
                        <a:t> pas</a:t>
                      </a:r>
                    </a:p>
                    <a:p>
                      <a:pPr marL="92075" indent="-92075" algn="l" defTabSz="457200" rtl="0" eaLnBrk="1" latinLnBrk="0" hangingPunct="1">
                        <a:buFont typeface="Arial" panose="020B0604020202020204" pitchFamily="34" charset="0"/>
                        <a:buChar char="•"/>
                        <a:defRPr/>
                      </a:pPr>
                      <a:r>
                        <a:rPr lang="en-US" sz="1600" kern="1200" dirty="0" smtClean="0">
                          <a:solidFill>
                            <a:schemeClr val="dk1"/>
                          </a:solidFill>
                          <a:latin typeface="Arial" panose="020B0604020202020204" pitchFamily="34" charset="0"/>
                          <a:ea typeface="+mn-ea"/>
                          <a:cs typeface="Arial" panose="020B0604020202020204" pitchFamily="34" charset="0"/>
                        </a:rPr>
                        <a:t>Refuse de </a:t>
                      </a:r>
                      <a:r>
                        <a:rPr lang="en-US" sz="1600" kern="1200" dirty="0" err="1" smtClean="0">
                          <a:solidFill>
                            <a:schemeClr val="dk1"/>
                          </a:solidFill>
                          <a:latin typeface="Arial" panose="020B0604020202020204" pitchFamily="34" charset="0"/>
                          <a:ea typeface="+mn-ea"/>
                          <a:cs typeface="Arial" panose="020B0604020202020204" pitchFamily="34" charset="0"/>
                        </a:rPr>
                        <a:t>répondre</a:t>
                      </a:r>
                      <a:endParaRPr lang="en-US" sz="1600" kern="1200" dirty="0" smtClean="0">
                        <a:solidFill>
                          <a:schemeClr val="dk1"/>
                        </a:solidFill>
                        <a:latin typeface="Arial" panose="020B0604020202020204" pitchFamily="34" charset="0"/>
                        <a:ea typeface="+mn-ea"/>
                        <a:cs typeface="Arial" panose="020B0604020202020204" pitchFamily="34" charset="0"/>
                      </a:endParaRPr>
                    </a:p>
                    <a:p>
                      <a:pPr marL="92075" indent="-92075">
                        <a:buFont typeface="+mj-lt"/>
                        <a:buNone/>
                        <a:defRPr/>
                      </a:pP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tc>
                <a:extLst>
                  <a:ext uri="{0D108BD9-81ED-4DB2-BD59-A6C34878D82A}">
                    <a16:rowId xmlns:a16="http://schemas.microsoft.com/office/drawing/2014/main" val="2645210388"/>
                  </a:ext>
                </a:extLst>
              </a:tr>
            </a:tbl>
          </a:graphicData>
        </a:graphic>
      </p:graphicFrame>
      <p:sp>
        <p:nvSpPr>
          <p:cNvPr id="7" name="Rectangle 6"/>
          <p:cNvSpPr/>
          <p:nvPr>
            <p:custDataLst>
              <p:tags r:id="rId4"/>
            </p:custDataLst>
          </p:nvPr>
        </p:nvSpPr>
        <p:spPr>
          <a:xfrm>
            <a:off x="4309065" y="5860670"/>
            <a:ext cx="8186188" cy="1194563"/>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dirty="0"/>
              <a:t>Notes de formation : Les intervieweurs devraient se familiariser autant que possible avec la liste. Ils doivent tenter de saisir toute réponse pertinente et peuvent confirmer auprès du répondant que rien n’a été omis.</a:t>
            </a: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25</a:t>
            </a:fld>
            <a:endParaRPr lang="en-US"/>
          </a:p>
        </p:txBody>
      </p:sp>
    </p:spTree>
    <p:extLst>
      <p:ext uri="{BB962C8B-B14F-4D97-AF65-F5344CB8AC3E}">
        <p14:creationId xmlns:p14="http://schemas.microsoft.com/office/powerpoint/2010/main" val="11282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84363" y="749494"/>
            <a:ext cx="8122920" cy="703580"/>
          </a:xfrm>
        </p:spPr>
        <p:txBody>
          <a:bodyPr/>
          <a:lstStyle/>
          <a:p>
            <a:r>
              <a:rPr lang="en-US" dirty="0" smtClean="0"/>
              <a:t>Question sur la COVID-19</a:t>
            </a:r>
            <a:endParaRPr lang="en-US" dirty="0"/>
          </a:p>
        </p:txBody>
      </p:sp>
      <p:sp>
        <p:nvSpPr>
          <p:cNvPr id="10" name="Title 1"/>
          <p:cNvSpPr txBox="1">
            <a:spLocks/>
          </p:cNvSpPr>
          <p:nvPr/>
        </p:nvSpPr>
        <p:spPr>
          <a:xfrm>
            <a:off x="659340" y="193675"/>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a:solidFill>
                  <a:schemeClr val="tx1"/>
                </a:solidFill>
              </a:rPr>
              <a:t>Survey </a:t>
            </a:r>
            <a:r>
              <a:rPr lang="en-US" sz="2800" dirty="0" smtClean="0">
                <a:solidFill>
                  <a:schemeClr val="tx1"/>
                </a:solidFill>
              </a:rPr>
              <a:t>Questions</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extLst>
              <p:ext uri="{D42A27DB-BD31-4B8C-83A1-F6EECF244321}">
                <p14:modId xmlns:p14="http://schemas.microsoft.com/office/powerpoint/2010/main" val="286553815"/>
              </p:ext>
            </p:extLst>
          </p:nvPr>
        </p:nvGraphicFramePr>
        <p:xfrm>
          <a:off x="1884363" y="1467225"/>
          <a:ext cx="8570986" cy="353508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456186">
                  <a:extLst>
                    <a:ext uri="{9D8B030D-6E8A-4147-A177-3AD203B41FA5}">
                      <a16:colId xmlns:a16="http://schemas.microsoft.com/office/drawing/2014/main" val="20001"/>
                    </a:ext>
                  </a:extLst>
                </a:gridCol>
              </a:tblGrid>
              <a:tr h="420843">
                <a:tc>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14b</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114239">
                <a:tc>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fr-FR" sz="2000" b="1" dirty="0" smtClean="0">
                          <a:latin typeface="Arial" panose="020B0604020202020204" pitchFamily="34" charset="0"/>
                          <a:cs typeface="Arial" panose="020B0604020202020204" pitchFamily="34" charset="0"/>
                        </a:rPr>
                        <a:t>Est-ce que la perte de votre plus récent logement est liée à la pandémie de la COVID-19?</a:t>
                      </a:r>
                      <a:endParaRPr lang="en-CA" sz="2000"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err="1" smtClean="0">
                          <a:latin typeface="Arial" panose="020B0604020202020204" pitchFamily="34" charset="0"/>
                          <a:cs typeface="Arial" panose="020B0604020202020204" pitchFamily="34" charset="0"/>
                        </a:rPr>
                        <a:t>Oui</a:t>
                      </a:r>
                      <a:endParaRPr lang="en-CA"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Non</a:t>
                      </a: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Ne </a:t>
                      </a:r>
                      <a:r>
                        <a:rPr lang="en-CA" sz="2000" dirty="0" err="1" smtClean="0">
                          <a:latin typeface="Arial" panose="020B0604020202020204" pitchFamily="34" charset="0"/>
                          <a:cs typeface="Arial" panose="020B0604020202020204" pitchFamily="34" charset="0"/>
                        </a:rPr>
                        <a:t>sait</a:t>
                      </a:r>
                      <a:r>
                        <a:rPr lang="en-CA" sz="2000" dirty="0" smtClean="0">
                          <a:latin typeface="Arial" panose="020B0604020202020204" pitchFamily="34" charset="0"/>
                          <a:cs typeface="Arial" panose="020B0604020202020204" pitchFamily="34" charset="0"/>
                        </a:rPr>
                        <a:t> pas</a:t>
                      </a:r>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Refuse de </a:t>
                      </a:r>
                      <a:r>
                        <a:rPr lang="en-CA" sz="2000" dirty="0" err="1" smtClean="0">
                          <a:latin typeface="Arial" panose="020B0604020202020204" pitchFamily="34" charset="0"/>
                          <a:cs typeface="Arial" panose="020B0604020202020204" pitchFamily="34" charset="0"/>
                        </a:rPr>
                        <a:t>répondre</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fr-FR" sz="2000" dirty="0" smtClean="0">
                        <a:latin typeface="Arial" panose="020B0604020202020204" pitchFamily="34" charset="0"/>
                        <a:cs typeface="Arial" panose="020B0604020202020204" pitchFamily="34" charset="0"/>
                      </a:endParaRPr>
                    </a:p>
                    <a:p>
                      <a:pPr algn="l"/>
                      <a:r>
                        <a:rPr lang="fr-FR" sz="2000" dirty="0" smtClean="0">
                          <a:latin typeface="Arial" panose="020B0604020202020204" pitchFamily="34" charset="0"/>
                          <a:cs typeface="Arial" panose="020B0604020202020204" pitchFamily="34" charset="0"/>
                        </a:rPr>
                        <a:t>Cette question de suivi a été ajoutée pour le dénombrement ponctuel</a:t>
                      </a:r>
                      <a:r>
                        <a:rPr lang="fr-FR" sz="2000" baseline="0" dirty="0" smtClean="0">
                          <a:latin typeface="Arial" panose="020B0604020202020204" pitchFamily="34" charset="0"/>
                          <a:cs typeface="Arial" panose="020B0604020202020204" pitchFamily="34" charset="0"/>
                        </a:rPr>
                        <a:t> 2021</a:t>
                      </a:r>
                      <a:r>
                        <a:rPr lang="fr-FR" sz="2000" dirty="0" smtClean="0">
                          <a:latin typeface="Arial" panose="020B0604020202020204" pitchFamily="34" charset="0"/>
                          <a:cs typeface="Arial" panose="020B0604020202020204" pitchFamily="34" charset="0"/>
                        </a:rPr>
                        <a:t> comme un moyen d'obtenir une meilleure compréhension de la façon dont la pandémie a affecté les flux vers l'itinérance.</a:t>
                      </a:r>
                      <a:endParaRPr lang="en-CA" sz="20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9276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1884363" y="761740"/>
            <a:ext cx="8122920" cy="703580"/>
          </a:xfrm>
        </p:spPr>
        <p:txBody>
          <a:bodyPr>
            <a:normAutofit/>
          </a:bodyPr>
          <a:lstStyle/>
          <a:p>
            <a:r>
              <a:rPr lang="en-US" dirty="0" err="1" smtClean="0"/>
              <a:t>Durée</a:t>
            </a:r>
            <a:r>
              <a:rPr lang="en-US" dirty="0" smtClean="0"/>
              <a:t> de </a:t>
            </a:r>
            <a:r>
              <a:rPr lang="en-US" dirty="0" err="1" smtClean="0"/>
              <a:t>l’itinérance</a:t>
            </a:r>
            <a:endParaRPr lang="en-US" dirty="0"/>
          </a:p>
        </p:txBody>
      </p:sp>
      <p:sp>
        <p:nvSpPr>
          <p:cNvPr id="10" name="Title 1"/>
          <p:cNvSpPr txBox="1">
            <a:spLocks/>
          </p:cNvSpPr>
          <p:nvPr>
            <p:custDataLst>
              <p:tags r:id="rId2"/>
            </p:custDataLst>
          </p:nvPr>
        </p:nvSpPr>
        <p:spPr>
          <a:xfrm>
            <a:off x="659340" y="193675"/>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custDataLst>
              <p:tags r:id="rId3"/>
            </p:custDataLst>
            <p:extLst>
              <p:ext uri="{D42A27DB-BD31-4B8C-83A1-F6EECF244321}">
                <p14:modId xmlns:p14="http://schemas.microsoft.com/office/powerpoint/2010/main" val="673106851"/>
              </p:ext>
            </p:extLst>
          </p:nvPr>
        </p:nvGraphicFramePr>
        <p:xfrm>
          <a:off x="1884363" y="1467225"/>
          <a:ext cx="8570986" cy="353508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456186">
                  <a:extLst>
                    <a:ext uri="{9D8B030D-6E8A-4147-A177-3AD203B41FA5}">
                      <a16:colId xmlns:a16="http://schemas.microsoft.com/office/drawing/2014/main" val="20001"/>
                    </a:ext>
                  </a:extLst>
                </a:gridCol>
              </a:tblGrid>
              <a:tr h="420843">
                <a:tc>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14c</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a:txBody>
                    <a:bodyPr/>
                    <a:lstStyle/>
                    <a:p>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3114239">
                <a:tc>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fr-CA" sz="2000" b="1" kern="1200" dirty="0" smtClean="0">
                          <a:solidFill>
                            <a:schemeClr val="dk1"/>
                          </a:solidFill>
                          <a:effectLst/>
                          <a:latin typeface="+mn-lt"/>
                          <a:ea typeface="+mn-ea"/>
                          <a:cs typeface="+mn-cs"/>
                        </a:rPr>
                        <a:t>À quand remonte cet événement (votre perte de logement la plus récente) ? </a:t>
                      </a:r>
                      <a:endParaRPr lang="en-CA" sz="2000"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err="1" smtClean="0">
                          <a:latin typeface="Arial" panose="020B0604020202020204" pitchFamily="34" charset="0"/>
                          <a:cs typeface="Arial" panose="020B0604020202020204" pitchFamily="34" charset="0"/>
                        </a:rPr>
                        <a:t>Durée</a:t>
                      </a:r>
                      <a:r>
                        <a:rPr lang="en-CA" sz="2000" dirty="0" smtClean="0">
                          <a:latin typeface="Arial" panose="020B0604020202020204" pitchFamily="34" charset="0"/>
                          <a:cs typeface="Arial" panose="020B0604020202020204" pitchFamily="34" charset="0"/>
                        </a:rPr>
                        <a:t>______ (Date/</a:t>
                      </a:r>
                      <a:r>
                        <a:rPr lang="en-CA" sz="2000" dirty="0" err="1" smtClean="0">
                          <a:latin typeface="Arial" panose="020B0604020202020204" pitchFamily="34" charset="0"/>
                          <a:cs typeface="Arial" panose="020B0604020202020204" pitchFamily="34" charset="0"/>
                        </a:rPr>
                        <a:t>semaines</a:t>
                      </a:r>
                      <a:r>
                        <a:rPr lang="en-CA" sz="2000" dirty="0" smtClean="0">
                          <a:latin typeface="Arial" panose="020B0604020202020204" pitchFamily="34" charset="0"/>
                          <a:cs typeface="Arial" panose="020B0604020202020204" pitchFamily="34" charset="0"/>
                        </a:rPr>
                        <a:t>/</a:t>
                      </a:r>
                      <a:r>
                        <a:rPr lang="en-CA" sz="2000" dirty="0" err="1" smtClean="0">
                          <a:latin typeface="Arial" panose="020B0604020202020204" pitchFamily="34" charset="0"/>
                          <a:cs typeface="Arial" panose="020B0604020202020204" pitchFamily="34" charset="0"/>
                        </a:rPr>
                        <a:t>mois</a:t>
                      </a:r>
                      <a:r>
                        <a:rPr lang="en-CA" sz="2000" dirty="0" smtClean="0">
                          <a:latin typeface="Arial" panose="020B0604020202020204" pitchFamily="34" charset="0"/>
                          <a:cs typeface="Arial" panose="020B0604020202020204" pitchFamily="34" charset="0"/>
                        </a:rPr>
                        <a:t>/</a:t>
                      </a:r>
                      <a:r>
                        <a:rPr lang="en-CA" sz="2000" dirty="0" err="1" smtClean="0">
                          <a:latin typeface="Arial" panose="020B0604020202020204" pitchFamily="34" charset="0"/>
                          <a:cs typeface="Arial" panose="020B0604020202020204" pitchFamily="34" charset="0"/>
                        </a:rPr>
                        <a:t>années</a:t>
                      </a:r>
                      <a:r>
                        <a:rPr lang="en-CA" sz="20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Ne </a:t>
                      </a:r>
                      <a:r>
                        <a:rPr lang="en-CA" sz="2000" dirty="0" err="1" smtClean="0">
                          <a:latin typeface="Arial" panose="020B0604020202020204" pitchFamily="34" charset="0"/>
                          <a:cs typeface="Arial" panose="020B0604020202020204" pitchFamily="34" charset="0"/>
                        </a:rPr>
                        <a:t>sait</a:t>
                      </a:r>
                      <a:r>
                        <a:rPr lang="en-CA" sz="2000" dirty="0" smtClean="0">
                          <a:latin typeface="Arial" panose="020B0604020202020204" pitchFamily="34" charset="0"/>
                          <a:cs typeface="Arial" panose="020B0604020202020204" pitchFamily="34" charset="0"/>
                        </a:rPr>
                        <a:t> pas</a:t>
                      </a:r>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Refuse de </a:t>
                      </a:r>
                      <a:r>
                        <a:rPr lang="en-CA" sz="2000" dirty="0" err="1" smtClean="0">
                          <a:latin typeface="Arial" panose="020B0604020202020204" pitchFamily="34" charset="0"/>
                          <a:cs typeface="Arial" panose="020B0604020202020204" pitchFamily="34" charset="0"/>
                        </a:rPr>
                        <a:t>répondre</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2000" b="0" kern="1200" dirty="0" smtClean="0">
                          <a:solidFill>
                            <a:schemeClr val="dk1"/>
                          </a:solidFill>
                          <a:effectLst/>
                          <a:latin typeface="+mn-lt"/>
                          <a:ea typeface="+mn-ea"/>
                          <a:cs typeface="+mn-cs"/>
                        </a:rPr>
                        <a:t>Fournir des renseignements sur l’expérience actuelle de l’itinérance du répondant. </a:t>
                      </a:r>
                    </a:p>
                    <a:p>
                      <a:endParaRPr lang="en-CA" sz="2000" b="0" kern="1200" dirty="0" smtClean="0">
                        <a:solidFill>
                          <a:schemeClr val="dk1"/>
                        </a:solidFill>
                        <a:effectLst/>
                        <a:latin typeface="+mn-lt"/>
                        <a:ea typeface="+mn-ea"/>
                        <a:cs typeface="+mn-cs"/>
                      </a:endParaRPr>
                    </a:p>
                    <a:p>
                      <a:r>
                        <a:rPr lang="fr-CA" sz="2000" b="0" kern="1200" dirty="0" smtClean="0">
                          <a:solidFill>
                            <a:schemeClr val="dk1"/>
                          </a:solidFill>
                          <a:effectLst/>
                          <a:latin typeface="+mn-lt"/>
                          <a:ea typeface="+mn-ea"/>
                          <a:cs typeface="+mn-cs"/>
                        </a:rPr>
                        <a:t>Pouvoir comparer l’âge de la première itinérance à la réponse pour mieux comprendre la trajectoire du répondant.</a:t>
                      </a:r>
                      <a:endParaRPr lang="en-CA" sz="20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27</a:t>
            </a:fld>
            <a:endParaRPr lang="en-US"/>
          </a:p>
        </p:txBody>
      </p:sp>
    </p:spTree>
    <p:extLst>
      <p:ext uri="{BB962C8B-B14F-4D97-AF65-F5344CB8AC3E}">
        <p14:creationId xmlns:p14="http://schemas.microsoft.com/office/powerpoint/2010/main" val="3630934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619760" y="769620"/>
            <a:ext cx="8122920" cy="703580"/>
          </a:xfrm>
        </p:spPr>
        <p:txBody>
          <a:bodyPr/>
          <a:lstStyle/>
          <a:p>
            <a:r>
              <a:rPr lang="en-US" dirty="0" err="1" smtClean="0"/>
              <a:t>Revenus</a:t>
            </a:r>
            <a:endParaRPr lang="en-US" dirty="0"/>
          </a:p>
        </p:txBody>
      </p:sp>
      <p:sp>
        <p:nvSpPr>
          <p:cNvPr id="10" name="Title 1"/>
          <p:cNvSpPr txBox="1">
            <a:spLocks/>
          </p:cNvSpPr>
          <p:nvPr>
            <p:custDataLst>
              <p:tags r:id="rId2"/>
            </p:custDataLst>
          </p:nvPr>
        </p:nvSpPr>
        <p:spPr>
          <a:xfrm>
            <a:off x="606000" y="179344"/>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chemeClr val="tx1"/>
                </a:solidFill>
              </a:rPr>
              <a:t>Questions du </a:t>
            </a:r>
            <a:r>
              <a:rPr lang="en-US" sz="2800" dirty="0" err="1" smtClean="0">
                <a:solidFill>
                  <a:schemeClr val="tx1"/>
                </a:solidFill>
              </a:rPr>
              <a:t>sondage</a:t>
            </a:r>
            <a:r>
              <a:rPr lang="en-US" sz="2800" dirty="0">
                <a:solidFill>
                  <a:srgbClr val="C3D941"/>
                </a:solidFill>
              </a:rPr>
              <a:t>	</a:t>
            </a:r>
            <a:endParaRPr lang="en-US" sz="3200" dirty="0"/>
          </a:p>
        </p:txBody>
      </p:sp>
      <p:graphicFrame>
        <p:nvGraphicFramePr>
          <p:cNvPr id="6" name="Table 5">
            <a:extLst>
              <a:ext uri="{FF2B5EF4-FFF2-40B4-BE49-F238E27FC236}">
                <a16:creationId xmlns:a16="http://schemas.microsoft.com/office/drawing/2014/main" id="{AFF840A3-7E35-48D6-B7F4-546FA4C9E9D3}"/>
              </a:ext>
            </a:extLst>
          </p:cNvPr>
          <p:cNvGraphicFramePr>
            <a:graphicFrameLocks noGrp="1"/>
          </p:cNvGraphicFramePr>
          <p:nvPr>
            <p:custDataLst>
              <p:tags r:id="rId3"/>
            </p:custDataLst>
            <p:extLst>
              <p:ext uri="{D42A27DB-BD31-4B8C-83A1-F6EECF244321}">
                <p14:modId xmlns:p14="http://schemas.microsoft.com/office/powerpoint/2010/main" val="404495584"/>
              </p:ext>
            </p:extLst>
          </p:nvPr>
        </p:nvGraphicFramePr>
        <p:xfrm>
          <a:off x="619760" y="1447801"/>
          <a:ext cx="10952480" cy="4696229"/>
        </p:xfrm>
        <a:graphic>
          <a:graphicData uri="http://schemas.openxmlformats.org/drawingml/2006/table">
            <a:tbl>
              <a:tblPr firstRow="1" bandRow="1">
                <a:tableStyleId>{5C22544A-7EE6-4342-B048-85BDC9FD1C3A}</a:tableStyleId>
              </a:tblPr>
              <a:tblGrid>
                <a:gridCol w="3149600">
                  <a:extLst>
                    <a:ext uri="{9D8B030D-6E8A-4147-A177-3AD203B41FA5}">
                      <a16:colId xmlns:a16="http://schemas.microsoft.com/office/drawing/2014/main" val="20000"/>
                    </a:ext>
                  </a:extLst>
                </a:gridCol>
                <a:gridCol w="3322852">
                  <a:extLst>
                    <a:ext uri="{9D8B030D-6E8A-4147-A177-3AD203B41FA5}">
                      <a16:colId xmlns:a16="http://schemas.microsoft.com/office/drawing/2014/main" val="616492051"/>
                    </a:ext>
                  </a:extLst>
                </a:gridCol>
                <a:gridCol w="4480028">
                  <a:extLst>
                    <a:ext uri="{9D8B030D-6E8A-4147-A177-3AD203B41FA5}">
                      <a16:colId xmlns:a16="http://schemas.microsoft.com/office/drawing/2014/main" val="20001"/>
                    </a:ext>
                  </a:extLst>
                </a:gridCol>
              </a:tblGrid>
              <a:tr h="471018">
                <a:tc gridSpan="2">
                  <a:txBody>
                    <a:bodyPr/>
                    <a:lstStyle/>
                    <a:p>
                      <a:r>
                        <a:rPr lang="en-CA" sz="2000" dirty="0">
                          <a:latin typeface="Arial" panose="020B0604020202020204" pitchFamily="34" charset="0"/>
                          <a:cs typeface="Arial" panose="020B0604020202020204" pitchFamily="34" charset="0"/>
                        </a:rPr>
                        <a:t>Question </a:t>
                      </a:r>
                      <a:r>
                        <a:rPr lang="en-CA" sz="2000" dirty="0" smtClean="0">
                          <a:latin typeface="Arial" panose="020B0604020202020204" pitchFamily="34" charset="0"/>
                          <a:cs typeface="Arial" panose="020B0604020202020204" pitchFamily="34" charset="0"/>
                        </a:rPr>
                        <a:t>15</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hMerge="1">
                  <a:txBody>
                    <a:bodyPr/>
                    <a:lstStyle/>
                    <a:p>
                      <a:endParaRPr lang="en-CA"/>
                    </a:p>
                  </a:txBody>
                  <a:tcPr/>
                </a:tc>
                <a:tc>
                  <a:txBody>
                    <a:bodyPr/>
                    <a:lstStyle/>
                    <a:p>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445691">
                <a:tc gridSpan="2">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fr-CA" sz="2000" b="1" kern="1200" dirty="0" smtClean="0">
                          <a:solidFill>
                            <a:schemeClr val="dk1"/>
                          </a:solidFill>
                          <a:effectLst/>
                          <a:latin typeface="+mn-lt"/>
                          <a:ea typeface="+mn-ea"/>
                          <a:cs typeface="+mn-cs"/>
                        </a:rPr>
                        <a:t>Quelles sont vos sources de revenus ? </a:t>
                      </a:r>
                      <a:r>
                        <a:rPr lang="en-US" sz="2000" b="1" dirty="0" smtClean="0">
                          <a:solidFill>
                            <a:srgbClr val="8E2B3F"/>
                          </a:solidFill>
                        </a:rPr>
                        <a:t>*</a:t>
                      </a:r>
                      <a:endParaRPr lang="en-US" sz="2000" b="1" dirty="0">
                        <a:solidFill>
                          <a:srgbClr val="8E2B3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457200" indent="-457200">
                        <a:buFont typeface="+mj-lt"/>
                        <a:buAutoNum type="alphaLcParenR"/>
                        <a:defRPr/>
                      </a:pP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fr-CA" sz="1800" b="0" kern="1200" dirty="0" smtClean="0">
                          <a:solidFill>
                            <a:schemeClr val="dk1"/>
                          </a:solidFill>
                          <a:effectLst/>
                          <a:latin typeface="+mn-lt"/>
                          <a:ea typeface="+mn-ea"/>
                          <a:cs typeface="+mn-cs"/>
                        </a:rPr>
                        <a:t>Il s’agit d’une question ouverte pour laquelle des catégories sont données, incluant celles reliées à l’emploi, aux sources informelles (p. ex., le retour de bouteilles), aux avantages fiscaux, à la famille et aux amis. </a:t>
                      </a:r>
                    </a:p>
                    <a:p>
                      <a:endParaRPr lang="en-CA" sz="1800" b="0" kern="1200" dirty="0" smtClean="0">
                        <a:solidFill>
                          <a:schemeClr val="dk1"/>
                        </a:solidFill>
                        <a:effectLst/>
                        <a:latin typeface="+mn-lt"/>
                        <a:ea typeface="+mn-ea"/>
                        <a:cs typeface="+mn-cs"/>
                      </a:endParaRPr>
                    </a:p>
                    <a:p>
                      <a:r>
                        <a:rPr lang="fr-CA" sz="1800" b="0" kern="1200" dirty="0" smtClean="0">
                          <a:solidFill>
                            <a:schemeClr val="dk1"/>
                          </a:solidFill>
                          <a:effectLst/>
                          <a:latin typeface="+mn-lt"/>
                          <a:ea typeface="+mn-ea"/>
                          <a:cs typeface="+mn-cs"/>
                        </a:rPr>
                        <a:t>Cette question peut être utilisée pour déterminer les sources d’aide qui sont utilisées et celles qui ne le sont pas. Par exemple, on pourrait indiquer si oui ou non les personnes âgées itinérantes reçoivent la Sécurité de la vieillesse ou le Supplément de revenu garanti.</a:t>
                      </a:r>
                      <a:endParaRPr lang="en-CA" sz="18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25386">
                <a:tc>
                  <a:txBody>
                    <a:bodyPr/>
                    <a:lstStyle/>
                    <a:p>
                      <a:pPr marL="457200" indent="-457200">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Emploi</a:t>
                      </a:r>
                      <a:r>
                        <a:rPr lang="en-US" sz="1600" dirty="0" smtClean="0">
                          <a:latin typeface="Arial" panose="020B0604020202020204" pitchFamily="34" charset="0"/>
                          <a:cs typeface="Arial" panose="020B0604020202020204" pitchFamily="34" charset="0"/>
                        </a:rPr>
                        <a:t> à temps </a:t>
                      </a:r>
                      <a:r>
                        <a:rPr lang="en-US" sz="1600" dirty="0" err="1" smtClean="0">
                          <a:latin typeface="Arial" panose="020B0604020202020204" pitchFamily="34" charset="0"/>
                          <a:cs typeface="Arial" panose="020B0604020202020204" pitchFamily="34" charset="0"/>
                        </a:rPr>
                        <a:t>plein</a:t>
                      </a:r>
                      <a:endParaRPr lang="en-US" sz="1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Emploi</a:t>
                      </a:r>
                      <a:r>
                        <a:rPr lang="en-US" sz="1600" dirty="0" smtClean="0">
                          <a:latin typeface="Arial" panose="020B0604020202020204" pitchFamily="34" charset="0"/>
                          <a:cs typeface="Arial" panose="020B0604020202020204" pitchFamily="34" charset="0"/>
                        </a:rPr>
                        <a:t> à</a:t>
                      </a:r>
                      <a:r>
                        <a:rPr lang="en-US" sz="1600" baseline="0" dirty="0" smtClean="0">
                          <a:latin typeface="Arial" panose="020B0604020202020204" pitchFamily="34" charset="0"/>
                          <a:cs typeface="Arial" panose="020B0604020202020204" pitchFamily="34" charset="0"/>
                        </a:rPr>
                        <a:t> temps </a:t>
                      </a:r>
                      <a:r>
                        <a:rPr lang="en-US" sz="1600" baseline="0" dirty="0" err="1" smtClean="0">
                          <a:latin typeface="Arial" panose="020B0604020202020204" pitchFamily="34" charset="0"/>
                          <a:cs typeface="Arial" panose="020B0604020202020204" pitchFamily="34" charset="0"/>
                        </a:rPr>
                        <a:t>partiel</a:t>
                      </a:r>
                      <a:endParaRPr lang="en-US" sz="1600" baseline="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1600" baseline="0" dirty="0" err="1" smtClean="0">
                          <a:latin typeface="Arial" panose="020B0604020202020204" pitchFamily="34" charset="0"/>
                          <a:cs typeface="Arial" panose="020B0604020202020204" pitchFamily="34" charset="0"/>
                        </a:rPr>
                        <a:t>Emploi</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occasionnel</a:t>
                      </a:r>
                      <a:endParaRPr lang="en-US" sz="1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Sources de </a:t>
                      </a:r>
                      <a:r>
                        <a:rPr lang="en-US" sz="1600" dirty="0" err="1" smtClean="0">
                          <a:latin typeface="Arial" panose="020B0604020202020204" pitchFamily="34" charset="0"/>
                          <a:cs typeface="Arial" panose="020B0604020202020204" pitchFamily="34" charset="0"/>
                        </a:rPr>
                        <a:t>revenus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informelles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p.ex</a:t>
                      </a:r>
                      <a:r>
                        <a:rPr lang="en-US" sz="1600" dirty="0" smtClean="0">
                          <a:latin typeface="Arial" panose="020B0604020202020204" pitchFamily="34" charset="0"/>
                          <a:cs typeface="Arial" panose="020B0604020202020204" pitchFamily="34" charset="0"/>
                        </a:rPr>
                        <a:t>. retours de </a:t>
                      </a:r>
                      <a:r>
                        <a:rPr lang="en-US" sz="1600" dirty="0" err="1" smtClean="0">
                          <a:latin typeface="Arial" panose="020B0604020202020204" pitchFamily="34" charset="0"/>
                          <a:cs typeface="Arial" panose="020B0604020202020204" pitchFamily="34" charset="0"/>
                        </a:rPr>
                        <a:t>bouteilles</a:t>
                      </a:r>
                      <a:r>
                        <a:rPr lang="en-US" sz="1600" dirty="0" smtClean="0">
                          <a:latin typeface="Arial" panose="020B0604020202020204" pitchFamily="34" charset="0"/>
                          <a:cs typeface="Arial" panose="020B0604020202020204" pitchFamily="34" charset="0"/>
                        </a:rPr>
                        <a:t>,</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mendicité</a:t>
                      </a:r>
                      <a:r>
                        <a:rPr lang="en-US" sz="1600" dirty="0" smtClean="0">
                          <a:latin typeface="Arial" panose="020B0604020202020204" pitchFamily="34" charset="0"/>
                          <a:cs typeface="Arial" panose="020B0604020202020204" pitchFamily="34" charset="0"/>
                        </a:rPr>
                        <a: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Dons </a:t>
                      </a:r>
                      <a:r>
                        <a:rPr lang="en-US" sz="1600" dirty="0" err="1" smtClean="0">
                          <a:latin typeface="Arial" panose="020B0604020202020204" pitchFamily="34" charset="0"/>
                          <a:cs typeface="Arial" panose="020B0604020202020204" pitchFamily="34" charset="0"/>
                        </a:rPr>
                        <a:t>d’argent</a:t>
                      </a:r>
                      <a:r>
                        <a:rPr lang="en-US" sz="1600" dirty="0" smtClean="0">
                          <a:latin typeface="Arial" panose="020B0604020202020204" pitchFamily="34" charset="0"/>
                          <a:cs typeface="Arial" panose="020B0604020202020204" pitchFamily="34" charset="0"/>
                        </a:rPr>
                        <a:t> par la </a:t>
                      </a:r>
                      <a:r>
                        <a:rPr lang="en-US" sz="1600" dirty="0" err="1" smtClean="0">
                          <a:latin typeface="Arial" panose="020B0604020202020204" pitchFamily="34" charset="0"/>
                          <a:cs typeface="Arial" panose="020B0604020202020204" pitchFamily="34" charset="0"/>
                        </a:rPr>
                        <a:t>famille</a:t>
                      </a:r>
                      <a:r>
                        <a:rPr lang="en-US" sz="1600" dirty="0" smtClean="0">
                          <a:latin typeface="Arial" panose="020B0604020202020204" pitchFamily="34" charset="0"/>
                          <a:cs typeface="Arial" panose="020B0604020202020204" pitchFamily="34" charset="0"/>
                        </a:rPr>
                        <a:t>/les</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amis</a:t>
                      </a:r>
                      <a:endParaRPr lang="en-US" sz="1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Une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somme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d’argent</a:t>
                      </a:r>
                      <a:r>
                        <a:rPr lang="en-US" sz="1600" dirty="0" smtClean="0">
                          <a:latin typeface="Arial" panose="020B0604020202020204" pitchFamily="34" charset="0"/>
                          <a:cs typeface="Arial" panose="020B0604020202020204" pitchFamily="34" charset="0"/>
                        </a:rPr>
                        <a:t> d’un </a:t>
                      </a:r>
                      <a:r>
                        <a:rPr lang="en-US" sz="1600" dirty="0" err="1" smtClean="0">
                          <a:latin typeface="Arial" panose="020B0604020202020204" pitchFamily="34" charset="0"/>
                          <a:cs typeface="Arial" panose="020B0604020202020204" pitchFamily="34" charset="0"/>
                        </a:rPr>
                        <a:t>organisme</a:t>
                      </a:r>
                      <a:r>
                        <a:rPr lang="en-US" sz="1600" baseline="0" dirty="0" smtClean="0">
                          <a:latin typeface="Arial" panose="020B0604020202020204" pitchFamily="34" charset="0"/>
                          <a:cs typeface="Arial" panose="020B0604020202020204" pitchFamily="34" charset="0"/>
                        </a:rPr>
                        <a:t> de services</a:t>
                      </a:r>
                    </a:p>
                    <a:p>
                      <a:pPr marL="457200" indent="-457200">
                        <a:buFont typeface="Arial" panose="020B0604020202020204" pitchFamily="34" charset="0"/>
                        <a:buChar char="•"/>
                        <a:defRPr/>
                      </a:pPr>
                      <a:r>
                        <a:rPr lang="en-US" sz="1600" baseline="0" dirty="0" smtClean="0">
                          <a:latin typeface="Arial" panose="020B0604020202020204" pitchFamily="34" charset="0"/>
                          <a:cs typeface="Arial" panose="020B0604020202020204" pitchFamily="34" charset="0"/>
                        </a:rPr>
                        <a:t>Assurance-</a:t>
                      </a:r>
                      <a:r>
                        <a:rPr lang="en-US" sz="1600" baseline="0" dirty="0" err="1" smtClean="0">
                          <a:latin typeface="Arial" panose="020B0604020202020204" pitchFamily="34" charset="0"/>
                          <a:cs typeface="Arial" panose="020B0604020202020204" pitchFamily="34" charset="0"/>
                        </a:rPr>
                        <a:t>Emploi</a:t>
                      </a:r>
                      <a:endParaRPr lang="en-US" sz="1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smtClean="0">
                          <a:latin typeface="Arial" panose="020B0604020202020204" pitchFamily="34" charset="0"/>
                          <a:cs typeface="Arial" panose="020B0604020202020204" pitchFamily="34" charset="0"/>
                        </a:rPr>
                        <a:t>Prestations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d’invalidité</a:t>
                      </a:r>
                      <a:endParaRPr lang="en-US" sz="1600" dirty="0" smtClean="0">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smtClean="0">
                          <a:latin typeface="Arial" panose="020B0604020202020204" pitchFamily="34" charset="0"/>
                          <a:cs typeface="Arial" panose="020B0604020202020204" pitchFamily="34" charset="0"/>
                        </a:rPr>
                        <a:t>Prestations</a:t>
                      </a:r>
                      <a:r>
                        <a:rPr lang="en-US" sz="1600" dirty="0" smtClean="0">
                          <a:latin typeface="Arial" panose="020B0604020202020204" pitchFamily="34" charset="0"/>
                          <a:cs typeface="Arial" panose="020B0604020202020204" pitchFamily="34" charset="0"/>
                        </a:rPr>
                        <a:t> aux </a:t>
                      </a:r>
                      <a:r>
                        <a:rPr lang="en-US" sz="1600" dirty="0" err="1" smtClean="0">
                          <a:latin typeface="Arial" panose="020B0604020202020204" pitchFamily="34" charset="0"/>
                          <a:cs typeface="Arial" panose="020B0604020202020204" pitchFamily="34" charset="0"/>
                        </a:rPr>
                        <a:t>aînés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p.ex</a:t>
                      </a:r>
                      <a:r>
                        <a:rPr lang="en-US" sz="1600" dirty="0" smtClean="0">
                          <a:latin typeface="Arial" panose="020B0604020202020204" pitchFamily="34" charset="0"/>
                          <a:cs typeface="Arial" panose="020B0604020202020204" pitchFamily="34" charset="0"/>
                        </a:rPr>
                        <a:t>.</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RCP/SV/SRG)</a:t>
                      </a:r>
                    </a:p>
                    <a:p>
                      <a:pPr marL="457200" indent="-4572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Bien-</a:t>
                      </a:r>
                      <a:r>
                        <a:rPr lang="en-US" sz="1600" dirty="0" err="1" smtClean="0">
                          <a:latin typeface="Arial" panose="020B0604020202020204" pitchFamily="34" charset="0"/>
                          <a:cs typeface="Arial" panose="020B0604020202020204" pitchFamily="34" charset="0"/>
                        </a:rPr>
                        <a:t>être</a:t>
                      </a:r>
                      <a:r>
                        <a:rPr lang="en-US" sz="1600" dirty="0" smtClean="0">
                          <a:latin typeface="Arial" panose="020B0604020202020204" pitchFamily="34" charset="0"/>
                          <a:cs typeface="Arial" panose="020B0604020202020204" pitchFamily="34" charset="0"/>
                        </a:rPr>
                        <a:t> social/aide</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sociale</a:t>
                      </a:r>
                      <a:endParaRPr lang="en-US" sz="1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Prestations</a:t>
                      </a:r>
                      <a:r>
                        <a:rPr lang="en-US" sz="1600" dirty="0" smtClean="0">
                          <a:latin typeface="Arial" panose="020B0604020202020204" pitchFamily="34" charset="0"/>
                          <a:cs typeface="Arial" panose="020B0604020202020204" pitchFamily="34" charset="0"/>
                        </a:rPr>
                        <a:t> aux </a:t>
                      </a:r>
                      <a:r>
                        <a:rPr lang="en-US" sz="1600" dirty="0" err="1" smtClean="0">
                          <a:latin typeface="Arial" panose="020B0604020202020204" pitchFamily="34" charset="0"/>
                          <a:cs typeface="Arial" panose="020B0604020202020204" pitchFamily="34" charset="0"/>
                        </a:rPr>
                        <a:t>anciens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combattants</a:t>
                      </a:r>
                      <a:r>
                        <a:rPr lang="en-US" sz="1600" dirty="0" smtClean="0">
                          <a:latin typeface="Arial" panose="020B0604020202020204" pitchFamily="34" charset="0"/>
                          <a:cs typeface="Arial" panose="020B0604020202020204" pitchFamily="34" charset="0"/>
                        </a:rPr>
                        <a:t>/ACC</a:t>
                      </a:r>
                    </a:p>
                    <a:p>
                      <a:pPr marL="457200" indent="-457200">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Prestations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fiscales</a:t>
                      </a:r>
                      <a:r>
                        <a:rPr lang="en-US" sz="1600" dirty="0" smtClean="0">
                          <a:latin typeface="Arial" panose="020B0604020202020204" pitchFamily="34" charset="0"/>
                          <a:cs typeface="Arial" panose="020B0604020202020204" pitchFamily="34" charset="0"/>
                        </a:rPr>
                        <a:t> pour </a:t>
                      </a:r>
                      <a:r>
                        <a:rPr lang="en-US" sz="1600" dirty="0" err="1" smtClean="0">
                          <a:latin typeface="Arial" panose="020B0604020202020204" pitchFamily="34" charset="0"/>
                          <a:cs typeface="Arial" panose="020B0604020202020204" pitchFamily="34" charset="0"/>
                        </a:rPr>
                        <a:t>familles</a:t>
                      </a:r>
                      <a:r>
                        <a:rPr lang="en-US" sz="1600" dirty="0" smtClean="0">
                          <a:latin typeface="Arial" panose="020B0604020202020204" pitchFamily="34" charset="0"/>
                          <a:cs typeface="Arial" panose="020B0604020202020204" pitchFamily="34" charset="0"/>
                        </a:rPr>
                        <a:t> et </a:t>
                      </a:r>
                      <a:r>
                        <a:rPr lang="en-US" sz="1600" dirty="0" err="1" smtClean="0">
                          <a:latin typeface="Arial" panose="020B0604020202020204" pitchFamily="34" charset="0"/>
                          <a:cs typeface="Arial" panose="020B0604020202020204" pitchFamily="34" charset="0"/>
                        </a:rPr>
                        <a:t>enfants</a:t>
                      </a:r>
                      <a:endParaRPr lang="en-US" sz="1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Remboursement</a:t>
                      </a:r>
                      <a:r>
                        <a:rPr lang="en-US" sz="1600" dirty="0" smtClean="0">
                          <a:latin typeface="Arial" panose="020B0604020202020204" pitchFamily="34" charset="0"/>
                          <a:cs typeface="Arial" panose="020B0604020202020204" pitchFamily="34" charset="0"/>
                        </a:rPr>
                        <a:t> de TPS/TVQ</a:t>
                      </a:r>
                    </a:p>
                    <a:p>
                      <a:pPr marL="457200" indent="-457200">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Autre</a:t>
                      </a:r>
                      <a:r>
                        <a:rPr lang="en-US" sz="1600" dirty="0" smtClean="0">
                          <a:latin typeface="Arial" panose="020B0604020202020204" pitchFamily="34" charset="0"/>
                          <a:cs typeface="Arial" panose="020B0604020202020204" pitchFamily="34" charset="0"/>
                        </a:rPr>
                        <a:t> source: [</a:t>
                      </a:r>
                      <a:r>
                        <a:rPr lang="en-US" sz="1600" dirty="0" err="1" smtClean="0">
                          <a:latin typeface="Arial" panose="020B0604020202020204" pitchFamily="34" charset="0"/>
                          <a:cs typeface="Arial" panose="020B0604020202020204" pitchFamily="34" charset="0"/>
                        </a:rPr>
                        <a:t>indiquer</a:t>
                      </a:r>
                      <a:r>
                        <a:rPr lang="en-US" sz="1600" dirty="0" smtClean="0">
                          <a:latin typeface="Arial" panose="020B0604020202020204" pitchFamily="34" charset="0"/>
                          <a:cs typeface="Arial" panose="020B0604020202020204" pitchFamily="34" charset="0"/>
                        </a:rPr>
                        <a:t> la </a:t>
                      </a:r>
                      <a:r>
                        <a:rPr lang="en-US" sz="1600" dirty="0" err="1" smtClean="0">
                          <a:latin typeface="Arial" panose="020B0604020202020204" pitchFamily="34" charset="0"/>
                          <a:cs typeface="Arial" panose="020B0604020202020204" pitchFamily="34" charset="0"/>
                        </a:rPr>
                        <a:t>réponse</a:t>
                      </a:r>
                      <a:r>
                        <a:rPr lang="en-US" sz="16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r>
                        <a:rPr lang="en-US" sz="1600" dirty="0" err="1" smtClean="0">
                          <a:latin typeface="Arial" panose="020B0604020202020204" pitchFamily="34" charset="0"/>
                          <a:cs typeface="Arial" panose="020B0604020202020204" pitchFamily="34" charset="0"/>
                        </a:rPr>
                        <a:t>Aucun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revenu</a:t>
                      </a:r>
                      <a:endParaRPr lang="en-US" sz="1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Refuse de </a:t>
                      </a:r>
                      <a:r>
                        <a:rPr lang="en-US" sz="1600" dirty="0" err="1" smtClean="0">
                          <a:latin typeface="Arial" panose="020B0604020202020204" pitchFamily="34" charset="0"/>
                          <a:cs typeface="Arial" panose="020B0604020202020204" pitchFamily="34" charset="0"/>
                        </a:rPr>
                        <a:t>répondre</a:t>
                      </a:r>
                      <a:endParaRPr lang="en-US" sz="1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tc>
                <a:extLst>
                  <a:ext uri="{0D108BD9-81ED-4DB2-BD59-A6C34878D82A}">
                    <a16:rowId xmlns:a16="http://schemas.microsoft.com/office/drawing/2014/main" val="3291547029"/>
                  </a:ext>
                </a:extLst>
              </a:tr>
            </a:tbl>
          </a:graphicData>
        </a:graphic>
      </p:graphicFrame>
      <p:sp>
        <p:nvSpPr>
          <p:cNvPr id="5" name="Rectangle 4"/>
          <p:cNvSpPr/>
          <p:nvPr>
            <p:custDataLst>
              <p:tags r:id="rId4"/>
            </p:custDataLst>
          </p:nvPr>
        </p:nvSpPr>
        <p:spPr>
          <a:xfrm>
            <a:off x="606000" y="5954207"/>
            <a:ext cx="7305750" cy="969604"/>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dirty="0"/>
              <a:t>Notes de formation : Les intervieweurs devraient lire cette liste. Il s’agit du revenu que le répondant reçoit habituellement.</a:t>
            </a: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28</a:t>
            </a:fld>
            <a:endParaRPr lang="en-US"/>
          </a:p>
        </p:txBody>
      </p:sp>
    </p:spTree>
    <p:extLst>
      <p:ext uri="{BB962C8B-B14F-4D97-AF65-F5344CB8AC3E}">
        <p14:creationId xmlns:p14="http://schemas.microsoft.com/office/powerpoint/2010/main" val="364328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3451144" y="2277570"/>
            <a:ext cx="4624576" cy="2196779"/>
          </a:xfrm>
        </p:spPr>
        <p:txBody>
          <a:bodyPr anchor="t">
            <a:noAutofit/>
          </a:bodyPr>
          <a:lstStyle/>
          <a:p>
            <a:pPr algn="ctr">
              <a:lnSpc>
                <a:spcPts val="4320"/>
              </a:lnSpc>
            </a:pPr>
            <a:r>
              <a:rPr lang="en-US" dirty="0" smtClean="0"/>
              <a:t>Merci! </a:t>
            </a:r>
            <a:br>
              <a:rPr lang="en-US" dirty="0" smtClean="0"/>
            </a:br>
            <a:r>
              <a:rPr lang="en-CA" b="0" dirty="0" smtClean="0">
                <a:solidFill>
                  <a:srgbClr val="8E2B3F"/>
                </a:solidFill>
              </a:rPr>
              <a:t>Questions</a:t>
            </a:r>
            <a:r>
              <a:rPr lang="en-CA" b="0" dirty="0">
                <a:solidFill>
                  <a:srgbClr val="8E2B3F"/>
                </a:solidFill>
              </a:rPr>
              <a:t>? </a:t>
            </a:r>
            <a:r>
              <a:rPr lang="en-CA" b="0" dirty="0" err="1" smtClean="0">
                <a:solidFill>
                  <a:srgbClr val="8E2B3F"/>
                </a:solidFill>
              </a:rPr>
              <a:t>Commentaires</a:t>
            </a:r>
            <a:r>
              <a:rPr lang="en-CA" b="0" dirty="0" smtClean="0">
                <a:solidFill>
                  <a:srgbClr val="8E2B3F"/>
                </a:solidFill>
              </a:rPr>
              <a:t>?</a:t>
            </a:r>
            <a:r>
              <a:rPr lang="en-CA" b="0" dirty="0">
                <a:solidFill>
                  <a:srgbClr val="8E2B3F"/>
                </a:solidFill>
              </a:rPr>
              <a:t/>
            </a:r>
            <a:br>
              <a:rPr lang="en-CA" b="0" dirty="0">
                <a:solidFill>
                  <a:srgbClr val="8E2B3F"/>
                </a:solidFill>
              </a:rPr>
            </a:br>
            <a:endParaRPr lang="en-US" b="0" dirty="0"/>
          </a:p>
        </p:txBody>
      </p:sp>
      <p:sp>
        <p:nvSpPr>
          <p:cNvPr id="5" name="Content Placeholder 2"/>
          <p:cNvSpPr txBox="1">
            <a:spLocks/>
          </p:cNvSpPr>
          <p:nvPr>
            <p:custDataLst>
              <p:tags r:id="rId2"/>
            </p:custDataLst>
          </p:nvPr>
        </p:nvSpPr>
        <p:spPr>
          <a:xfrm>
            <a:off x="1887987" y="1651250"/>
            <a:ext cx="8620219" cy="43678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endParaRPr lang="en-CA" sz="2400" b="1" dirty="0">
              <a:solidFill>
                <a:srgbClr val="7A82AA"/>
              </a:solidFill>
            </a:endParaRPr>
          </a:p>
          <a:p>
            <a:pPr marL="0" indent="0">
              <a:spcBef>
                <a:spcPts val="1200"/>
              </a:spcBef>
              <a:buNone/>
            </a:pPr>
            <a:endParaRPr lang="en-CA" sz="2400" b="1" dirty="0">
              <a:solidFill>
                <a:srgbClr val="7A82AA"/>
              </a:solidFill>
            </a:endParaRPr>
          </a:p>
          <a:p>
            <a:pPr marL="0" indent="0">
              <a:spcBef>
                <a:spcPts val="1200"/>
              </a:spcBef>
              <a:buNone/>
            </a:pPr>
            <a:endParaRPr lang="en-CA" sz="2400" b="1" dirty="0">
              <a:solidFill>
                <a:srgbClr val="7A82AA"/>
              </a:solidFill>
            </a:endParaRPr>
          </a:p>
        </p:txBody>
      </p:sp>
      <p:sp>
        <p:nvSpPr>
          <p:cNvPr id="10" name="Title 1"/>
          <p:cNvSpPr txBox="1">
            <a:spLocks/>
          </p:cNvSpPr>
          <p:nvPr>
            <p:custDataLst>
              <p:tags r:id="rId3"/>
            </p:custDataLst>
          </p:nvPr>
        </p:nvSpPr>
        <p:spPr>
          <a:xfrm>
            <a:off x="711696" y="474173"/>
            <a:ext cx="109728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8860" algn="r"/>
              </a:tabLst>
            </a:pPr>
            <a:r>
              <a:rPr lang="en-US" sz="2800" dirty="0" smtClean="0">
                <a:solidFill>
                  <a:schemeClr val="tx1"/>
                </a:solidFill>
              </a:rPr>
              <a:t>Tout le monde </a:t>
            </a:r>
            <a:r>
              <a:rPr lang="en-US" sz="2800" dirty="0" err="1" smtClean="0">
                <a:solidFill>
                  <a:schemeClr val="tx1"/>
                </a:solidFill>
              </a:rPr>
              <a:t>compte</a:t>
            </a:r>
            <a:r>
              <a:rPr lang="en-US" sz="2800" dirty="0" smtClean="0">
                <a:solidFill>
                  <a:schemeClr val="tx1"/>
                </a:solidFill>
              </a:rPr>
              <a:t> </a:t>
            </a:r>
            <a:r>
              <a:rPr lang="en-US" sz="2800" dirty="0" smtClean="0">
                <a:solidFill>
                  <a:schemeClr val="tx1"/>
                </a:solidFill>
              </a:rPr>
              <a:t>2021</a:t>
            </a:r>
            <a:r>
              <a:rPr lang="en-US" sz="2800" dirty="0">
                <a:solidFill>
                  <a:srgbClr val="C3D941"/>
                </a:solidFill>
              </a:rPr>
              <a:t>	</a:t>
            </a:r>
            <a:endParaRPr lang="en-US" sz="3200" dirty="0"/>
          </a:p>
        </p:txBody>
      </p:sp>
      <p:pic>
        <p:nvPicPr>
          <p:cNvPr id="2" name="Picture 1"/>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711696" y="4329733"/>
            <a:ext cx="1700698" cy="1499028"/>
          </a:xfrm>
          <a:prstGeom prst="rect">
            <a:avLst/>
          </a:prstGeom>
        </p:spPr>
      </p:pic>
      <p:pic>
        <p:nvPicPr>
          <p:cNvPr id="3" name="Picture 2"/>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8284237" y="3648975"/>
            <a:ext cx="3047997" cy="2285998"/>
          </a:xfrm>
          <a:prstGeom prst="rect">
            <a:avLst/>
          </a:prstGeom>
        </p:spPr>
      </p:pic>
      <p:sp>
        <p:nvSpPr>
          <p:cNvPr id="4" name="Slide Number Placeholder 3"/>
          <p:cNvSpPr>
            <a:spLocks noGrp="1"/>
          </p:cNvSpPr>
          <p:nvPr>
            <p:ph type="sldNum" sz="quarter" idx="12"/>
          </p:nvPr>
        </p:nvSpPr>
        <p:spPr/>
        <p:txBody>
          <a:bodyPr/>
          <a:lstStyle/>
          <a:p>
            <a:fld id="{2E86C063-E22E-2E4C-A523-54089486E38F}" type="slidenum">
              <a:rPr lang="en-US" smtClean="0"/>
              <a:t>29</a:t>
            </a:fld>
            <a:endParaRPr lang="en-US"/>
          </a:p>
        </p:txBody>
      </p:sp>
    </p:spTree>
    <p:extLst>
      <p:ext uri="{BB962C8B-B14F-4D97-AF65-F5344CB8AC3E}">
        <p14:creationId xmlns:p14="http://schemas.microsoft.com/office/powerpoint/2010/main" val="4195515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64690" y="769620"/>
            <a:ext cx="8229600" cy="784860"/>
          </a:xfrm>
        </p:spPr>
        <p:txBody>
          <a:bodyPr anchor="t">
            <a:normAutofit/>
          </a:bodyPr>
          <a:lstStyle/>
          <a:p>
            <a:pPr>
              <a:lnSpc>
                <a:spcPts val="4320"/>
              </a:lnSpc>
            </a:pPr>
            <a:r>
              <a:rPr lang="en-US" dirty="0" err="1" smtClean="0"/>
              <a:t>Aperçu</a:t>
            </a:r>
            <a:endParaRPr lang="en-US" dirty="0"/>
          </a:p>
        </p:txBody>
      </p:sp>
      <p:sp>
        <p:nvSpPr>
          <p:cNvPr id="3" name="Content Placeholder 2"/>
          <p:cNvSpPr>
            <a:spLocks noGrp="1"/>
          </p:cNvSpPr>
          <p:nvPr>
            <p:ph idx="1"/>
          </p:nvPr>
        </p:nvSpPr>
        <p:spPr>
          <a:xfrm>
            <a:off x="1803400" y="1571662"/>
            <a:ext cx="8552180" cy="4170232"/>
          </a:xfrm>
        </p:spPr>
        <p:txBody>
          <a:bodyPr>
            <a:normAutofit/>
          </a:bodyPr>
          <a:lstStyle/>
          <a:p>
            <a:pPr marL="457200" indent="-457200">
              <a:lnSpc>
                <a:spcPct val="150000"/>
              </a:lnSpc>
              <a:buAutoNum type="arabicPeriod"/>
              <a:tabLst>
                <a:tab pos="801688" algn="r"/>
                <a:tab pos="989013" algn="l"/>
                <a:tab pos="2509838" algn="l"/>
              </a:tabLst>
            </a:pPr>
            <a:r>
              <a:rPr lang="en-US" sz="2600" dirty="0" smtClean="0"/>
              <a:t>S</a:t>
            </a:r>
            <a:r>
              <a:rPr lang="en-CA" sz="2600" dirty="0" err="1" smtClean="0"/>
              <a:t>élection</a:t>
            </a:r>
            <a:endParaRPr lang="en-US" sz="2600" dirty="0"/>
          </a:p>
          <a:p>
            <a:pPr marL="857250" lvl="1" indent="-457200">
              <a:lnSpc>
                <a:spcPct val="150000"/>
              </a:lnSpc>
              <a:buFont typeface="+mj-lt"/>
              <a:buAutoNum type="alphaLcPeriod"/>
              <a:tabLst>
                <a:tab pos="801688" algn="r"/>
                <a:tab pos="989013" algn="l"/>
                <a:tab pos="2509838" algn="l"/>
              </a:tabLst>
            </a:pPr>
            <a:r>
              <a:rPr lang="fr-CA" sz="2200" dirty="0" smtClean="0">
                <a:solidFill>
                  <a:srgbClr val="8E2B3F"/>
                </a:solidFill>
              </a:rPr>
              <a:t>Qui approcher</a:t>
            </a:r>
            <a:endParaRPr lang="en-US" sz="2200" dirty="0" smtClean="0">
              <a:solidFill>
                <a:srgbClr val="8E2B3F"/>
              </a:solidFill>
            </a:endParaRPr>
          </a:p>
          <a:p>
            <a:pPr marL="857250" lvl="1" indent="-457200">
              <a:lnSpc>
                <a:spcPct val="150000"/>
              </a:lnSpc>
              <a:buFont typeface="+mj-lt"/>
              <a:buAutoNum type="alphaLcPeriod"/>
              <a:tabLst>
                <a:tab pos="801688" algn="r"/>
                <a:tab pos="989013" algn="l"/>
                <a:tab pos="2509838" algn="l"/>
              </a:tabLst>
            </a:pPr>
            <a:r>
              <a:rPr lang="en-US" sz="2200" dirty="0" smtClean="0">
                <a:solidFill>
                  <a:srgbClr val="8E2B3F"/>
                </a:solidFill>
              </a:rPr>
              <a:t>Questions</a:t>
            </a:r>
            <a:endParaRPr lang="en-US" sz="2200" dirty="0" smtClean="0"/>
          </a:p>
          <a:p>
            <a:pPr marL="457200" indent="-457200">
              <a:lnSpc>
                <a:spcPct val="150000"/>
              </a:lnSpc>
              <a:buAutoNum type="arabicPeriod"/>
              <a:tabLst>
                <a:tab pos="801688" algn="r"/>
                <a:tab pos="989013" algn="l"/>
                <a:tab pos="2509838" algn="l"/>
              </a:tabLst>
            </a:pPr>
            <a:r>
              <a:rPr lang="en-US" sz="2600" dirty="0" smtClean="0"/>
              <a:t>Le </a:t>
            </a:r>
            <a:r>
              <a:rPr lang="en-US" sz="2600" dirty="0" err="1" smtClean="0"/>
              <a:t>sondage</a:t>
            </a:r>
            <a:endParaRPr lang="en-US" sz="2600" dirty="0"/>
          </a:p>
        </p:txBody>
      </p:sp>
      <p:sp>
        <p:nvSpPr>
          <p:cNvPr id="21" name="Title 1"/>
          <p:cNvSpPr txBox="1">
            <a:spLocks/>
          </p:cNvSpPr>
          <p:nvPr/>
        </p:nvSpPr>
        <p:spPr>
          <a:xfrm>
            <a:off x="589490" y="271053"/>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err="1" smtClean="0">
                <a:solidFill>
                  <a:schemeClr val="tx1"/>
                </a:solidFill>
              </a:rPr>
              <a:t>Survol</a:t>
            </a:r>
            <a:r>
              <a:rPr lang="en-US" sz="2800" dirty="0">
                <a:solidFill>
                  <a:srgbClr val="C3D941"/>
                </a:solidFill>
              </a:rPr>
              <a:t>	</a:t>
            </a:r>
            <a:endParaRPr lang="en-US" sz="3200" dirty="0"/>
          </a:p>
        </p:txBody>
      </p:sp>
    </p:spTree>
    <p:extLst>
      <p:ext uri="{BB962C8B-B14F-4D97-AF65-F5344CB8AC3E}">
        <p14:creationId xmlns:p14="http://schemas.microsoft.com/office/powerpoint/2010/main" val="215291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2021840" y="769620"/>
            <a:ext cx="8503920" cy="571818"/>
          </a:xfrm>
        </p:spPr>
        <p:txBody>
          <a:bodyPr anchor="t">
            <a:noAutofit/>
          </a:bodyPr>
          <a:lstStyle/>
          <a:p>
            <a:pPr>
              <a:lnSpc>
                <a:spcPts val="4320"/>
              </a:lnSpc>
            </a:pPr>
            <a:r>
              <a:rPr lang="en-US" dirty="0" smtClean="0"/>
              <a:t>Qui </a:t>
            </a:r>
            <a:r>
              <a:rPr lang="en-US" dirty="0" err="1" smtClean="0"/>
              <a:t>approcher</a:t>
            </a:r>
            <a:r>
              <a:rPr lang="en-US" dirty="0" smtClean="0"/>
              <a:t> ?</a:t>
            </a:r>
            <a:endParaRPr lang="en-US" dirty="0"/>
          </a:p>
        </p:txBody>
      </p:sp>
      <p:sp>
        <p:nvSpPr>
          <p:cNvPr id="13" name="Title 1"/>
          <p:cNvSpPr txBox="1">
            <a:spLocks/>
          </p:cNvSpPr>
          <p:nvPr>
            <p:custDataLst>
              <p:tags r:id="rId2"/>
            </p:custDataLst>
          </p:nvPr>
        </p:nvSpPr>
        <p:spPr>
          <a:xfrm>
            <a:off x="606000" y="196801"/>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err="1" smtClean="0">
                <a:solidFill>
                  <a:schemeClr val="tx1"/>
                </a:solidFill>
              </a:rPr>
              <a:t>Sélection</a:t>
            </a:r>
            <a:r>
              <a:rPr lang="en-US" sz="2800" dirty="0">
                <a:solidFill>
                  <a:srgbClr val="C3D941"/>
                </a:solidFill>
              </a:rPr>
              <a:t>	</a:t>
            </a:r>
            <a:endParaRPr lang="en-US" sz="3200" dirty="0"/>
          </a:p>
        </p:txBody>
      </p:sp>
      <p:pic>
        <p:nvPicPr>
          <p:cNvPr id="5" name="Picture 4">
            <a:extLst>
              <a:ext uri="{FF2B5EF4-FFF2-40B4-BE49-F238E27FC236}">
                <a16:creationId xmlns:a16="http://schemas.microsoft.com/office/drawing/2014/main" id="{F9BE5B40-BC28-4419-B425-42B9743ADC65}"/>
              </a:ext>
            </a:extLst>
          </p:cNvPr>
          <p:cNvPicPr/>
          <p:nvPr>
            <p:custDataLst>
              <p:tags r:id="rId3"/>
            </p:custDataLst>
          </p:nvPr>
        </p:nvPicPr>
        <p:blipFill rotWithShape="1">
          <a:blip r:embed="rId11"/>
          <a:srcRect l="53634" t="27689" r="3925" b="5116"/>
          <a:stretch/>
        </p:blipFill>
        <p:spPr bwMode="auto">
          <a:xfrm>
            <a:off x="1524000" y="1341439"/>
            <a:ext cx="9144000" cy="4504018"/>
          </a:xfrm>
          <a:prstGeom prst="rect">
            <a:avLst/>
          </a:prstGeom>
          <a:solidFill>
            <a:schemeClr val="bg1"/>
          </a:solid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DE966F1-FBA1-46F7-A1CD-76ACE09DB5AD}"/>
              </a:ext>
            </a:extLst>
          </p:cNvPr>
          <p:cNvSpPr txBox="1"/>
          <p:nvPr>
            <p:custDataLst>
              <p:tags r:id="rId4"/>
            </p:custDataLst>
          </p:nvPr>
        </p:nvSpPr>
        <p:spPr>
          <a:xfrm>
            <a:off x="1524000" y="4735425"/>
            <a:ext cx="9144000" cy="400110"/>
          </a:xfrm>
          <a:prstGeom prst="rect">
            <a:avLst/>
          </a:prstGeom>
          <a:solidFill>
            <a:srgbClr val="8E2B3F"/>
          </a:solidFill>
        </p:spPr>
        <p:txBody>
          <a:bodyPr wrap="square" rtlCol="0">
            <a:spAutoFit/>
          </a:bodyPr>
          <a:lstStyle/>
          <a:p>
            <a:pPr algn="ctr"/>
            <a:r>
              <a:rPr lang="en-CA" sz="2000" dirty="0" err="1" smtClean="0">
                <a:solidFill>
                  <a:schemeClr val="bg1"/>
                </a:solidFill>
                <a:latin typeface="Arial" panose="020B0604020202020204" pitchFamily="34" charset="0"/>
                <a:cs typeface="Arial" panose="020B0604020202020204" pitchFamily="34" charset="0"/>
              </a:rPr>
              <a:t>Lors</a:t>
            </a:r>
            <a:r>
              <a:rPr lang="en-CA" sz="2000" dirty="0" smtClean="0">
                <a:solidFill>
                  <a:schemeClr val="bg1"/>
                </a:solidFill>
                <a:latin typeface="Arial" panose="020B0604020202020204" pitchFamily="34" charset="0"/>
                <a:cs typeface="Arial" panose="020B0604020202020204" pitchFamily="34" charset="0"/>
              </a:rPr>
              <a:t> d’un </a:t>
            </a:r>
            <a:r>
              <a:rPr lang="en-CA" sz="2000" dirty="0" err="1" smtClean="0">
                <a:solidFill>
                  <a:schemeClr val="bg1"/>
                </a:solidFill>
                <a:latin typeface="Arial" panose="020B0604020202020204" pitchFamily="34" charset="0"/>
                <a:cs typeface="Arial" panose="020B0604020202020204" pitchFamily="34" charset="0"/>
              </a:rPr>
              <a:t>dénombrement</a:t>
            </a:r>
            <a:r>
              <a:rPr lang="en-CA" sz="2000" dirty="0" smtClean="0">
                <a:solidFill>
                  <a:schemeClr val="bg1"/>
                </a:solidFill>
                <a:latin typeface="Arial" panose="020B0604020202020204" pitchFamily="34" charset="0"/>
                <a:cs typeface="Arial" panose="020B0604020202020204" pitchFamily="34" charset="0"/>
              </a:rPr>
              <a:t> </a:t>
            </a:r>
            <a:r>
              <a:rPr lang="en-CA" sz="2000" dirty="0" err="1" smtClean="0">
                <a:solidFill>
                  <a:schemeClr val="bg1"/>
                </a:solidFill>
                <a:latin typeface="Arial" panose="020B0604020202020204" pitchFamily="34" charset="0"/>
                <a:cs typeface="Arial" panose="020B0604020202020204" pitchFamily="34" charset="0"/>
              </a:rPr>
              <a:t>ponctuel</a:t>
            </a:r>
            <a:r>
              <a:rPr lang="en-CA" sz="2000" dirty="0" smtClean="0">
                <a:solidFill>
                  <a:schemeClr val="bg1"/>
                </a:solidFill>
                <a:latin typeface="Arial" panose="020B0604020202020204" pitchFamily="34" charset="0"/>
                <a:cs typeface="Arial" panose="020B0604020202020204" pitchFamily="34" charset="0"/>
              </a:rPr>
              <a:t>, </a:t>
            </a:r>
            <a:r>
              <a:rPr lang="en-CA" sz="2000" dirty="0" err="1" smtClean="0">
                <a:solidFill>
                  <a:schemeClr val="bg1"/>
                </a:solidFill>
                <a:latin typeface="Arial" panose="020B0604020202020204" pitchFamily="34" charset="0"/>
                <a:cs typeface="Arial" panose="020B0604020202020204" pitchFamily="34" charset="0"/>
              </a:rPr>
              <a:t>vous</a:t>
            </a:r>
            <a:r>
              <a:rPr lang="en-CA" sz="2000" dirty="0" smtClean="0">
                <a:solidFill>
                  <a:schemeClr val="bg1"/>
                </a:solidFill>
                <a:latin typeface="Arial" panose="020B0604020202020204" pitchFamily="34" charset="0"/>
                <a:cs typeface="Arial" panose="020B0604020202020204" pitchFamily="34" charset="0"/>
              </a:rPr>
              <a:t> </a:t>
            </a:r>
            <a:r>
              <a:rPr lang="en-CA" sz="2000" dirty="0" err="1" smtClean="0">
                <a:solidFill>
                  <a:schemeClr val="bg1"/>
                </a:solidFill>
                <a:latin typeface="Arial" panose="020B0604020202020204" pitchFamily="34" charset="0"/>
                <a:cs typeface="Arial" panose="020B0604020202020204" pitchFamily="34" charset="0"/>
              </a:rPr>
              <a:t>devez</a:t>
            </a:r>
            <a:r>
              <a:rPr lang="en-CA" sz="2000" dirty="0" smtClean="0">
                <a:solidFill>
                  <a:schemeClr val="bg1"/>
                </a:solidFill>
                <a:latin typeface="Arial" panose="020B0604020202020204" pitchFamily="34" charset="0"/>
                <a:cs typeface="Arial" panose="020B0604020202020204" pitchFamily="34" charset="0"/>
              </a:rPr>
              <a:t> </a:t>
            </a:r>
            <a:r>
              <a:rPr lang="en-CA" sz="2000" dirty="0" err="1" smtClean="0">
                <a:solidFill>
                  <a:schemeClr val="bg1"/>
                </a:solidFill>
                <a:latin typeface="Arial" panose="020B0604020202020204" pitchFamily="34" charset="0"/>
                <a:cs typeface="Arial" panose="020B0604020202020204" pitchFamily="34" charset="0"/>
              </a:rPr>
              <a:t>approcher</a:t>
            </a:r>
            <a:r>
              <a:rPr lang="en-CA" sz="2000" dirty="0" smtClean="0">
                <a:solidFill>
                  <a:schemeClr val="bg1"/>
                </a:solidFill>
                <a:latin typeface="Arial" panose="020B0604020202020204" pitchFamily="34" charset="0"/>
                <a:cs typeface="Arial" panose="020B0604020202020204" pitchFamily="34" charset="0"/>
              </a:rPr>
              <a:t> </a:t>
            </a:r>
            <a:r>
              <a:rPr lang="en-CA" sz="2000" b="1" dirty="0" smtClean="0">
                <a:solidFill>
                  <a:schemeClr val="bg1"/>
                </a:solidFill>
                <a:latin typeface="Arial" panose="020B0604020202020204" pitchFamily="34" charset="0"/>
                <a:cs typeface="Arial" panose="020B0604020202020204" pitchFamily="34" charset="0"/>
              </a:rPr>
              <a:t>tout le monde</a:t>
            </a:r>
            <a:endParaRPr lang="en-CA" sz="20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5F7C582-C327-46E7-928E-49DB2E720C21}"/>
              </a:ext>
            </a:extLst>
          </p:cNvPr>
          <p:cNvSpPr/>
          <p:nvPr>
            <p:custDataLst>
              <p:tags r:id="rId5"/>
            </p:custDataLst>
          </p:nvPr>
        </p:nvSpPr>
        <p:spPr>
          <a:xfrm>
            <a:off x="5878830" y="1949824"/>
            <a:ext cx="685800" cy="6454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a:t>
            </a:r>
            <a:endParaRPr lang="en-US" b="1" dirty="0"/>
          </a:p>
        </p:txBody>
      </p:sp>
      <p:sp>
        <p:nvSpPr>
          <p:cNvPr id="7" name="Rectangle 6">
            <a:extLst>
              <a:ext uri="{FF2B5EF4-FFF2-40B4-BE49-F238E27FC236}">
                <a16:creationId xmlns:a16="http://schemas.microsoft.com/office/drawing/2014/main" id="{50776119-41A6-4D97-B6F4-9E47979A7F86}"/>
              </a:ext>
            </a:extLst>
          </p:cNvPr>
          <p:cNvSpPr/>
          <p:nvPr>
            <p:custDataLst>
              <p:tags r:id="rId6"/>
            </p:custDataLst>
          </p:nvPr>
        </p:nvSpPr>
        <p:spPr>
          <a:xfrm>
            <a:off x="4130713" y="1354886"/>
            <a:ext cx="685800" cy="6454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a:t>
            </a:r>
            <a:endParaRPr lang="en-US" b="1" dirty="0"/>
          </a:p>
        </p:txBody>
      </p:sp>
      <p:sp>
        <p:nvSpPr>
          <p:cNvPr id="8" name="Rectangle 7">
            <a:extLst>
              <a:ext uri="{FF2B5EF4-FFF2-40B4-BE49-F238E27FC236}">
                <a16:creationId xmlns:a16="http://schemas.microsoft.com/office/drawing/2014/main" id="{623CD2AE-5050-444E-9F9E-2D04B1C64CC6}"/>
              </a:ext>
            </a:extLst>
          </p:cNvPr>
          <p:cNvSpPr/>
          <p:nvPr>
            <p:custDataLst>
              <p:tags r:id="rId7"/>
            </p:custDataLst>
          </p:nvPr>
        </p:nvSpPr>
        <p:spPr>
          <a:xfrm>
            <a:off x="3592830" y="1378512"/>
            <a:ext cx="685800" cy="6454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a:t>
            </a:r>
            <a:endParaRPr lang="en-US" b="1" dirty="0"/>
          </a:p>
        </p:txBody>
      </p:sp>
      <p:sp>
        <p:nvSpPr>
          <p:cNvPr id="10" name="Rectangle 9">
            <a:extLst>
              <a:ext uri="{FF2B5EF4-FFF2-40B4-BE49-F238E27FC236}">
                <a16:creationId xmlns:a16="http://schemas.microsoft.com/office/drawing/2014/main" id="{15C33E6F-A0F2-4891-804D-679829CDCFAE}"/>
              </a:ext>
            </a:extLst>
          </p:cNvPr>
          <p:cNvSpPr/>
          <p:nvPr>
            <p:custDataLst>
              <p:tags r:id="rId8"/>
            </p:custDataLst>
          </p:nvPr>
        </p:nvSpPr>
        <p:spPr>
          <a:xfrm>
            <a:off x="7821930" y="1472641"/>
            <a:ext cx="685800" cy="6454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a:t>
            </a:r>
            <a:endParaRPr lang="en-US" b="1" dirty="0"/>
          </a:p>
        </p:txBody>
      </p:sp>
      <p:sp>
        <p:nvSpPr>
          <p:cNvPr id="11" name="Rectangle 10">
            <a:extLst>
              <a:ext uri="{FF2B5EF4-FFF2-40B4-BE49-F238E27FC236}">
                <a16:creationId xmlns:a16="http://schemas.microsoft.com/office/drawing/2014/main" id="{3ED1839E-F7CC-4AF1-8D4B-EE8958AE0B30}"/>
              </a:ext>
            </a:extLst>
          </p:cNvPr>
          <p:cNvSpPr/>
          <p:nvPr>
            <p:custDataLst>
              <p:tags r:id="rId9"/>
            </p:custDataLst>
          </p:nvPr>
        </p:nvSpPr>
        <p:spPr>
          <a:xfrm>
            <a:off x="8479827" y="1271925"/>
            <a:ext cx="685800" cy="6454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a:t>
            </a:r>
            <a:endParaRPr lang="en-US" b="1" dirty="0"/>
          </a:p>
        </p:txBody>
      </p:sp>
      <p:sp>
        <p:nvSpPr>
          <p:cNvPr id="3" name="Slide Number Placeholder 2"/>
          <p:cNvSpPr>
            <a:spLocks noGrp="1"/>
          </p:cNvSpPr>
          <p:nvPr>
            <p:ph type="sldNum" sz="quarter" idx="12"/>
          </p:nvPr>
        </p:nvSpPr>
        <p:spPr/>
        <p:txBody>
          <a:bodyPr/>
          <a:lstStyle/>
          <a:p>
            <a:fld id="{2E86C063-E22E-2E4C-A523-54089486E38F}" type="slidenum">
              <a:rPr lang="en-US" smtClean="0"/>
              <a:t>4</a:t>
            </a:fld>
            <a:endParaRPr lang="en-US"/>
          </a:p>
        </p:txBody>
      </p:sp>
    </p:spTree>
    <p:extLst>
      <p:ext uri="{BB962C8B-B14F-4D97-AF65-F5344CB8AC3E}">
        <p14:creationId xmlns:p14="http://schemas.microsoft.com/office/powerpoint/2010/main" val="40724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2913413" y="1872278"/>
            <a:ext cx="8122920" cy="1045734"/>
          </a:xfrm>
        </p:spPr>
        <p:txBody>
          <a:bodyPr>
            <a:normAutofit/>
          </a:bodyPr>
          <a:lstStyle/>
          <a:p>
            <a:r>
              <a:rPr lang="en-US" sz="4800" dirty="0" smtClean="0"/>
              <a:t>Questions de </a:t>
            </a:r>
            <a:r>
              <a:rPr lang="en-US" sz="4800" dirty="0" err="1" smtClean="0"/>
              <a:t>sélection</a:t>
            </a:r>
            <a:endParaRPr lang="en-US" sz="4800" dirty="0"/>
          </a:p>
        </p:txBody>
      </p:sp>
      <p:sp>
        <p:nvSpPr>
          <p:cNvPr id="10" name="Title 1"/>
          <p:cNvSpPr txBox="1">
            <a:spLocks/>
          </p:cNvSpPr>
          <p:nvPr>
            <p:custDataLst>
              <p:tags r:id="rId2"/>
            </p:custDataLst>
          </p:nvPr>
        </p:nvSpPr>
        <p:spPr>
          <a:xfrm>
            <a:off x="656645" y="265238"/>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err="1" smtClean="0">
                <a:solidFill>
                  <a:schemeClr val="tx1"/>
                </a:solidFill>
              </a:rPr>
              <a:t>Sélection</a:t>
            </a:r>
            <a:r>
              <a:rPr lang="en-US" sz="2800" dirty="0">
                <a:solidFill>
                  <a:srgbClr val="C3D941"/>
                </a:solidFill>
              </a:rPr>
              <a:t>	</a:t>
            </a:r>
            <a:endParaRPr lang="en-US" sz="3200" dirty="0"/>
          </a:p>
        </p:txBody>
      </p:sp>
      <p:sp>
        <p:nvSpPr>
          <p:cNvPr id="13" name="TextBox 12">
            <a:extLst>
              <a:ext uri="{FF2B5EF4-FFF2-40B4-BE49-F238E27FC236}">
                <a16:creationId xmlns:a16="http://schemas.microsoft.com/office/drawing/2014/main" id="{AEE597EC-F346-43B7-80DA-033370FF2F88}"/>
              </a:ext>
            </a:extLst>
          </p:cNvPr>
          <p:cNvSpPr txBox="1"/>
          <p:nvPr>
            <p:custDataLst>
              <p:tags r:id="rId3"/>
            </p:custDataLst>
          </p:nvPr>
        </p:nvSpPr>
        <p:spPr>
          <a:xfrm>
            <a:off x="1719943" y="1610315"/>
            <a:ext cx="1193470" cy="1569660"/>
          </a:xfrm>
          <a:prstGeom prst="rect">
            <a:avLst/>
          </a:prstGeom>
          <a:noFill/>
        </p:spPr>
        <p:txBody>
          <a:bodyPr wrap="square" rtlCol="0">
            <a:spAutoFit/>
          </a:bodyPr>
          <a:lstStyle/>
          <a:p>
            <a:pPr algn="ctr"/>
            <a:r>
              <a:rPr lang="en-CA" sz="9600" dirty="0">
                <a:latin typeface="Franklin Gothic Demi Cond" panose="020B0706030402020204" pitchFamily="34" charset="0"/>
              </a:rPr>
              <a:t>1</a:t>
            </a:r>
          </a:p>
        </p:txBody>
      </p:sp>
      <p:pic>
        <p:nvPicPr>
          <p:cNvPr id="14" name="Picture 13">
            <a:extLst>
              <a:ext uri="{FF2B5EF4-FFF2-40B4-BE49-F238E27FC236}">
                <a16:creationId xmlns:a16="http://schemas.microsoft.com/office/drawing/2014/main" id="{9F99CB1E-BB03-43C7-B68A-DD5395C2805E}"/>
              </a:ext>
            </a:extLst>
          </p:cNvPr>
          <p:cNvPicPr/>
          <p:nvPr>
            <p:custDataLst>
              <p:tags r:id="rId4"/>
            </p:custDataLst>
          </p:nvPr>
        </p:nvPicPr>
        <p:blipFill rotWithShape="1">
          <a:blip r:embed="rId7">
            <a:extLst>
              <a:ext uri="{28A0092B-C50C-407E-A947-70E740481C1C}">
                <a14:useLocalDpi xmlns:a14="http://schemas.microsoft.com/office/drawing/2010/main" val="0"/>
              </a:ext>
            </a:extLst>
          </a:blip>
          <a:srcRect l="9692"/>
          <a:stretch/>
        </p:blipFill>
        <p:spPr bwMode="auto">
          <a:xfrm flipH="1">
            <a:off x="8012968" y="3470052"/>
            <a:ext cx="2197832" cy="2513210"/>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2E86C063-E22E-2E4C-A523-54089486E38F}" type="slidenum">
              <a:rPr lang="en-US" smtClean="0"/>
              <a:t>5</a:t>
            </a:fld>
            <a:endParaRPr lang="en-US"/>
          </a:p>
        </p:txBody>
      </p:sp>
    </p:spTree>
    <p:extLst>
      <p:ext uri="{BB962C8B-B14F-4D97-AF65-F5344CB8AC3E}">
        <p14:creationId xmlns:p14="http://schemas.microsoft.com/office/powerpoint/2010/main" val="309563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1981200" y="769620"/>
            <a:ext cx="8122920" cy="703580"/>
          </a:xfrm>
        </p:spPr>
        <p:txBody>
          <a:bodyPr/>
          <a:lstStyle/>
          <a:p>
            <a:r>
              <a:rPr lang="en-US" dirty="0" smtClean="0"/>
              <a:t>Questions de </a:t>
            </a:r>
            <a:r>
              <a:rPr lang="en-US" dirty="0" err="1" smtClean="0"/>
              <a:t>sélection</a:t>
            </a:r>
            <a:endParaRPr lang="en-US" dirty="0"/>
          </a:p>
        </p:txBody>
      </p:sp>
      <p:sp>
        <p:nvSpPr>
          <p:cNvPr id="10" name="Title 1"/>
          <p:cNvSpPr txBox="1">
            <a:spLocks/>
          </p:cNvSpPr>
          <p:nvPr>
            <p:custDataLst>
              <p:tags r:id="rId2"/>
            </p:custDataLst>
          </p:nvPr>
        </p:nvSpPr>
        <p:spPr>
          <a:xfrm>
            <a:off x="606000" y="254123"/>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err="1" smtClean="0">
                <a:solidFill>
                  <a:schemeClr val="tx1"/>
                </a:solidFill>
              </a:rPr>
              <a:t>Sélection</a:t>
            </a:r>
            <a:r>
              <a:rPr lang="en-US" sz="2800" dirty="0">
                <a:solidFill>
                  <a:srgbClr val="C3D941"/>
                </a:solidFill>
              </a:rPr>
              <a:t>	</a:t>
            </a:r>
            <a:endParaRPr lang="en-US" sz="3200" dirty="0"/>
          </a:p>
        </p:txBody>
      </p:sp>
      <p:graphicFrame>
        <p:nvGraphicFramePr>
          <p:cNvPr id="7" name="Table 6">
            <a:extLst>
              <a:ext uri="{FF2B5EF4-FFF2-40B4-BE49-F238E27FC236}">
                <a16:creationId xmlns:a16="http://schemas.microsoft.com/office/drawing/2014/main" id="{F95A9AF4-B4C2-41CC-9E1F-C94644A7DDDF}"/>
              </a:ext>
            </a:extLst>
          </p:cNvPr>
          <p:cNvGraphicFramePr>
            <a:graphicFrameLocks noGrp="1"/>
          </p:cNvGraphicFramePr>
          <p:nvPr>
            <p:custDataLst>
              <p:tags r:id="rId3"/>
            </p:custDataLst>
            <p:extLst>
              <p:ext uri="{D42A27DB-BD31-4B8C-83A1-F6EECF244321}">
                <p14:modId xmlns:p14="http://schemas.microsoft.com/office/powerpoint/2010/main" val="2723716870"/>
              </p:ext>
            </p:extLst>
          </p:nvPr>
        </p:nvGraphicFramePr>
        <p:xfrm>
          <a:off x="1981200" y="1928249"/>
          <a:ext cx="8229600" cy="367678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5904">
                <a:tc>
                  <a:txBody>
                    <a:bodyPr/>
                    <a:lstStyle/>
                    <a:p>
                      <a:r>
                        <a:rPr lang="en-CA" sz="2000" dirty="0">
                          <a:latin typeface="Arial" panose="020B0604020202020204" pitchFamily="34" charset="0"/>
                          <a:cs typeface="Arial" panose="020B0604020202020204" pitchFamily="34" charset="0"/>
                        </a:rPr>
                        <a:t>Question</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14335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2000" b="1" dirty="0">
                          <a:ln>
                            <a:solidFill>
                              <a:sysClr val="windowText" lastClr="000000"/>
                            </a:solidFill>
                          </a:ln>
                          <a:solidFill>
                            <a:schemeClr val="tx1"/>
                          </a:solidFill>
                          <a:latin typeface="Arial" panose="020B0604020202020204" pitchFamily="34" charset="0"/>
                          <a:cs typeface="Arial" panose="020B0604020202020204" pitchFamily="34" charset="0"/>
                        </a:rPr>
                        <a:t>A. </a:t>
                      </a:r>
                      <a:r>
                        <a:rPr lang="en-CA" altLang="en-US" sz="2000" b="1" dirty="0" err="1" smtClean="0">
                          <a:latin typeface="Arial" panose="020B0604020202020204" pitchFamily="34" charset="0"/>
                          <a:cs typeface="Arial" panose="020B0604020202020204" pitchFamily="34" charset="0"/>
                        </a:rPr>
                        <a:t>Avez-vous</a:t>
                      </a:r>
                      <a:r>
                        <a:rPr lang="en-CA" altLang="en-US" sz="2000" b="1" dirty="0" smtClean="0">
                          <a:latin typeface="Arial" panose="020B0604020202020204" pitchFamily="34" charset="0"/>
                          <a:cs typeface="Arial" panose="020B0604020202020204" pitchFamily="34" charset="0"/>
                        </a:rPr>
                        <a:t> </a:t>
                      </a:r>
                      <a:r>
                        <a:rPr lang="en-CA" altLang="en-US" sz="2000" b="1" dirty="0" err="1" smtClean="0">
                          <a:latin typeface="Arial" panose="020B0604020202020204" pitchFamily="34" charset="0"/>
                          <a:cs typeface="Arial" panose="020B0604020202020204" pitchFamily="34" charset="0"/>
                        </a:rPr>
                        <a:t>répondu</a:t>
                      </a:r>
                      <a:r>
                        <a:rPr lang="en-CA" altLang="en-US" sz="2000" b="1" dirty="0" smtClean="0">
                          <a:latin typeface="Arial" panose="020B0604020202020204" pitchFamily="34" charset="0"/>
                          <a:cs typeface="Arial" panose="020B0604020202020204" pitchFamily="34" charset="0"/>
                        </a:rPr>
                        <a:t> à </a:t>
                      </a:r>
                      <a:r>
                        <a:rPr lang="en-CA" altLang="en-US" sz="2000" b="1" dirty="0" err="1" smtClean="0">
                          <a:latin typeface="Arial" panose="020B0604020202020204" pitchFamily="34" charset="0"/>
                          <a:cs typeface="Arial" panose="020B0604020202020204" pitchFamily="34" charset="0"/>
                        </a:rPr>
                        <a:t>ce</a:t>
                      </a:r>
                      <a:r>
                        <a:rPr lang="en-CA" altLang="en-US" sz="2000" b="1" dirty="0" smtClean="0">
                          <a:latin typeface="Arial" panose="020B0604020202020204" pitchFamily="34" charset="0"/>
                          <a:cs typeface="Arial" panose="020B0604020202020204" pitchFamily="34" charset="0"/>
                        </a:rPr>
                        <a:t> </a:t>
                      </a:r>
                      <a:r>
                        <a:rPr lang="en-CA" altLang="en-US" sz="2000" b="1" dirty="0" err="1" smtClean="0">
                          <a:latin typeface="Arial" panose="020B0604020202020204" pitchFamily="34" charset="0"/>
                          <a:cs typeface="Arial" panose="020B0604020202020204" pitchFamily="34" charset="0"/>
                        </a:rPr>
                        <a:t>sondage</a:t>
                      </a:r>
                      <a:r>
                        <a:rPr lang="en-CA" altLang="en-US" sz="2000" b="1" dirty="0" smtClean="0">
                          <a:latin typeface="Arial" panose="020B0604020202020204" pitchFamily="34" charset="0"/>
                          <a:cs typeface="Arial" panose="020B0604020202020204" pitchFamily="34" charset="0"/>
                        </a:rPr>
                        <a:t> </a:t>
                      </a:r>
                      <a:r>
                        <a:rPr lang="en-CA" altLang="en-US" sz="2000" b="1" dirty="0" err="1" smtClean="0">
                          <a:latin typeface="Arial" panose="020B0604020202020204" pitchFamily="34" charset="0"/>
                          <a:cs typeface="Arial" panose="020B0604020202020204" pitchFamily="34" charset="0"/>
                        </a:rPr>
                        <a:t>mené</a:t>
                      </a:r>
                      <a:r>
                        <a:rPr lang="en-CA" altLang="en-US" sz="2000" b="1" dirty="0" smtClean="0">
                          <a:latin typeface="Arial" panose="020B0604020202020204" pitchFamily="34" charset="0"/>
                          <a:cs typeface="Arial" panose="020B0604020202020204" pitchFamily="34" charset="0"/>
                        </a:rPr>
                        <a:t> par </a:t>
                      </a:r>
                      <a:r>
                        <a:rPr lang="en-CA" altLang="en-US" sz="2000" b="1" dirty="0" err="1" smtClean="0">
                          <a:latin typeface="Arial" panose="020B0604020202020204" pitchFamily="34" charset="0"/>
                          <a:cs typeface="Arial" panose="020B0604020202020204" pitchFamily="34" charset="0"/>
                        </a:rPr>
                        <a:t>une</a:t>
                      </a:r>
                      <a:r>
                        <a:rPr lang="en-CA" altLang="en-US" sz="2000" b="1" dirty="0" smtClean="0">
                          <a:latin typeface="Arial" panose="020B0604020202020204" pitchFamily="34" charset="0"/>
                          <a:cs typeface="Arial" panose="020B0604020202020204" pitchFamily="34" charset="0"/>
                        </a:rPr>
                        <a:t> </a:t>
                      </a:r>
                      <a:r>
                        <a:rPr lang="en-CA" altLang="en-US" sz="2000" b="1" dirty="0" err="1" smtClean="0">
                          <a:latin typeface="Arial" panose="020B0604020202020204" pitchFamily="34" charset="0"/>
                          <a:cs typeface="Arial" panose="020B0604020202020204" pitchFamily="34" charset="0"/>
                        </a:rPr>
                        <a:t>personne</a:t>
                      </a:r>
                      <a:r>
                        <a:rPr lang="en-CA" altLang="en-US" sz="2000" b="1" dirty="0" smtClean="0">
                          <a:latin typeface="Arial" panose="020B0604020202020204" pitchFamily="34" charset="0"/>
                          <a:cs typeface="Arial" panose="020B0604020202020204" pitchFamily="34" charset="0"/>
                        </a:rPr>
                        <a:t> </a:t>
                      </a:r>
                      <a:r>
                        <a:rPr lang="en-CA" altLang="en-US" sz="2000" b="1" dirty="0" err="1" smtClean="0">
                          <a:latin typeface="Arial" panose="020B0604020202020204" pitchFamily="34" charset="0"/>
                          <a:cs typeface="Arial" panose="020B0604020202020204" pitchFamily="34" charset="0"/>
                        </a:rPr>
                        <a:t>ayant</a:t>
                      </a:r>
                      <a:r>
                        <a:rPr lang="en-CA" altLang="en-US" sz="2000" b="1" dirty="0" smtClean="0">
                          <a:latin typeface="Arial" panose="020B0604020202020204" pitchFamily="34" charset="0"/>
                          <a:cs typeface="Arial" panose="020B0604020202020204" pitchFamily="34" charset="0"/>
                        </a:rPr>
                        <a:t> </a:t>
                      </a:r>
                      <a:r>
                        <a:rPr lang="en-CA" altLang="en-US" sz="2000" b="1" dirty="0" err="1" smtClean="0">
                          <a:latin typeface="Arial" panose="020B0604020202020204" pitchFamily="34" charset="0"/>
                          <a:cs typeface="Arial" panose="020B0604020202020204" pitchFamily="34" charset="0"/>
                        </a:rPr>
                        <a:t>cet</a:t>
                      </a:r>
                      <a:r>
                        <a:rPr lang="en-CA" altLang="en-US" sz="2000" b="1" dirty="0" smtClean="0">
                          <a:latin typeface="Arial" panose="020B0604020202020204" pitchFamily="34" charset="0"/>
                          <a:cs typeface="Arial" panose="020B0604020202020204" pitchFamily="34" charset="0"/>
                        </a:rPr>
                        <a:t> [</a:t>
                      </a:r>
                      <a:r>
                        <a:rPr lang="en-CA" altLang="en-US" sz="2000" b="1" dirty="0" err="1" smtClean="0">
                          <a:latin typeface="Arial" panose="020B0604020202020204" pitchFamily="34" charset="0"/>
                          <a:cs typeface="Arial" panose="020B0604020202020204" pitchFamily="34" charset="0"/>
                        </a:rPr>
                        <a:t>identifiant</a:t>
                      </a:r>
                      <a:r>
                        <a:rPr lang="en-CA" altLang="en-US" sz="2000" b="1" dirty="0" smtClean="0">
                          <a:latin typeface="Arial" panose="020B0604020202020204" pitchFamily="34" charset="0"/>
                          <a:cs typeface="Arial" panose="020B0604020202020204" pitchFamily="34" charset="0"/>
                        </a:rPr>
                        <a:t>, </a:t>
                      </a:r>
                      <a:r>
                        <a:rPr lang="en-CA" altLang="en-US" sz="2000" b="1" dirty="0" err="1" smtClean="0">
                          <a:latin typeface="Arial" panose="020B0604020202020204" pitchFamily="34" charset="0"/>
                          <a:cs typeface="Arial" panose="020B0604020202020204" pitchFamily="34" charset="0"/>
                        </a:rPr>
                        <a:t>p.ex</a:t>
                      </a:r>
                      <a:r>
                        <a:rPr lang="en-CA" altLang="en-US" sz="2000" b="1" dirty="0" smtClean="0">
                          <a:latin typeface="Arial" panose="020B0604020202020204" pitchFamily="34" charset="0"/>
                          <a:cs typeface="Arial" panose="020B0604020202020204" pitchFamily="34" charset="0"/>
                        </a:rPr>
                        <a:t>. badge]?</a:t>
                      </a:r>
                      <a:endParaRPr lang="en-CA" altLang="en-US" sz="2000" b="1" dirty="0">
                        <a:latin typeface="Arial" panose="020B0604020202020204" pitchFamily="34" charset="0"/>
                        <a:cs typeface="Arial" panose="020B0604020202020204" pitchFamily="34" charset="0"/>
                      </a:endParaRPr>
                    </a:p>
                    <a:p>
                      <a:pPr marL="342900" indent="-342900">
                        <a:buAutoNum type="alphaLcParenR"/>
                      </a:pPr>
                      <a:r>
                        <a:rPr lang="en-CA" sz="2000" dirty="0" err="1" smtClean="0">
                          <a:latin typeface="Arial" panose="020B0604020202020204" pitchFamily="34" charset="0"/>
                          <a:cs typeface="Arial" panose="020B0604020202020204" pitchFamily="34" charset="0"/>
                        </a:rPr>
                        <a:t>Oui</a:t>
                      </a:r>
                      <a:endParaRPr lang="en-CA" sz="2000" dirty="0">
                        <a:latin typeface="Arial" panose="020B0604020202020204" pitchFamily="34" charset="0"/>
                        <a:cs typeface="Arial" panose="020B0604020202020204" pitchFamily="34" charset="0"/>
                      </a:endParaRPr>
                    </a:p>
                    <a:p>
                      <a:pPr marL="342900" indent="-342900">
                        <a:buAutoNum type="alphaLcParenR"/>
                      </a:pPr>
                      <a:r>
                        <a:rPr lang="en-CA" sz="2000" dirty="0" smtClean="0">
                          <a:latin typeface="Arial" panose="020B0604020202020204" pitchFamily="34" charset="0"/>
                          <a:cs typeface="Arial" panose="020B0604020202020204" pitchFamily="34" charset="0"/>
                        </a:rPr>
                        <a:t>Non</a:t>
                      </a:r>
                      <a:endParaRPr lang="en-CA"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altLang="en-US" sz="2000" kern="1200" baseline="0" dirty="0" err="1" smtClean="0">
                          <a:solidFill>
                            <a:schemeClr val="dk1"/>
                          </a:solidFill>
                          <a:effectLst/>
                          <a:latin typeface="Arial" panose="020B0604020202020204" pitchFamily="34" charset="0"/>
                          <a:ea typeface="+mn-ea"/>
                          <a:cs typeface="Arial" panose="020B0604020202020204" pitchFamily="34" charset="0"/>
                        </a:rPr>
                        <a:t>Éviter</a:t>
                      </a:r>
                      <a:r>
                        <a:rPr lang="en-CA" altLang="en-US" sz="2000" kern="1200" baseline="0" dirty="0" smtClean="0">
                          <a:solidFill>
                            <a:schemeClr val="dk1"/>
                          </a:solidFill>
                          <a:effectLst/>
                          <a:latin typeface="Arial" panose="020B0604020202020204" pitchFamily="34" charset="0"/>
                          <a:ea typeface="+mn-ea"/>
                          <a:cs typeface="Arial" panose="020B0604020202020204" pitchFamily="34" charset="0"/>
                        </a:rPr>
                        <a:t> le double </a:t>
                      </a:r>
                      <a:r>
                        <a:rPr lang="en-CA" altLang="en-US" sz="2000" kern="1200" baseline="0" dirty="0" err="1" smtClean="0">
                          <a:solidFill>
                            <a:schemeClr val="dk1"/>
                          </a:solidFill>
                          <a:effectLst/>
                          <a:latin typeface="Arial" panose="020B0604020202020204" pitchFamily="34" charset="0"/>
                          <a:ea typeface="+mn-ea"/>
                          <a:cs typeface="Arial" panose="020B0604020202020204" pitchFamily="34" charset="0"/>
                        </a:rPr>
                        <a:t>comptage</a:t>
                      </a:r>
                      <a:r>
                        <a:rPr lang="en-CA" altLang="en-US" sz="2000" kern="1200" baseline="0" dirty="0" smtClean="0">
                          <a:solidFill>
                            <a:schemeClr val="dk1"/>
                          </a:solidFill>
                          <a:effectLst/>
                          <a:latin typeface="Arial" panose="020B0604020202020204" pitchFamily="34" charset="0"/>
                          <a:ea typeface="+mn-ea"/>
                          <a:cs typeface="Arial" panose="020B0604020202020204" pitchFamily="34" charset="0"/>
                        </a:rPr>
                        <a:t>. </a:t>
                      </a:r>
                      <a:endParaRPr lang="en-CA" altLang="en-US" sz="2000" kern="1200" baseline="0" dirty="0">
                        <a:solidFill>
                          <a:schemeClr val="dk1"/>
                        </a:solidFill>
                        <a:effectLst/>
                        <a:latin typeface="Arial" panose="020B0604020202020204" pitchFamily="34" charset="0"/>
                        <a:ea typeface="+mn-ea"/>
                        <a:cs typeface="Arial" panose="020B0604020202020204" pitchFamily="34" charset="0"/>
                      </a:endParaRPr>
                    </a:p>
                    <a:p>
                      <a:pPr algn="ctr"/>
                      <a:endParaRPr lang="en-CA" sz="2000" b="0"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81517">
                <a:tc>
                  <a:txBody>
                    <a:bodyPr/>
                    <a:lstStyle/>
                    <a:p>
                      <a:pPr marL="0" indent="0">
                        <a:buFont typeface="Wingdings" pitchFamily="2" charset="2"/>
                        <a:buNone/>
                      </a:pPr>
                      <a:r>
                        <a:rPr lang="en-CA" sz="2000" b="1" dirty="0">
                          <a:ln>
                            <a:solidFill>
                              <a:sysClr val="windowText" lastClr="000000"/>
                            </a:solidFill>
                          </a:ln>
                          <a:solidFill>
                            <a:schemeClr val="tx1"/>
                          </a:solidFill>
                          <a:latin typeface="Arial" panose="020B0604020202020204" pitchFamily="34" charset="0"/>
                          <a:cs typeface="Arial" panose="020B0604020202020204" pitchFamily="34" charset="0"/>
                        </a:rPr>
                        <a:t>B. </a:t>
                      </a:r>
                      <a:r>
                        <a:rPr lang="en-CA" sz="2000" b="1" dirty="0" err="1" smtClean="0">
                          <a:latin typeface="Arial" panose="020B0604020202020204" pitchFamily="34" charset="0"/>
                          <a:cs typeface="Arial" panose="020B0604020202020204" pitchFamily="34" charset="0"/>
                        </a:rPr>
                        <a:t>Souhaitez-vous</a:t>
                      </a:r>
                      <a:r>
                        <a:rPr lang="en-CA" sz="2000" b="1" dirty="0" smtClean="0">
                          <a:latin typeface="Arial" panose="020B0604020202020204" pitchFamily="34" charset="0"/>
                          <a:cs typeface="Arial" panose="020B0604020202020204" pitchFamily="34" charset="0"/>
                        </a:rPr>
                        <a:t> </a:t>
                      </a:r>
                      <a:r>
                        <a:rPr lang="en-CA" sz="2000" b="1" dirty="0" err="1" smtClean="0">
                          <a:latin typeface="Arial" panose="020B0604020202020204" pitchFamily="34" charset="0"/>
                          <a:cs typeface="Arial" panose="020B0604020202020204" pitchFamily="34" charset="0"/>
                        </a:rPr>
                        <a:t>participer</a:t>
                      </a:r>
                      <a:r>
                        <a:rPr lang="en-CA" sz="2000" b="1" dirty="0" smtClean="0">
                          <a:latin typeface="Arial" panose="020B0604020202020204" pitchFamily="34" charset="0"/>
                          <a:cs typeface="Arial" panose="020B0604020202020204" pitchFamily="34" charset="0"/>
                        </a:rPr>
                        <a:t> au </a:t>
                      </a:r>
                      <a:r>
                        <a:rPr lang="en-CA" sz="2000" b="1" dirty="0" err="1" smtClean="0">
                          <a:latin typeface="Arial" panose="020B0604020202020204" pitchFamily="34" charset="0"/>
                          <a:cs typeface="Arial" panose="020B0604020202020204" pitchFamily="34" charset="0"/>
                        </a:rPr>
                        <a:t>sondage</a:t>
                      </a:r>
                      <a:r>
                        <a:rPr lang="en-CA" sz="2000" b="1" dirty="0" smtClean="0">
                          <a:latin typeface="Arial" panose="020B0604020202020204" pitchFamily="34" charset="0"/>
                          <a:cs typeface="Arial" panose="020B0604020202020204" pitchFamily="34" charset="0"/>
                        </a:rPr>
                        <a:t> </a:t>
                      </a:r>
                      <a:endParaRPr lang="en-CA" sz="2000" b="1" dirty="0">
                        <a:latin typeface="Arial" panose="020B0604020202020204" pitchFamily="34" charset="0"/>
                        <a:cs typeface="Arial" panose="020B0604020202020204" pitchFamily="34" charset="0"/>
                      </a:endParaRPr>
                    </a:p>
                    <a:p>
                      <a:pPr marL="342900" indent="-342900">
                        <a:buAutoNum type="alphaLcParenR"/>
                      </a:pPr>
                      <a:r>
                        <a:rPr lang="en-CA" sz="2000" dirty="0" err="1" smtClean="0">
                          <a:latin typeface="Arial" panose="020B0604020202020204" pitchFamily="34" charset="0"/>
                          <a:cs typeface="Arial" panose="020B0604020202020204" pitchFamily="34" charset="0"/>
                        </a:rPr>
                        <a:t>Oui</a:t>
                      </a:r>
                      <a:endParaRPr lang="en-CA" sz="2000" dirty="0">
                        <a:latin typeface="Arial" panose="020B0604020202020204" pitchFamily="34" charset="0"/>
                        <a:cs typeface="Arial" panose="020B0604020202020204" pitchFamily="34" charset="0"/>
                      </a:endParaRPr>
                    </a:p>
                    <a:p>
                      <a:pPr marL="342900" indent="-342900">
                        <a:buAutoNum type="alphaLcParenR"/>
                      </a:pPr>
                      <a:r>
                        <a:rPr lang="en-CA" sz="2000" dirty="0" smtClean="0">
                          <a:latin typeface="Arial" panose="020B0604020202020204" pitchFamily="34" charset="0"/>
                          <a:cs typeface="Arial" panose="020B0604020202020204" pitchFamily="34" charset="0"/>
                        </a:rPr>
                        <a:t>Non</a:t>
                      </a:r>
                      <a:endParaRPr lang="en-CA"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2000" kern="1200" baseline="0" dirty="0" err="1" smtClean="0">
                          <a:solidFill>
                            <a:schemeClr val="dk1"/>
                          </a:solidFill>
                          <a:effectLst/>
                          <a:latin typeface="Arial" panose="020B0604020202020204" pitchFamily="34" charset="0"/>
                          <a:ea typeface="+mn-ea"/>
                          <a:cs typeface="Arial" panose="020B0604020202020204" pitchFamily="34" charset="0"/>
                        </a:rPr>
                        <a:t>Obtenir</a:t>
                      </a:r>
                      <a:r>
                        <a:rPr lang="en-CA" sz="2000" kern="1200" baseline="0" dirty="0" smtClean="0">
                          <a:solidFill>
                            <a:schemeClr val="dk1"/>
                          </a:solidFill>
                          <a:effectLst/>
                          <a:latin typeface="Arial" panose="020B0604020202020204" pitchFamily="34" charset="0"/>
                          <a:ea typeface="+mn-ea"/>
                          <a:cs typeface="Arial" panose="020B0604020202020204" pitchFamily="34" charset="0"/>
                        </a:rPr>
                        <a:t> le </a:t>
                      </a:r>
                      <a:r>
                        <a:rPr lang="en-CA" sz="2000" kern="1200" baseline="0" dirty="0" err="1" smtClean="0">
                          <a:solidFill>
                            <a:schemeClr val="dk1"/>
                          </a:solidFill>
                          <a:effectLst/>
                          <a:latin typeface="Arial" panose="020B0604020202020204" pitchFamily="34" charset="0"/>
                          <a:ea typeface="+mn-ea"/>
                          <a:cs typeface="Arial" panose="020B0604020202020204" pitchFamily="34" charset="0"/>
                        </a:rPr>
                        <a:t>consentement</a:t>
                      </a:r>
                      <a:r>
                        <a:rPr lang="en-CA" sz="2000" kern="1200" baseline="0" dirty="0" smtClean="0">
                          <a:solidFill>
                            <a:schemeClr val="dk1"/>
                          </a:solidFill>
                          <a:effectLst/>
                          <a:latin typeface="Arial" panose="020B0604020202020204" pitchFamily="34" charset="0"/>
                          <a:ea typeface="+mn-ea"/>
                          <a:cs typeface="Arial" panose="020B0604020202020204" pitchFamily="34" charset="0"/>
                        </a:rPr>
                        <a:t> du participant.</a:t>
                      </a:r>
                      <a:endParaRPr lang="en-CA" sz="2000" kern="1200" baseline="0" dirty="0">
                        <a:solidFill>
                          <a:schemeClr val="dk1"/>
                        </a:solidFill>
                        <a:effectLst/>
                        <a:latin typeface="Arial" panose="020B0604020202020204" pitchFamily="34" charset="0"/>
                        <a:ea typeface="+mn-ea"/>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585262"/>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6</a:t>
            </a:fld>
            <a:endParaRPr lang="en-US"/>
          </a:p>
        </p:txBody>
      </p:sp>
    </p:spTree>
    <p:extLst>
      <p:ext uri="{BB962C8B-B14F-4D97-AF65-F5344CB8AC3E}">
        <p14:creationId xmlns:p14="http://schemas.microsoft.com/office/powerpoint/2010/main" val="3491792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582804" y="773132"/>
            <a:ext cx="8122920" cy="703580"/>
          </a:xfrm>
        </p:spPr>
        <p:txBody>
          <a:bodyPr/>
          <a:lstStyle/>
          <a:p>
            <a:r>
              <a:rPr lang="en-US" dirty="0" smtClean="0"/>
              <a:t>Questions de </a:t>
            </a:r>
            <a:r>
              <a:rPr lang="en-US" dirty="0" err="1" smtClean="0"/>
              <a:t>sélection</a:t>
            </a:r>
            <a:endParaRPr lang="en-US" dirty="0"/>
          </a:p>
        </p:txBody>
      </p:sp>
      <p:sp>
        <p:nvSpPr>
          <p:cNvPr id="10" name="Title 1"/>
          <p:cNvSpPr txBox="1">
            <a:spLocks/>
          </p:cNvSpPr>
          <p:nvPr>
            <p:custDataLst>
              <p:tags r:id="rId2"/>
            </p:custDataLst>
          </p:nvPr>
        </p:nvSpPr>
        <p:spPr>
          <a:xfrm>
            <a:off x="659340" y="249689"/>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err="1" smtClean="0">
                <a:solidFill>
                  <a:schemeClr val="tx1"/>
                </a:solidFill>
              </a:rPr>
              <a:t>Sélection</a:t>
            </a:r>
            <a:r>
              <a:rPr lang="en-US" sz="2800" dirty="0">
                <a:solidFill>
                  <a:srgbClr val="C3D941"/>
                </a:solidFill>
              </a:rPr>
              <a:t>	</a:t>
            </a:r>
            <a:endParaRPr lang="en-US" sz="3200" dirty="0"/>
          </a:p>
        </p:txBody>
      </p:sp>
      <p:graphicFrame>
        <p:nvGraphicFramePr>
          <p:cNvPr id="6" name="Table 5">
            <a:extLst>
              <a:ext uri="{FF2B5EF4-FFF2-40B4-BE49-F238E27FC236}">
                <a16:creationId xmlns:a16="http://schemas.microsoft.com/office/drawing/2014/main" id="{901FA4AB-F889-4726-8288-BC96AFF3CFCB}"/>
              </a:ext>
            </a:extLst>
          </p:cNvPr>
          <p:cNvGraphicFramePr>
            <a:graphicFrameLocks noGrp="1"/>
          </p:cNvGraphicFramePr>
          <p:nvPr>
            <p:custDataLst>
              <p:tags r:id="rId3"/>
            </p:custDataLst>
            <p:extLst>
              <p:ext uri="{D42A27DB-BD31-4B8C-83A1-F6EECF244321}">
                <p14:modId xmlns:p14="http://schemas.microsoft.com/office/powerpoint/2010/main" val="48197657"/>
              </p:ext>
            </p:extLst>
          </p:nvPr>
        </p:nvGraphicFramePr>
        <p:xfrm>
          <a:off x="582804" y="1450042"/>
          <a:ext cx="10812027" cy="4450080"/>
        </p:xfrm>
        <a:graphic>
          <a:graphicData uri="http://schemas.openxmlformats.org/drawingml/2006/table">
            <a:tbl>
              <a:tblPr firstRow="1" bandRow="1">
                <a:tableStyleId>{5C22544A-7EE6-4342-B048-85BDC9FD1C3A}</a:tableStyleId>
              </a:tblPr>
              <a:tblGrid>
                <a:gridCol w="4679642">
                  <a:extLst>
                    <a:ext uri="{9D8B030D-6E8A-4147-A177-3AD203B41FA5}">
                      <a16:colId xmlns:a16="http://schemas.microsoft.com/office/drawing/2014/main" val="20000"/>
                    </a:ext>
                  </a:extLst>
                </a:gridCol>
                <a:gridCol w="6132385">
                  <a:extLst>
                    <a:ext uri="{9D8B030D-6E8A-4147-A177-3AD203B41FA5}">
                      <a16:colId xmlns:a16="http://schemas.microsoft.com/office/drawing/2014/main" val="20001"/>
                    </a:ext>
                  </a:extLst>
                </a:gridCol>
              </a:tblGrid>
              <a:tr h="47000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dirty="0" smtClean="0">
                          <a:latin typeface="Arial" panose="020B0604020202020204" pitchFamily="34" charset="0"/>
                          <a:cs typeface="Arial" panose="020B0604020202020204" pitchFamily="34" charset="0"/>
                        </a:rPr>
                        <a:t>Question C: </a:t>
                      </a:r>
                      <a:r>
                        <a:rPr lang="en-CA" altLang="en-US" sz="2000" b="1" dirty="0" err="1" smtClean="0">
                          <a:latin typeface="Arial" panose="020B0604020202020204" pitchFamily="34" charset="0"/>
                          <a:cs typeface="Arial" panose="020B0604020202020204" pitchFamily="34" charset="0"/>
                        </a:rPr>
                        <a:t>Où</a:t>
                      </a:r>
                      <a:r>
                        <a:rPr lang="en-CA" altLang="en-US" sz="2000" b="1" baseline="0" dirty="0" smtClean="0">
                          <a:latin typeface="Arial" panose="020B0604020202020204" pitchFamily="34" charset="0"/>
                          <a:cs typeface="Arial" panose="020B0604020202020204" pitchFamily="34" charset="0"/>
                        </a:rPr>
                        <a:t> </a:t>
                      </a:r>
                      <a:r>
                        <a:rPr lang="en-CA" altLang="en-US" sz="2000" b="1" baseline="0" dirty="0" err="1" smtClean="0">
                          <a:latin typeface="Arial" panose="020B0604020202020204" pitchFamily="34" charset="0"/>
                          <a:cs typeface="Arial" panose="020B0604020202020204" pitchFamily="34" charset="0"/>
                        </a:rPr>
                        <a:t>passerez-vous</a:t>
                      </a:r>
                      <a:r>
                        <a:rPr lang="en-CA" altLang="en-US" sz="2000" b="1" baseline="0" dirty="0" smtClean="0">
                          <a:latin typeface="Arial" panose="020B0604020202020204" pitchFamily="34" charset="0"/>
                          <a:cs typeface="Arial" panose="020B0604020202020204" pitchFamily="34" charset="0"/>
                        </a:rPr>
                        <a:t> la </a:t>
                      </a:r>
                      <a:r>
                        <a:rPr lang="en-CA" altLang="en-US" sz="2000" b="1" baseline="0" dirty="0" err="1" smtClean="0">
                          <a:latin typeface="Arial" panose="020B0604020202020204" pitchFamily="34" charset="0"/>
                          <a:cs typeface="Arial" panose="020B0604020202020204" pitchFamily="34" charset="0"/>
                        </a:rPr>
                        <a:t>nuit</a:t>
                      </a:r>
                      <a:r>
                        <a:rPr lang="en-CA" altLang="en-US" sz="2000" b="1" baseline="0" dirty="0" smtClean="0">
                          <a:latin typeface="Arial" panose="020B0604020202020204" pitchFamily="34" charset="0"/>
                          <a:cs typeface="Arial" panose="020B0604020202020204" pitchFamily="34" charset="0"/>
                        </a:rPr>
                        <a:t>? [le </a:t>
                      </a:r>
                      <a:r>
                        <a:rPr lang="en-CA" altLang="en-US" sz="2000" b="1" baseline="0" dirty="0" err="1" smtClean="0">
                          <a:latin typeface="Arial" panose="020B0604020202020204" pitchFamily="34" charset="0"/>
                          <a:cs typeface="Arial" panose="020B0604020202020204" pitchFamily="34" charset="0"/>
                        </a:rPr>
                        <a:t>soir</a:t>
                      </a:r>
                      <a:r>
                        <a:rPr lang="en-CA" altLang="en-US" sz="2000" b="1" baseline="0" dirty="0" smtClean="0">
                          <a:latin typeface="Arial" panose="020B0604020202020204" pitchFamily="34" charset="0"/>
                          <a:cs typeface="Arial" panose="020B0604020202020204" pitchFamily="34" charset="0"/>
                        </a:rPr>
                        <a:t> </a:t>
                      </a:r>
                      <a:r>
                        <a:rPr lang="en-CA" altLang="en-US" sz="2000" b="1" baseline="0" dirty="0" err="1" smtClean="0">
                          <a:latin typeface="Arial" panose="020B0604020202020204" pitchFamily="34" charset="0"/>
                          <a:cs typeface="Arial" panose="020B0604020202020204" pitchFamily="34" charset="0"/>
                        </a:rPr>
                        <a:t>même</a:t>
                      </a:r>
                      <a:r>
                        <a:rPr lang="en-CA" altLang="en-US" sz="2000" b="1" baseline="0" dirty="0" smtClean="0">
                          <a:latin typeface="Arial" panose="020B0604020202020204" pitchFamily="34" charset="0"/>
                          <a:cs typeface="Arial" panose="020B0604020202020204"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2000" b="1" baseline="0" dirty="0" smtClean="0">
                          <a:latin typeface="Arial" panose="020B0604020202020204" pitchFamily="34" charset="0"/>
                          <a:cs typeface="Arial" panose="020B0604020202020204" pitchFamily="34" charset="0"/>
                        </a:rPr>
                        <a:t>Question C: </a:t>
                      </a:r>
                      <a:r>
                        <a:rPr lang="en-CA" altLang="en-US" sz="2000" b="1" dirty="0" err="1" smtClean="0">
                          <a:latin typeface="Arial" panose="020B0604020202020204" pitchFamily="34" charset="0"/>
                          <a:cs typeface="Arial" panose="020B0604020202020204" pitchFamily="34" charset="0"/>
                        </a:rPr>
                        <a:t>Où</a:t>
                      </a:r>
                      <a:r>
                        <a:rPr lang="en-CA" altLang="en-US" sz="2000" b="1" baseline="0" dirty="0" smtClean="0">
                          <a:latin typeface="Arial" panose="020B0604020202020204" pitchFamily="34" charset="0"/>
                          <a:cs typeface="Arial" panose="020B0604020202020204" pitchFamily="34" charset="0"/>
                        </a:rPr>
                        <a:t> </a:t>
                      </a:r>
                      <a:r>
                        <a:rPr lang="en-CA" altLang="en-US" sz="2000" b="1" baseline="0" dirty="0" err="1" smtClean="0">
                          <a:latin typeface="Arial" panose="020B0604020202020204" pitchFamily="34" charset="0"/>
                          <a:cs typeface="Arial" panose="020B0604020202020204" pitchFamily="34" charset="0"/>
                        </a:rPr>
                        <a:t>avez-vous</a:t>
                      </a:r>
                      <a:r>
                        <a:rPr lang="en-CA" altLang="en-US" sz="2000" b="1" baseline="0" dirty="0" smtClean="0">
                          <a:latin typeface="Arial" panose="020B0604020202020204" pitchFamily="34" charset="0"/>
                          <a:cs typeface="Arial" panose="020B0604020202020204" pitchFamily="34" charset="0"/>
                        </a:rPr>
                        <a:t> passé la </a:t>
                      </a:r>
                      <a:r>
                        <a:rPr lang="en-CA" altLang="en-US" sz="2000" b="1" baseline="0" dirty="0" err="1" smtClean="0">
                          <a:latin typeface="Arial" panose="020B0604020202020204" pitchFamily="34" charset="0"/>
                          <a:cs typeface="Arial" panose="020B0604020202020204" pitchFamily="34" charset="0"/>
                        </a:rPr>
                        <a:t>nuit</a:t>
                      </a:r>
                      <a:r>
                        <a:rPr lang="en-CA" altLang="en-US" sz="2000" b="1" baseline="0" dirty="0" smtClean="0">
                          <a:latin typeface="Arial" panose="020B0604020202020204" pitchFamily="34" charset="0"/>
                          <a:cs typeface="Arial" panose="020B0604020202020204" pitchFamily="34" charset="0"/>
                        </a:rPr>
                        <a:t> </a:t>
                      </a:r>
                      <a:r>
                        <a:rPr lang="en-CA" altLang="en-US" sz="2000" b="1" baseline="0" dirty="0" err="1" smtClean="0">
                          <a:latin typeface="Arial" panose="020B0604020202020204" pitchFamily="34" charset="0"/>
                          <a:cs typeface="Arial" panose="020B0604020202020204" pitchFamily="34" charset="0"/>
                        </a:rPr>
                        <a:t>dernière</a:t>
                      </a:r>
                      <a:r>
                        <a:rPr lang="en-CA" altLang="en-US" sz="2000" b="1" baseline="0" dirty="0" smtClean="0">
                          <a:latin typeface="Arial" panose="020B0604020202020204" pitchFamily="34" charset="0"/>
                          <a:cs typeface="Arial" panose="020B0604020202020204" pitchFamily="34" charset="0"/>
                        </a:rPr>
                        <a:t>? [le </a:t>
                      </a:r>
                      <a:r>
                        <a:rPr lang="en-CA" altLang="en-US" sz="2000" b="1" baseline="0" dirty="0" err="1" smtClean="0">
                          <a:latin typeface="Arial" panose="020B0604020202020204" pitchFamily="34" charset="0"/>
                          <a:cs typeface="Arial" panose="020B0604020202020204" pitchFamily="34" charset="0"/>
                        </a:rPr>
                        <a:t>lendemain</a:t>
                      </a:r>
                      <a:r>
                        <a:rPr lang="en-CA" altLang="en-US" sz="2000" b="1" baseline="0" dirty="0" smtClean="0">
                          <a:latin typeface="Arial" panose="020B0604020202020204" pitchFamily="34" charset="0"/>
                          <a:cs typeface="Arial" panose="020B0604020202020204" pitchFamily="34" charset="0"/>
                        </a:rPr>
                        <a:t>]</a:t>
                      </a:r>
                      <a:endParaRPr lang="en-CA" altLang="en-US" sz="2000" b="1"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168"/>
                    </a:solidFill>
                  </a:tcPr>
                </a:tc>
                <a:tc hMerge="1">
                  <a:txBody>
                    <a:bodyPr/>
                    <a:lstStyle/>
                    <a:p>
                      <a:endParaRPr lang="en-C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5D7F"/>
                    </a:solidFill>
                  </a:tcPr>
                </a:tc>
                <a:extLst>
                  <a:ext uri="{0D108BD9-81ED-4DB2-BD59-A6C34878D82A}">
                    <a16:rowId xmlns:a16="http://schemas.microsoft.com/office/drawing/2014/main" val="10000"/>
                  </a:ext>
                </a:extLst>
              </a:tr>
              <a:tr h="2317703">
                <a:tc>
                  <a:txBody>
                    <a:bodyPr/>
                    <a:lstStyle/>
                    <a:p>
                      <a:pPr marL="276225" indent="-276225" algn="l" defTabSz="457200" rtl="0" eaLnBrk="1" latinLnBrk="0" hangingPunct="1">
                        <a:buAutoNum type="alphaLcParenR"/>
                      </a:pPr>
                      <a:r>
                        <a:rPr lang="en-CA" sz="2000" kern="1200" dirty="0" smtClean="0">
                          <a:solidFill>
                            <a:schemeClr val="dk1"/>
                          </a:solidFill>
                          <a:latin typeface="Arial" panose="020B0604020202020204" pitchFamily="34" charset="0"/>
                          <a:ea typeface="+mn-ea"/>
                          <a:cs typeface="Arial" panose="020B0604020202020204" pitchFamily="34" charset="0"/>
                        </a:rPr>
                        <a:t>Refuse</a:t>
                      </a:r>
                      <a:r>
                        <a:rPr lang="en-CA" sz="2000" kern="1200" baseline="0" dirty="0" smtClean="0">
                          <a:solidFill>
                            <a:schemeClr val="dk1"/>
                          </a:solidFill>
                          <a:latin typeface="Arial" panose="020B0604020202020204" pitchFamily="34" charset="0"/>
                          <a:ea typeface="+mn-ea"/>
                          <a:cs typeface="Arial" panose="020B0604020202020204" pitchFamily="34" charset="0"/>
                        </a:rPr>
                        <a:t> de </a:t>
                      </a:r>
                      <a:r>
                        <a:rPr lang="en-CA" sz="2000" kern="1200" baseline="0" dirty="0" err="1" smtClean="0">
                          <a:solidFill>
                            <a:schemeClr val="dk1"/>
                          </a:solidFill>
                          <a:latin typeface="Arial" panose="020B0604020202020204" pitchFamily="34" charset="0"/>
                          <a:ea typeface="+mn-ea"/>
                          <a:cs typeface="Arial" panose="020B0604020202020204" pitchFamily="34" charset="0"/>
                        </a:rPr>
                        <a:t>répondre</a:t>
                      </a:r>
                      <a:r>
                        <a:rPr lang="en-CA" sz="2000" kern="1200" baseline="0" dirty="0" smtClean="0">
                          <a:solidFill>
                            <a:schemeClr val="dk1"/>
                          </a:solidFill>
                          <a:latin typeface="Arial" panose="020B0604020202020204" pitchFamily="34" charset="0"/>
                          <a:ea typeface="+mn-ea"/>
                          <a:cs typeface="Arial" panose="020B0604020202020204" pitchFamily="34" charset="0"/>
                        </a:rPr>
                        <a:t> </a:t>
                      </a:r>
                      <a:endParaRPr lang="en-CA" sz="2000" kern="1200" dirty="0" smtClean="0">
                        <a:solidFill>
                          <a:schemeClr val="dk1"/>
                        </a:solidFill>
                        <a:latin typeface="Arial" panose="020B0604020202020204" pitchFamily="34" charset="0"/>
                        <a:ea typeface="+mn-ea"/>
                        <a:cs typeface="Arial" panose="020B0604020202020204" pitchFamily="34" charset="0"/>
                      </a:endParaRPr>
                    </a:p>
                    <a:p>
                      <a:pPr marL="276225" indent="-276225" algn="l" defTabSz="457200" rtl="0" eaLnBrk="1" latinLnBrk="0" hangingPunct="1">
                        <a:buAutoNum type="alphaLcParenR"/>
                      </a:pPr>
                      <a:r>
                        <a:rPr lang="en-CA" sz="2000" kern="1200" dirty="0" smtClean="0">
                          <a:solidFill>
                            <a:schemeClr val="dk1"/>
                          </a:solidFill>
                          <a:latin typeface="Arial" panose="020B0604020202020204" pitchFamily="34" charset="0"/>
                          <a:ea typeface="+mn-ea"/>
                          <a:cs typeface="Arial" panose="020B0604020202020204" pitchFamily="34" charset="0"/>
                        </a:rPr>
                        <a:t>Son </a:t>
                      </a:r>
                      <a:r>
                        <a:rPr lang="en-CA" sz="2000" kern="1200" dirty="0" err="1" smtClean="0">
                          <a:solidFill>
                            <a:schemeClr val="dk1"/>
                          </a:solidFill>
                          <a:latin typeface="Arial" panose="020B0604020202020204" pitchFamily="34" charset="0"/>
                          <a:ea typeface="+mn-ea"/>
                          <a:cs typeface="Arial" panose="020B0604020202020204" pitchFamily="34" charset="0"/>
                        </a:rPr>
                        <a:t>appartement</a:t>
                      </a:r>
                      <a:r>
                        <a:rPr lang="en-CA" sz="2000" kern="1200" dirty="0" smtClean="0">
                          <a:solidFill>
                            <a:schemeClr val="dk1"/>
                          </a:solidFill>
                          <a:latin typeface="Arial" panose="020B0604020202020204" pitchFamily="34" charset="0"/>
                          <a:ea typeface="+mn-ea"/>
                          <a:cs typeface="Arial" panose="020B0604020202020204" pitchFamily="34" charset="0"/>
                        </a:rPr>
                        <a:t>/</a:t>
                      </a:r>
                      <a:r>
                        <a:rPr lang="en-CA" sz="2000" kern="1200" dirty="0" err="1" smtClean="0">
                          <a:solidFill>
                            <a:schemeClr val="dk1"/>
                          </a:solidFill>
                          <a:latin typeface="Arial" panose="020B0604020202020204" pitchFamily="34" charset="0"/>
                          <a:ea typeface="+mn-ea"/>
                          <a:cs typeface="Arial" panose="020B0604020202020204" pitchFamily="34" charset="0"/>
                        </a:rPr>
                        <a:t>sa</a:t>
                      </a:r>
                      <a:r>
                        <a:rPr lang="en-CA" sz="2000" kern="1200" dirty="0" smtClean="0">
                          <a:solidFill>
                            <a:schemeClr val="dk1"/>
                          </a:solidFill>
                          <a:latin typeface="Arial" panose="020B0604020202020204" pitchFamily="34" charset="0"/>
                          <a:ea typeface="+mn-ea"/>
                          <a:cs typeface="Arial" panose="020B0604020202020204" pitchFamily="34" charset="0"/>
                        </a:rPr>
                        <a:t> </a:t>
                      </a:r>
                      <a:r>
                        <a:rPr lang="en-CA" sz="2000" kern="1200" dirty="0" err="1" smtClean="0">
                          <a:solidFill>
                            <a:schemeClr val="dk1"/>
                          </a:solidFill>
                          <a:latin typeface="Arial" panose="020B0604020202020204" pitchFamily="34" charset="0"/>
                          <a:ea typeface="+mn-ea"/>
                          <a:cs typeface="Arial" panose="020B0604020202020204" pitchFamily="34" charset="0"/>
                        </a:rPr>
                        <a:t>maison</a:t>
                      </a:r>
                      <a:r>
                        <a:rPr lang="en-CA" sz="2000" kern="1200" dirty="0" smtClean="0">
                          <a:solidFill>
                            <a:schemeClr val="dk1"/>
                          </a:solidFill>
                          <a:latin typeface="Arial" panose="020B0604020202020204" pitchFamily="34" charset="0"/>
                          <a:ea typeface="+mn-ea"/>
                          <a:cs typeface="Arial" panose="020B0604020202020204" pitchFamily="34" charset="0"/>
                        </a:rPr>
                        <a:t> </a:t>
                      </a:r>
                    </a:p>
                    <a:p>
                      <a:pPr marL="276225" indent="-276225" algn="l" defTabSz="457200" rtl="0" eaLnBrk="1" latinLnBrk="0" hangingPunct="1">
                        <a:buAutoNum type="alphaLcParenR"/>
                      </a:pPr>
                      <a:r>
                        <a:rPr lang="en-CA" sz="2000" kern="1200" dirty="0" smtClean="0">
                          <a:solidFill>
                            <a:schemeClr val="dk1"/>
                          </a:solidFill>
                          <a:latin typeface="Arial" panose="020B0604020202020204" pitchFamily="34" charset="0"/>
                          <a:ea typeface="+mn-ea"/>
                          <a:cs typeface="Arial" panose="020B0604020202020204" pitchFamily="34" charset="0"/>
                        </a:rPr>
                        <a:t>Chez</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quelqu’un</a:t>
                      </a:r>
                      <a:endParaRPr lang="en-CA" sz="2000" kern="1200" dirty="0">
                        <a:solidFill>
                          <a:schemeClr val="dk1"/>
                        </a:solidFill>
                        <a:latin typeface="Arial" panose="020B0604020202020204" pitchFamily="34" charset="0"/>
                        <a:ea typeface="+mn-ea"/>
                        <a:cs typeface="Arial" panose="020B0604020202020204" pitchFamily="34" charset="0"/>
                      </a:endParaRPr>
                    </a:p>
                    <a:p>
                      <a:pPr marL="276225" indent="-276225" algn="l" defTabSz="457200" rtl="0" eaLnBrk="1" latinLnBrk="0" hangingPunct="1">
                        <a:buAutoNum type="alphaLcParenR"/>
                      </a:pPr>
                      <a:r>
                        <a:rPr lang="en-CA" sz="2000" kern="1200" dirty="0" smtClean="0">
                          <a:solidFill>
                            <a:schemeClr val="dk1"/>
                          </a:solidFill>
                          <a:latin typeface="Arial" panose="020B0604020202020204" pitchFamily="34" charset="0"/>
                          <a:ea typeface="+mn-ea"/>
                          <a:cs typeface="Arial" panose="020B0604020202020204" pitchFamily="34" charset="0"/>
                        </a:rPr>
                        <a:t>Motel/</a:t>
                      </a:r>
                      <a:r>
                        <a:rPr lang="en-CA" sz="2000" kern="1200" dirty="0" err="1" smtClean="0">
                          <a:solidFill>
                            <a:schemeClr val="dk1"/>
                          </a:solidFill>
                          <a:latin typeface="Arial" panose="020B0604020202020204" pitchFamily="34" charset="0"/>
                          <a:ea typeface="+mn-ea"/>
                          <a:cs typeface="Arial" panose="020B0604020202020204" pitchFamily="34" charset="0"/>
                        </a:rPr>
                        <a:t>hôtel</a:t>
                      </a:r>
                      <a:r>
                        <a:rPr lang="en-CA" sz="2000" kern="1200" dirty="0" smtClean="0">
                          <a:solidFill>
                            <a:schemeClr val="dk1"/>
                          </a:solidFill>
                          <a:latin typeface="Arial" panose="020B0604020202020204" pitchFamily="34" charset="0"/>
                          <a:ea typeface="+mn-ea"/>
                          <a:cs typeface="Arial" panose="020B0604020202020204" pitchFamily="34" charset="0"/>
                        </a:rPr>
                        <a:t> (</a:t>
                      </a:r>
                      <a:r>
                        <a:rPr lang="en-CA" sz="2000" kern="1200" dirty="0" err="1" smtClean="0">
                          <a:solidFill>
                            <a:schemeClr val="dk1"/>
                          </a:solidFill>
                          <a:latin typeface="Arial" panose="020B0604020202020204" pitchFamily="34" charset="0"/>
                          <a:ea typeface="+mn-ea"/>
                          <a:cs typeface="Arial" panose="020B0604020202020204" pitchFamily="34" charset="0"/>
                        </a:rPr>
                        <a:t>autofinancé</a:t>
                      </a:r>
                      <a:r>
                        <a:rPr lang="en-CA" sz="2000" kern="1200" dirty="0" smtClean="0">
                          <a:solidFill>
                            <a:schemeClr val="dk1"/>
                          </a:solidFill>
                          <a:latin typeface="Arial" panose="020B0604020202020204" pitchFamily="34" charset="0"/>
                          <a:ea typeface="+mn-ea"/>
                          <a:cs typeface="Arial" panose="020B0604020202020204" pitchFamily="34" charset="0"/>
                        </a:rPr>
                        <a:t>)</a:t>
                      </a:r>
                      <a:endParaRPr lang="en-CA" sz="2000" kern="1200" dirty="0">
                        <a:solidFill>
                          <a:schemeClr val="dk1"/>
                        </a:solidFill>
                        <a:latin typeface="Arial" panose="020B0604020202020204" pitchFamily="34" charset="0"/>
                        <a:ea typeface="+mn-ea"/>
                        <a:cs typeface="Arial" panose="020B0604020202020204" pitchFamily="34" charset="0"/>
                      </a:endParaRPr>
                    </a:p>
                    <a:p>
                      <a:pPr marL="276225" indent="-276225" algn="l" defTabSz="457200" rtl="0" eaLnBrk="1" latinLnBrk="0" hangingPunct="1">
                        <a:buAutoNum type="alphaLcParenR"/>
                      </a:pPr>
                      <a:r>
                        <a:rPr lang="en-CA" sz="2000" kern="1200" dirty="0" err="1" smtClean="0">
                          <a:solidFill>
                            <a:schemeClr val="dk1"/>
                          </a:solidFill>
                          <a:latin typeface="Arial" panose="020B0604020202020204" pitchFamily="34" charset="0"/>
                          <a:ea typeface="+mn-ea"/>
                          <a:cs typeface="Arial" panose="020B0604020202020204" pitchFamily="34" charset="0"/>
                        </a:rPr>
                        <a:t>Hôpital</a:t>
                      </a:r>
                      <a:endParaRPr lang="en-CA" sz="2000" kern="1200" dirty="0" smtClean="0">
                        <a:solidFill>
                          <a:schemeClr val="dk1"/>
                        </a:solidFill>
                        <a:latin typeface="Arial" panose="020B0604020202020204" pitchFamily="34" charset="0"/>
                        <a:ea typeface="+mn-ea"/>
                        <a:cs typeface="Arial" panose="020B0604020202020204" pitchFamily="34" charset="0"/>
                      </a:endParaRPr>
                    </a:p>
                    <a:p>
                      <a:pPr marL="276225" indent="-276225" algn="l" defTabSz="457200" rtl="0" eaLnBrk="1" latinLnBrk="0" hangingPunct="1">
                        <a:buAutoNum type="alphaLcParenR"/>
                      </a:pPr>
                      <a:r>
                        <a:rPr lang="en-CA" sz="2000" kern="1200" dirty="0" smtClean="0">
                          <a:solidFill>
                            <a:schemeClr val="dk1"/>
                          </a:solidFill>
                          <a:latin typeface="Arial" panose="020B0604020202020204" pitchFamily="34" charset="0"/>
                          <a:ea typeface="+mn-ea"/>
                          <a:cs typeface="Arial" panose="020B0604020202020204" pitchFamily="34" charset="0"/>
                        </a:rPr>
                        <a:t>Centre de </a:t>
                      </a:r>
                      <a:r>
                        <a:rPr lang="en-CA" sz="2000" kern="1200" dirty="0" err="1" smtClean="0">
                          <a:solidFill>
                            <a:schemeClr val="dk1"/>
                          </a:solidFill>
                          <a:latin typeface="Arial" panose="020B0604020202020204" pitchFamily="34" charset="0"/>
                          <a:ea typeface="+mn-ea"/>
                          <a:cs typeface="Arial" panose="020B0604020202020204" pitchFamily="34" charset="0"/>
                        </a:rPr>
                        <a:t>traitement</a:t>
                      </a:r>
                      <a:endParaRPr lang="en-CA" sz="2000" kern="1200" dirty="0" smtClean="0">
                        <a:solidFill>
                          <a:schemeClr val="dk1"/>
                        </a:solidFill>
                        <a:latin typeface="Arial" panose="020B0604020202020204" pitchFamily="34" charset="0"/>
                        <a:ea typeface="+mn-ea"/>
                        <a:cs typeface="Arial" panose="020B0604020202020204" pitchFamily="34" charset="0"/>
                      </a:endParaRPr>
                    </a:p>
                    <a:p>
                      <a:pPr marL="276225" indent="-276225">
                        <a:buAutoNum type="alphaLcParenR"/>
                      </a:pPr>
                      <a:r>
                        <a:rPr lang="en-CA" sz="2000" dirty="0" smtClean="0">
                          <a:latin typeface="Arial" panose="020B0604020202020204" pitchFamily="34" charset="0"/>
                          <a:cs typeface="Arial" panose="020B0604020202020204" pitchFamily="34" charset="0"/>
                        </a:rPr>
                        <a:t>Prison, centre de detention</a:t>
                      </a:r>
                    </a:p>
                    <a:p>
                      <a:pPr marL="276225" marR="0" lvl="0" indent="-276225" algn="l" defTabSz="457200" rtl="0" eaLnBrk="1" fontAlgn="auto" latinLnBrk="0" hangingPunct="1">
                        <a:lnSpc>
                          <a:spcPct val="100000"/>
                        </a:lnSpc>
                        <a:spcBef>
                          <a:spcPts val="0"/>
                        </a:spcBef>
                        <a:spcAft>
                          <a:spcPts val="0"/>
                        </a:spcAft>
                        <a:buClrTx/>
                        <a:buSzTx/>
                        <a:buFontTx/>
                        <a:buAutoNum type="alphaLcParenR"/>
                        <a:tabLst/>
                        <a:defRPr/>
                      </a:pPr>
                      <a:r>
                        <a:rPr lang="en-CA" sz="2000" kern="1200" baseline="0" dirty="0" smtClean="0">
                          <a:solidFill>
                            <a:schemeClr val="dk1"/>
                          </a:solidFill>
                          <a:latin typeface="Arial" panose="020B0604020202020204" pitchFamily="34" charset="0"/>
                          <a:ea typeface="+mn-ea"/>
                          <a:cs typeface="Arial" panose="020B0604020202020204" pitchFamily="34" charset="0"/>
                        </a:rPr>
                        <a:t>Refuge pour </a:t>
                      </a:r>
                      <a:r>
                        <a:rPr lang="en-CA" sz="2000" kern="1200" baseline="0" dirty="0" err="1" smtClean="0">
                          <a:solidFill>
                            <a:schemeClr val="dk1"/>
                          </a:solidFill>
                          <a:latin typeface="Arial" panose="020B0604020202020204" pitchFamily="34" charset="0"/>
                          <a:ea typeface="+mn-ea"/>
                          <a:cs typeface="Arial" panose="020B0604020202020204" pitchFamily="34" charset="0"/>
                        </a:rPr>
                        <a:t>personnes</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en</a:t>
                      </a:r>
                      <a:r>
                        <a:rPr lang="en-CA" sz="2000" kern="1200" baseline="0" dirty="0" smtClean="0">
                          <a:solidFill>
                            <a:schemeClr val="dk1"/>
                          </a:solidFill>
                          <a:latin typeface="Arial" panose="020B0604020202020204" pitchFamily="34" charset="0"/>
                          <a:ea typeface="+mn-ea"/>
                          <a:cs typeface="Arial" panose="020B0604020202020204" pitchFamily="34" charset="0"/>
                        </a:rPr>
                        <a:t> situation </a:t>
                      </a:r>
                      <a:r>
                        <a:rPr lang="en-CA" sz="2000" kern="1200" baseline="0" dirty="0" err="1" smtClean="0">
                          <a:solidFill>
                            <a:schemeClr val="dk1"/>
                          </a:solidFill>
                          <a:latin typeface="Arial" panose="020B0604020202020204" pitchFamily="34" charset="0"/>
                          <a:ea typeface="+mn-ea"/>
                          <a:cs typeface="Arial" panose="020B0604020202020204" pitchFamily="34" charset="0"/>
                        </a:rPr>
                        <a:t>d’itinérance</a:t>
                      </a:r>
                      <a:r>
                        <a:rPr lang="en-CA" sz="2000" kern="1200" baseline="0" dirty="0" smtClean="0">
                          <a:solidFill>
                            <a:schemeClr val="dk1"/>
                          </a:solidFill>
                          <a:latin typeface="Arial" panose="020B0604020202020204" pitchFamily="34" charset="0"/>
                          <a:ea typeface="+mn-ea"/>
                          <a:cs typeface="Arial" panose="020B0604020202020204" pitchFamily="34" charset="0"/>
                        </a:rPr>
                        <a:t> (refuge </a:t>
                      </a:r>
                      <a:r>
                        <a:rPr lang="en-CA" sz="2000" kern="1200" baseline="0" dirty="0" err="1" smtClean="0">
                          <a:solidFill>
                            <a:schemeClr val="dk1"/>
                          </a:solidFill>
                          <a:latin typeface="Arial" panose="020B0604020202020204" pitchFamily="34" charset="0"/>
                          <a:ea typeface="+mn-ea"/>
                          <a:cs typeface="Arial" panose="020B0604020202020204" pitchFamily="34" charset="0"/>
                        </a:rPr>
                        <a:t>d’urgence</a:t>
                      </a:r>
                      <a:r>
                        <a:rPr lang="en-CA" sz="2000" kern="1200" baseline="0" dirty="0" smtClean="0">
                          <a:solidFill>
                            <a:schemeClr val="dk1"/>
                          </a:solidFill>
                          <a:latin typeface="Arial" panose="020B0604020202020204" pitchFamily="34" charset="0"/>
                          <a:ea typeface="+mn-ea"/>
                          <a:cs typeface="Arial" panose="020B0604020202020204" pitchFamily="34" charset="0"/>
                        </a:rPr>
                        <a:t> pour victims de violence </a:t>
                      </a:r>
                      <a:r>
                        <a:rPr lang="en-CA" sz="2000" kern="1200" baseline="0" dirty="0" err="1" smtClean="0">
                          <a:solidFill>
                            <a:schemeClr val="dk1"/>
                          </a:solidFill>
                          <a:latin typeface="Arial" panose="020B0604020202020204" pitchFamily="34" charset="0"/>
                          <a:ea typeface="+mn-ea"/>
                          <a:cs typeface="Arial" panose="020B0604020202020204" pitchFamily="34" charset="0"/>
                        </a:rPr>
                        <a:t>familiale</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ou</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conjugale</a:t>
                      </a:r>
                      <a:r>
                        <a:rPr lang="en-CA" sz="2000" kern="1200" baseline="0" dirty="0" smtClean="0">
                          <a:solidFill>
                            <a:schemeClr val="dk1"/>
                          </a:solidFill>
                          <a:latin typeface="Arial" panose="020B0604020202020204" pitchFamily="34" charset="0"/>
                          <a:ea typeface="+mn-ea"/>
                          <a:cs typeface="Arial" panose="020B0604020202020204" pitchFamily="34" charset="0"/>
                        </a:rPr>
                        <a:t>)</a:t>
                      </a:r>
                    </a:p>
                    <a:p>
                      <a:pPr marL="276225" indent="-276225">
                        <a:buAutoNum type="alphaLcParenR"/>
                      </a:pPr>
                      <a:endParaRPr lang="en-CA"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457200" indent="-457200" algn="l" defTabSz="457200" rtl="0" eaLnBrk="1" latinLnBrk="0" hangingPunct="1">
                        <a:buFont typeface="+mj-lt"/>
                        <a:buAutoNum type="alphaLcParenR" startAt="9"/>
                      </a:pPr>
                      <a:r>
                        <a:rPr lang="en-CA" sz="2000" kern="1200" baseline="0" dirty="0" err="1" smtClean="0">
                          <a:solidFill>
                            <a:schemeClr val="dk1"/>
                          </a:solidFill>
                          <a:latin typeface="Arial" panose="020B0604020202020204" pitchFamily="34" charset="0"/>
                          <a:ea typeface="+mn-ea"/>
                          <a:cs typeface="Arial" panose="020B0604020202020204" pitchFamily="34" charset="0"/>
                        </a:rPr>
                        <a:t>Hôtel</a:t>
                      </a:r>
                      <a:r>
                        <a:rPr lang="en-CA" sz="2000" kern="1200" baseline="0" dirty="0" smtClean="0">
                          <a:solidFill>
                            <a:schemeClr val="dk1"/>
                          </a:solidFill>
                          <a:latin typeface="Arial" panose="020B0604020202020204" pitchFamily="34" charset="0"/>
                          <a:ea typeface="+mn-ea"/>
                          <a:cs typeface="Arial" panose="020B0604020202020204" pitchFamily="34" charset="0"/>
                        </a:rPr>
                        <a:t>/Motel (</a:t>
                      </a:r>
                      <a:r>
                        <a:rPr lang="en-CA" sz="2000" kern="1200" baseline="0" dirty="0" err="1" smtClean="0">
                          <a:solidFill>
                            <a:schemeClr val="dk1"/>
                          </a:solidFill>
                          <a:latin typeface="Arial" panose="020B0604020202020204" pitchFamily="34" charset="0"/>
                          <a:ea typeface="+mn-ea"/>
                          <a:cs typeface="Arial" panose="020B0604020202020204" pitchFamily="34" charset="0"/>
                        </a:rPr>
                        <a:t>financé</a:t>
                      </a:r>
                      <a:r>
                        <a:rPr lang="en-CA" sz="2000" kern="1200" baseline="0" dirty="0" smtClean="0">
                          <a:solidFill>
                            <a:schemeClr val="dk1"/>
                          </a:solidFill>
                          <a:latin typeface="Arial" panose="020B0604020202020204" pitchFamily="34" charset="0"/>
                          <a:ea typeface="+mn-ea"/>
                          <a:cs typeface="Arial" panose="020B0604020202020204" pitchFamily="34" charset="0"/>
                        </a:rPr>
                        <a:t> par la </a:t>
                      </a:r>
                      <a:r>
                        <a:rPr lang="en-CA" sz="2000" kern="1200" baseline="0" dirty="0" err="1" smtClean="0">
                          <a:solidFill>
                            <a:schemeClr val="dk1"/>
                          </a:solidFill>
                          <a:latin typeface="Arial" panose="020B0604020202020204" pitchFamily="34" charset="0"/>
                          <a:ea typeface="+mn-ea"/>
                          <a:cs typeface="Arial" panose="020B0604020202020204" pitchFamily="34" charset="0"/>
                        </a:rPr>
                        <a:t>ville</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ou</a:t>
                      </a:r>
                      <a:r>
                        <a:rPr lang="en-CA" sz="2000" kern="1200" baseline="0" dirty="0" smtClean="0">
                          <a:solidFill>
                            <a:schemeClr val="dk1"/>
                          </a:solidFill>
                          <a:latin typeface="Arial" panose="020B0604020202020204" pitchFamily="34" charset="0"/>
                          <a:ea typeface="+mn-ea"/>
                          <a:cs typeface="Arial" panose="020B0604020202020204" pitchFamily="34" charset="0"/>
                        </a:rPr>
                        <a:t> un programme pour les </a:t>
                      </a:r>
                      <a:r>
                        <a:rPr lang="en-CA" sz="2000" kern="1200" baseline="0" dirty="0" err="1" smtClean="0">
                          <a:solidFill>
                            <a:schemeClr val="dk1"/>
                          </a:solidFill>
                          <a:latin typeface="Arial" panose="020B0604020202020204" pitchFamily="34" charset="0"/>
                          <a:ea typeface="+mn-ea"/>
                          <a:cs typeface="Arial" panose="020B0604020202020204" pitchFamily="34" charset="0"/>
                        </a:rPr>
                        <a:t>personnes</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en</a:t>
                      </a:r>
                      <a:r>
                        <a:rPr lang="en-CA" sz="2000" kern="1200" baseline="0" dirty="0" smtClean="0">
                          <a:solidFill>
                            <a:schemeClr val="dk1"/>
                          </a:solidFill>
                          <a:latin typeface="Arial" panose="020B0604020202020204" pitchFamily="34" charset="0"/>
                          <a:ea typeface="+mn-ea"/>
                          <a:cs typeface="Arial" panose="020B0604020202020204" pitchFamily="34" charset="0"/>
                        </a:rPr>
                        <a:t> situation </a:t>
                      </a:r>
                      <a:r>
                        <a:rPr lang="en-CA" sz="2000" kern="1200" baseline="0" dirty="0" err="1" smtClean="0">
                          <a:solidFill>
                            <a:schemeClr val="dk1"/>
                          </a:solidFill>
                          <a:latin typeface="Arial" panose="020B0604020202020204" pitchFamily="34" charset="0"/>
                          <a:ea typeface="+mn-ea"/>
                          <a:cs typeface="Arial" panose="020B0604020202020204" pitchFamily="34" charset="0"/>
                        </a:rPr>
                        <a:t>d’itinérance</a:t>
                      </a:r>
                      <a:r>
                        <a:rPr lang="en-CA" sz="2000" kern="1200" baseline="0" dirty="0" smtClean="0">
                          <a:solidFill>
                            <a:schemeClr val="dk1"/>
                          </a:solidFill>
                          <a:latin typeface="Arial" panose="020B0604020202020204" pitchFamily="34" charset="0"/>
                          <a:ea typeface="+mn-ea"/>
                          <a:cs typeface="Arial" panose="020B0604020202020204" pitchFamily="34" charset="0"/>
                        </a:rPr>
                        <a:t>)</a:t>
                      </a:r>
                    </a:p>
                    <a:p>
                      <a:pPr marL="361950" indent="-361950" algn="l" defTabSz="457200" rtl="0" eaLnBrk="1" latinLnBrk="0" hangingPunct="1">
                        <a:buAutoNum type="alphaLcParenR" startAt="9"/>
                      </a:pPr>
                      <a:r>
                        <a:rPr lang="en-CA" sz="2000" kern="1200" baseline="0" dirty="0" smtClean="0">
                          <a:solidFill>
                            <a:schemeClr val="dk1"/>
                          </a:solidFill>
                          <a:latin typeface="Arial" panose="020B0604020202020204" pitchFamily="34" charset="0"/>
                          <a:ea typeface="+mn-ea"/>
                          <a:cs typeface="Arial" panose="020B0604020202020204" pitchFamily="34" charset="0"/>
                        </a:rPr>
                        <a:t>Refuge/</a:t>
                      </a:r>
                      <a:r>
                        <a:rPr lang="en-CA" sz="2000" kern="1200" baseline="0" dirty="0" err="1" smtClean="0">
                          <a:solidFill>
                            <a:schemeClr val="dk1"/>
                          </a:solidFill>
                          <a:latin typeface="Arial" panose="020B0604020202020204" pitchFamily="34" charset="0"/>
                          <a:ea typeface="+mn-ea"/>
                          <a:cs typeface="Arial" panose="020B0604020202020204" pitchFamily="34" charset="0"/>
                        </a:rPr>
                        <a:t>logement</a:t>
                      </a:r>
                      <a:r>
                        <a:rPr lang="en-CA" sz="2000" kern="1200" baseline="0" dirty="0" smtClean="0">
                          <a:solidFill>
                            <a:schemeClr val="dk1"/>
                          </a:solidFill>
                          <a:latin typeface="Arial" panose="020B0604020202020204" pitchFamily="34" charset="0"/>
                          <a:ea typeface="+mn-ea"/>
                          <a:cs typeface="Arial" panose="020B0604020202020204" pitchFamily="34" charset="0"/>
                        </a:rPr>
                        <a:t> de </a:t>
                      </a:r>
                      <a:r>
                        <a:rPr lang="en-CA" sz="2000" kern="1200" baseline="0" dirty="0" err="1" smtClean="0">
                          <a:solidFill>
                            <a:schemeClr val="dk1"/>
                          </a:solidFill>
                          <a:latin typeface="Arial" panose="020B0604020202020204" pitchFamily="34" charset="0"/>
                          <a:ea typeface="+mn-ea"/>
                          <a:cs typeface="Arial" panose="020B0604020202020204" pitchFamily="34" charset="0"/>
                        </a:rPr>
                        <a:t>ransition</a:t>
                      </a:r>
                      <a:endParaRPr lang="en-CA" sz="2000" kern="1200" baseline="0" dirty="0">
                        <a:solidFill>
                          <a:schemeClr val="dk1"/>
                        </a:solidFill>
                        <a:latin typeface="Arial" panose="020B0604020202020204" pitchFamily="34" charset="0"/>
                        <a:ea typeface="+mn-ea"/>
                        <a:cs typeface="Arial" panose="020B0604020202020204" pitchFamily="34" charset="0"/>
                      </a:endParaRPr>
                    </a:p>
                    <a:p>
                      <a:pPr marL="361950" marR="0" lvl="0" indent="-361950" algn="l" defTabSz="457200" rtl="0" eaLnBrk="1" fontAlgn="auto" latinLnBrk="0" hangingPunct="1">
                        <a:lnSpc>
                          <a:spcPct val="100000"/>
                        </a:lnSpc>
                        <a:spcBef>
                          <a:spcPts val="0"/>
                        </a:spcBef>
                        <a:spcAft>
                          <a:spcPts val="0"/>
                        </a:spcAft>
                        <a:buClrTx/>
                        <a:buSzTx/>
                        <a:buFontTx/>
                        <a:buAutoNum type="alphaLcParenR" startAt="9"/>
                        <a:tabLst/>
                        <a:defRPr/>
                      </a:pPr>
                      <a:r>
                        <a:rPr lang="en-CA" sz="2000" kern="1200" baseline="0" dirty="0" smtClean="0">
                          <a:solidFill>
                            <a:schemeClr val="dk1"/>
                          </a:solidFill>
                          <a:latin typeface="Arial" panose="020B0604020202020204" pitchFamily="34" charset="0"/>
                          <a:ea typeface="+mn-ea"/>
                          <a:cs typeface="Arial" panose="020B0604020202020204" pitchFamily="34" charset="0"/>
                        </a:rPr>
                        <a:t>Hors refuge </a:t>
                      </a:r>
                      <a:r>
                        <a:rPr lang="en-CA" sz="2000" kern="1200" baseline="0" dirty="0" err="1" smtClean="0">
                          <a:solidFill>
                            <a:schemeClr val="dk1"/>
                          </a:solidFill>
                          <a:latin typeface="Arial" panose="020B0604020202020204" pitchFamily="34" charset="0"/>
                          <a:ea typeface="+mn-ea"/>
                          <a:cs typeface="Arial" panose="020B0604020202020204" pitchFamily="34" charset="0"/>
                        </a:rPr>
                        <a:t>dans</a:t>
                      </a:r>
                      <a:r>
                        <a:rPr lang="en-CA" sz="2000" kern="1200" baseline="0" dirty="0" smtClean="0">
                          <a:solidFill>
                            <a:schemeClr val="dk1"/>
                          </a:solidFill>
                          <a:latin typeface="Arial" panose="020B0604020202020204" pitchFamily="34" charset="0"/>
                          <a:ea typeface="+mn-ea"/>
                          <a:cs typeface="Arial" panose="020B0604020202020204" pitchFamily="34" charset="0"/>
                        </a:rPr>
                        <a:t> un lieu public (</a:t>
                      </a:r>
                      <a:r>
                        <a:rPr lang="en-CA" sz="2000" kern="1200" baseline="0" dirty="0" err="1" smtClean="0">
                          <a:solidFill>
                            <a:schemeClr val="dk1"/>
                          </a:solidFill>
                          <a:latin typeface="Arial" panose="020B0604020202020204" pitchFamily="34" charset="0"/>
                          <a:ea typeface="+mn-ea"/>
                          <a:cs typeface="Arial" panose="020B0604020202020204" pitchFamily="34" charset="0"/>
                        </a:rPr>
                        <a:t>p.ex</a:t>
                      </a:r>
                      <a:r>
                        <a:rPr lang="en-CA" sz="2000" kern="1200" baseline="0" dirty="0" smtClean="0">
                          <a:solidFill>
                            <a:schemeClr val="dk1"/>
                          </a:solidFill>
                          <a:latin typeface="Arial" panose="020B0604020202020204" pitchFamily="34" charset="0"/>
                          <a:ea typeface="+mn-ea"/>
                          <a:cs typeface="Arial" panose="020B0604020202020204" pitchFamily="34" charset="0"/>
                        </a:rPr>
                        <a:t>. Rue, </a:t>
                      </a:r>
                      <a:r>
                        <a:rPr lang="en-CA" sz="2000" kern="1200" baseline="0" dirty="0" err="1" smtClean="0">
                          <a:solidFill>
                            <a:schemeClr val="dk1"/>
                          </a:solidFill>
                          <a:latin typeface="Arial" panose="020B0604020202020204" pitchFamily="34" charset="0"/>
                          <a:ea typeface="+mn-ea"/>
                          <a:cs typeface="Arial" panose="020B0604020202020204" pitchFamily="34" charset="0"/>
                        </a:rPr>
                        <a:t>parc</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abribus</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forêt</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ou</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immeuble</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abandonné</a:t>
                      </a:r>
                      <a:r>
                        <a:rPr lang="en-CA" sz="2000" kern="1200" baseline="0" dirty="0" smtClean="0">
                          <a:solidFill>
                            <a:schemeClr val="dk1"/>
                          </a:solidFill>
                          <a:latin typeface="Arial" panose="020B0604020202020204" pitchFamily="34" charset="0"/>
                          <a:ea typeface="+mn-ea"/>
                          <a:cs typeface="Arial" panose="020B0604020202020204" pitchFamily="34" charset="0"/>
                        </a:rPr>
                        <a:t>) </a:t>
                      </a:r>
                    </a:p>
                    <a:p>
                      <a:pPr marL="361950" marR="0" lvl="0" indent="-361950" algn="l" defTabSz="457200" rtl="0" eaLnBrk="1" fontAlgn="auto" latinLnBrk="0" hangingPunct="1">
                        <a:lnSpc>
                          <a:spcPct val="100000"/>
                        </a:lnSpc>
                        <a:spcBef>
                          <a:spcPts val="0"/>
                        </a:spcBef>
                        <a:spcAft>
                          <a:spcPts val="0"/>
                        </a:spcAft>
                        <a:buClrTx/>
                        <a:buSzTx/>
                        <a:buFontTx/>
                        <a:buAutoNum type="alphaLcParenR" startAt="9"/>
                        <a:tabLst/>
                        <a:defRPr/>
                      </a:pPr>
                      <a:r>
                        <a:rPr lang="en-CA" sz="2000" kern="1200" baseline="0" dirty="0" err="1" smtClean="0">
                          <a:solidFill>
                            <a:schemeClr val="dk1"/>
                          </a:solidFill>
                          <a:latin typeface="Arial" panose="020B0604020202020204" pitchFamily="34" charset="0"/>
                          <a:ea typeface="+mn-ea"/>
                          <a:cs typeface="Arial" panose="020B0604020202020204" pitchFamily="34" charset="0"/>
                        </a:rPr>
                        <a:t>Campement</a:t>
                      </a:r>
                      <a:r>
                        <a:rPr lang="en-CA" sz="2000" kern="1200" baseline="0" dirty="0" smtClean="0">
                          <a:solidFill>
                            <a:schemeClr val="dk1"/>
                          </a:solidFill>
                          <a:latin typeface="Arial" panose="020B0604020202020204" pitchFamily="34" charset="0"/>
                          <a:ea typeface="+mn-ea"/>
                          <a:cs typeface="Arial" panose="020B0604020202020204" pitchFamily="34" charset="0"/>
                        </a:rPr>
                        <a:t> (p. ex., </a:t>
                      </a:r>
                      <a:r>
                        <a:rPr lang="en-CA" sz="2000" kern="1200" baseline="0" dirty="0" err="1" smtClean="0">
                          <a:solidFill>
                            <a:schemeClr val="dk1"/>
                          </a:solidFill>
                          <a:latin typeface="Arial" panose="020B0604020202020204" pitchFamily="34" charset="0"/>
                          <a:ea typeface="+mn-ea"/>
                          <a:cs typeface="Arial" panose="020B0604020202020204" pitchFamily="34" charset="0"/>
                        </a:rPr>
                        <a:t>Groupe</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smtClean="0">
                          <a:solidFill>
                            <a:schemeClr val="dk1"/>
                          </a:solidFill>
                          <a:latin typeface="Arial" panose="020B0604020202020204" pitchFamily="34" charset="0"/>
                          <a:ea typeface="+mn-ea"/>
                          <a:cs typeface="Arial" panose="020B0604020202020204" pitchFamily="34" charset="0"/>
                        </a:rPr>
                        <a:t>de </a:t>
                      </a:r>
                      <a:r>
                        <a:rPr lang="en-CA" sz="2000" kern="1200" baseline="0" dirty="0" err="1" smtClean="0">
                          <a:solidFill>
                            <a:schemeClr val="dk1"/>
                          </a:solidFill>
                          <a:latin typeface="Arial" panose="020B0604020202020204" pitchFamily="34" charset="0"/>
                          <a:ea typeface="+mn-ea"/>
                          <a:cs typeface="Arial" panose="020B0604020202020204" pitchFamily="34" charset="0"/>
                        </a:rPr>
                        <a:t>tentes</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abris</a:t>
                      </a:r>
                      <a:r>
                        <a:rPr lang="en-CA" sz="2000" kern="1200" baseline="0" dirty="0" smtClean="0">
                          <a:solidFill>
                            <a:schemeClr val="dk1"/>
                          </a:solidFill>
                          <a:latin typeface="Arial" panose="020B0604020202020204" pitchFamily="34" charset="0"/>
                          <a:ea typeface="+mn-ea"/>
                          <a:cs typeface="Arial" panose="020B0604020202020204" pitchFamily="34" charset="0"/>
                        </a:rPr>
                        <a:t> de fortune </a:t>
                      </a:r>
                      <a:r>
                        <a:rPr lang="en-CA" sz="2000" kern="1200" baseline="0" dirty="0" err="1" smtClean="0">
                          <a:solidFill>
                            <a:schemeClr val="dk1"/>
                          </a:solidFill>
                          <a:latin typeface="Arial" panose="020B0604020202020204" pitchFamily="34" charset="0"/>
                          <a:ea typeface="+mn-ea"/>
                          <a:cs typeface="Arial" panose="020B0604020202020204" pitchFamily="34" charset="0"/>
                        </a:rPr>
                        <a:t>ou</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autres</a:t>
                      </a:r>
                      <a:r>
                        <a:rPr lang="en-CA" sz="2000" kern="1200" baseline="0" dirty="0" smtClean="0">
                          <a:solidFill>
                            <a:schemeClr val="dk1"/>
                          </a:solidFill>
                          <a:latin typeface="Arial" panose="020B0604020202020204" pitchFamily="34" charset="0"/>
                          <a:ea typeface="+mn-ea"/>
                          <a:cs typeface="Arial" panose="020B0604020202020204" pitchFamily="34" charset="0"/>
                        </a:rPr>
                        <a:t> installations </a:t>
                      </a:r>
                      <a:r>
                        <a:rPr lang="en-CA" sz="2000" kern="1200" baseline="0" dirty="0" err="1" smtClean="0">
                          <a:solidFill>
                            <a:schemeClr val="dk1"/>
                          </a:solidFill>
                          <a:latin typeface="Arial" panose="020B0604020202020204" pitchFamily="34" charset="0"/>
                          <a:ea typeface="+mn-ea"/>
                          <a:cs typeface="Arial" panose="020B0604020202020204" pitchFamily="34" charset="0"/>
                        </a:rPr>
                        <a:t>exterieures</a:t>
                      </a:r>
                      <a:r>
                        <a:rPr lang="en-CA" sz="2000" kern="1200" baseline="0" dirty="0" smtClean="0">
                          <a:solidFill>
                            <a:schemeClr val="dk1"/>
                          </a:solidFill>
                          <a:latin typeface="Arial" panose="020B0604020202020204" pitchFamily="34" charset="0"/>
                          <a:ea typeface="+mn-ea"/>
                          <a:cs typeface="Arial" panose="020B0604020202020204" pitchFamily="34" charset="0"/>
                        </a:rPr>
                        <a:t> à long </a:t>
                      </a:r>
                      <a:r>
                        <a:rPr lang="en-CA" sz="2000" kern="1200" baseline="0" dirty="0" err="1" smtClean="0">
                          <a:solidFill>
                            <a:schemeClr val="dk1"/>
                          </a:solidFill>
                          <a:latin typeface="Arial" panose="020B0604020202020204" pitchFamily="34" charset="0"/>
                          <a:ea typeface="+mn-ea"/>
                          <a:cs typeface="Arial" panose="020B0604020202020204" pitchFamily="34" charset="0"/>
                        </a:rPr>
                        <a:t>terme</a:t>
                      </a:r>
                      <a:r>
                        <a:rPr lang="en-CA" sz="2000" kern="1200" baseline="0" dirty="0" smtClean="0">
                          <a:solidFill>
                            <a:schemeClr val="dk1"/>
                          </a:solidFill>
                          <a:latin typeface="Arial" panose="020B0604020202020204" pitchFamily="34" charset="0"/>
                          <a:ea typeface="+mn-ea"/>
                          <a:cs typeface="Arial" panose="020B0604020202020204" pitchFamily="34" charset="0"/>
                        </a:rPr>
                        <a:t>)</a:t>
                      </a:r>
                    </a:p>
                    <a:p>
                      <a:pPr marL="361950" marR="0" lvl="0" indent="-361950" algn="l" defTabSz="457200" rtl="0" eaLnBrk="1" fontAlgn="auto" latinLnBrk="0" hangingPunct="1">
                        <a:lnSpc>
                          <a:spcPct val="100000"/>
                        </a:lnSpc>
                        <a:spcBef>
                          <a:spcPts val="0"/>
                        </a:spcBef>
                        <a:spcAft>
                          <a:spcPts val="0"/>
                        </a:spcAft>
                        <a:buClrTx/>
                        <a:buSzTx/>
                        <a:buFontTx/>
                        <a:buAutoNum type="alphaLcParenR" startAt="9"/>
                        <a:tabLst/>
                        <a:defRPr/>
                      </a:pPr>
                      <a:r>
                        <a:rPr lang="en-CA" sz="2000" kern="1200" baseline="0" dirty="0" err="1" smtClean="0">
                          <a:solidFill>
                            <a:schemeClr val="dk1"/>
                          </a:solidFill>
                          <a:latin typeface="Arial" panose="020B0604020202020204" pitchFamily="34" charset="0"/>
                          <a:ea typeface="+mn-ea"/>
                          <a:cs typeface="Arial" panose="020B0604020202020204" pitchFamily="34" charset="0"/>
                        </a:rPr>
                        <a:t>Véhicule</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voiture</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fourgonnette</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véhicule</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récréatif</a:t>
                      </a:r>
                      <a:r>
                        <a:rPr lang="en-CA" sz="2000" kern="1200" baseline="0" dirty="0" smtClean="0">
                          <a:solidFill>
                            <a:schemeClr val="dk1"/>
                          </a:solidFill>
                          <a:latin typeface="Arial" panose="020B0604020202020204" pitchFamily="34" charset="0"/>
                          <a:ea typeface="+mn-ea"/>
                          <a:cs typeface="Arial" panose="020B0604020202020204" pitchFamily="34" charset="0"/>
                        </a:rPr>
                        <a:t>, camion, bateau)</a:t>
                      </a:r>
                      <a:endParaRPr lang="en-CA" sz="2000" kern="1200" baseline="0" dirty="0">
                        <a:solidFill>
                          <a:schemeClr val="dk1"/>
                        </a:solidFill>
                        <a:latin typeface="Arial" panose="020B0604020202020204" pitchFamily="34" charset="0"/>
                        <a:ea typeface="+mn-ea"/>
                        <a:cs typeface="Arial" panose="020B0604020202020204" pitchFamily="34" charset="0"/>
                      </a:endParaRPr>
                    </a:p>
                    <a:p>
                      <a:pPr marL="361950" indent="-361950" algn="l" defTabSz="457200" rtl="0" eaLnBrk="1" latinLnBrk="0" hangingPunct="1">
                        <a:buAutoNum type="alphaLcParenR" startAt="9"/>
                      </a:pPr>
                      <a:r>
                        <a:rPr lang="en-CA" sz="2000" kern="1200" baseline="0" dirty="0" err="1" smtClean="0">
                          <a:solidFill>
                            <a:schemeClr val="dk1"/>
                          </a:solidFill>
                          <a:latin typeface="Arial" panose="020B0604020202020204" pitchFamily="34" charset="0"/>
                          <a:ea typeface="+mn-ea"/>
                          <a:cs typeface="Arial" panose="020B0604020202020204" pitchFamily="34" charset="0"/>
                        </a:rPr>
                        <a:t>Incertain</a:t>
                      </a:r>
                      <a:r>
                        <a:rPr lang="en-CA" sz="2000" kern="1200" baseline="0" dirty="0" smtClean="0">
                          <a:solidFill>
                            <a:schemeClr val="dk1"/>
                          </a:solidFill>
                          <a:latin typeface="Arial" panose="020B0604020202020204" pitchFamily="34" charset="0"/>
                          <a:ea typeface="+mn-ea"/>
                          <a:cs typeface="Arial" panose="020B0604020202020204" pitchFamily="34" charset="0"/>
                        </a:rPr>
                        <a:t> (</a:t>
                      </a:r>
                      <a:r>
                        <a:rPr lang="en-CA" sz="2000" kern="1200" baseline="0" dirty="0" err="1" smtClean="0">
                          <a:solidFill>
                            <a:schemeClr val="dk1"/>
                          </a:solidFill>
                          <a:latin typeface="Arial" panose="020B0604020202020204" pitchFamily="34" charset="0"/>
                          <a:ea typeface="+mn-ea"/>
                          <a:cs typeface="Arial" panose="020B0604020202020204" pitchFamily="34" charset="0"/>
                        </a:rPr>
                        <a:t>indiquer</a:t>
                      </a:r>
                      <a:r>
                        <a:rPr lang="en-CA" sz="2000" kern="1200" baseline="0" dirty="0" smtClean="0">
                          <a:solidFill>
                            <a:schemeClr val="dk1"/>
                          </a:solidFill>
                          <a:latin typeface="Arial" panose="020B0604020202020204" pitchFamily="34" charset="0"/>
                          <a:ea typeface="+mn-ea"/>
                          <a:cs typeface="Arial" panose="020B0604020202020204" pitchFamily="34" charset="0"/>
                        </a:rPr>
                        <a:t> le lieu probable: ________)</a:t>
                      </a:r>
                      <a:endParaRPr lang="en-CA" sz="2000" kern="1200" baseline="0" dirty="0">
                        <a:solidFill>
                          <a:schemeClr val="dk1"/>
                        </a:solidFill>
                        <a:latin typeface="Arial" panose="020B0604020202020204" pitchFamily="34" charset="0"/>
                        <a:ea typeface="+mn-ea"/>
                        <a:cs typeface="Arial" panose="020B0604020202020204" pitchFamily="34" charset="0"/>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ectangle 4"/>
          <p:cNvSpPr/>
          <p:nvPr>
            <p:custDataLst>
              <p:tags r:id="rId4"/>
            </p:custDataLst>
          </p:nvPr>
        </p:nvSpPr>
        <p:spPr>
          <a:xfrm>
            <a:off x="5165944" y="5900122"/>
            <a:ext cx="5716420" cy="790773"/>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smtClean="0"/>
              <a:t>Notes de formation: Les </a:t>
            </a:r>
            <a:r>
              <a:rPr lang="en-CA" dirty="0" err="1" smtClean="0"/>
              <a:t>bénévoles</a:t>
            </a:r>
            <a:r>
              <a:rPr lang="en-CA" dirty="0" smtClean="0"/>
              <a:t> </a:t>
            </a:r>
            <a:r>
              <a:rPr lang="en-CA" dirty="0" err="1" smtClean="0"/>
              <a:t>devraient</a:t>
            </a:r>
            <a:r>
              <a:rPr lang="en-CA" dirty="0" smtClean="0"/>
              <a:t> faire un </a:t>
            </a:r>
            <a:r>
              <a:rPr lang="en-CA" dirty="0" err="1" smtClean="0"/>
              <a:t>suivi</a:t>
            </a:r>
            <a:r>
              <a:rPr lang="en-CA" dirty="0" smtClean="0"/>
              <a:t> </a:t>
            </a:r>
            <a:r>
              <a:rPr lang="en-CA" dirty="0" err="1" smtClean="0"/>
              <a:t>si</a:t>
            </a:r>
            <a:r>
              <a:rPr lang="en-CA" dirty="0" smtClean="0"/>
              <a:t> le </a:t>
            </a:r>
            <a:r>
              <a:rPr lang="en-CA" dirty="0" err="1" smtClean="0"/>
              <a:t>répondant</a:t>
            </a:r>
            <a:r>
              <a:rPr lang="en-CA" dirty="0" smtClean="0"/>
              <a:t> </a:t>
            </a:r>
            <a:r>
              <a:rPr lang="en-CA" dirty="0" err="1" smtClean="0"/>
              <a:t>est</a:t>
            </a:r>
            <a:r>
              <a:rPr lang="en-CA" dirty="0" smtClean="0"/>
              <a:t> </a:t>
            </a:r>
            <a:r>
              <a:rPr lang="en-CA" dirty="0" err="1" smtClean="0"/>
              <a:t>incertain</a:t>
            </a:r>
            <a:r>
              <a:rPr lang="en-CA" dirty="0" smtClean="0"/>
              <a:t>. </a:t>
            </a:r>
            <a:endParaRPr lang="en-CA" dirty="0"/>
          </a:p>
        </p:txBody>
      </p:sp>
      <p:sp>
        <p:nvSpPr>
          <p:cNvPr id="2" name="Slide Number Placeholder 1"/>
          <p:cNvSpPr>
            <a:spLocks noGrp="1"/>
          </p:cNvSpPr>
          <p:nvPr>
            <p:ph type="sldNum" sz="quarter" idx="12"/>
          </p:nvPr>
        </p:nvSpPr>
        <p:spPr/>
        <p:txBody>
          <a:bodyPr/>
          <a:lstStyle/>
          <a:p>
            <a:fld id="{2E86C063-E22E-2E4C-A523-54089486E38F}" type="slidenum">
              <a:rPr lang="en-US" smtClean="0"/>
              <a:t>7</a:t>
            </a:fld>
            <a:endParaRPr lang="en-US"/>
          </a:p>
        </p:txBody>
      </p:sp>
    </p:spTree>
    <p:extLst>
      <p:ext uri="{BB962C8B-B14F-4D97-AF65-F5344CB8AC3E}">
        <p14:creationId xmlns:p14="http://schemas.microsoft.com/office/powerpoint/2010/main" val="18129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1943100" y="788092"/>
            <a:ext cx="8122920" cy="703580"/>
          </a:xfrm>
        </p:spPr>
        <p:txBody>
          <a:bodyPr/>
          <a:lstStyle/>
          <a:p>
            <a:r>
              <a:rPr lang="en-US" dirty="0" smtClean="0"/>
              <a:t>Questions de </a:t>
            </a:r>
            <a:r>
              <a:rPr lang="en-US" dirty="0" err="1" smtClean="0"/>
              <a:t>sélection</a:t>
            </a:r>
            <a:r>
              <a:rPr lang="en-US" dirty="0" smtClean="0"/>
              <a:t> [</a:t>
            </a:r>
            <a:r>
              <a:rPr lang="en-US" dirty="0" err="1" smtClean="0"/>
              <a:t>facultatif</a:t>
            </a:r>
            <a:r>
              <a:rPr lang="en-US" dirty="0" smtClean="0"/>
              <a:t>]</a:t>
            </a:r>
            <a:r>
              <a:rPr lang="en-US" dirty="0" smtClean="0">
                <a:solidFill>
                  <a:srgbClr val="8E2B3F"/>
                </a:solidFill>
              </a:rPr>
              <a:t>*</a:t>
            </a:r>
            <a:endParaRPr lang="en-US" dirty="0">
              <a:solidFill>
                <a:srgbClr val="8E2B3F"/>
              </a:solidFill>
            </a:endParaRPr>
          </a:p>
        </p:txBody>
      </p:sp>
      <p:sp>
        <p:nvSpPr>
          <p:cNvPr id="10" name="Title 1"/>
          <p:cNvSpPr txBox="1">
            <a:spLocks/>
          </p:cNvSpPr>
          <p:nvPr>
            <p:custDataLst>
              <p:tags r:id="rId2"/>
            </p:custDataLst>
          </p:nvPr>
        </p:nvSpPr>
        <p:spPr>
          <a:xfrm>
            <a:off x="659340" y="175203"/>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err="1" smtClean="0">
                <a:solidFill>
                  <a:schemeClr val="tx1"/>
                </a:solidFill>
              </a:rPr>
              <a:t>Sélection</a:t>
            </a:r>
            <a:r>
              <a:rPr lang="en-US" sz="2800" dirty="0">
                <a:solidFill>
                  <a:srgbClr val="C3D941"/>
                </a:solidFill>
              </a:rPr>
              <a:t>	</a:t>
            </a:r>
            <a:endParaRPr lang="en-US" sz="3200" dirty="0"/>
          </a:p>
        </p:txBody>
      </p:sp>
      <p:graphicFrame>
        <p:nvGraphicFramePr>
          <p:cNvPr id="5" name="Table 4">
            <a:extLst>
              <a:ext uri="{FF2B5EF4-FFF2-40B4-BE49-F238E27FC236}">
                <a16:creationId xmlns:a16="http://schemas.microsoft.com/office/drawing/2014/main" id="{1DB35EFD-6760-436E-BA0A-4AB18EA8628D}"/>
              </a:ext>
            </a:extLst>
          </p:cNvPr>
          <p:cNvGraphicFramePr>
            <a:graphicFrameLocks noGrp="1"/>
          </p:cNvGraphicFramePr>
          <p:nvPr>
            <p:custDataLst>
              <p:tags r:id="rId3"/>
            </p:custDataLst>
            <p:extLst>
              <p:ext uri="{D42A27DB-BD31-4B8C-83A1-F6EECF244321}">
                <p14:modId xmlns:p14="http://schemas.microsoft.com/office/powerpoint/2010/main" val="628246440"/>
              </p:ext>
            </p:extLst>
          </p:nvPr>
        </p:nvGraphicFramePr>
        <p:xfrm>
          <a:off x="1943100" y="1491672"/>
          <a:ext cx="8229600" cy="4365245"/>
        </p:xfrm>
        <a:graphic>
          <a:graphicData uri="http://schemas.openxmlformats.org/drawingml/2006/table">
            <a:tbl>
              <a:tblPr firstRow="1" bandRow="1">
                <a:tableStyleId>{5C22544A-7EE6-4342-B048-85BDC9FD1C3A}</a:tableStyleId>
              </a:tblPr>
              <a:tblGrid>
                <a:gridCol w="4798359">
                  <a:extLst>
                    <a:ext uri="{9D8B030D-6E8A-4147-A177-3AD203B41FA5}">
                      <a16:colId xmlns:a16="http://schemas.microsoft.com/office/drawing/2014/main" val="20000"/>
                    </a:ext>
                  </a:extLst>
                </a:gridCol>
                <a:gridCol w="3431241">
                  <a:extLst>
                    <a:ext uri="{9D8B030D-6E8A-4147-A177-3AD203B41FA5}">
                      <a16:colId xmlns:a16="http://schemas.microsoft.com/office/drawing/2014/main" val="20001"/>
                    </a:ext>
                  </a:extLst>
                </a:gridCol>
              </a:tblGrid>
              <a:tr h="616205">
                <a:tc>
                  <a:txBody>
                    <a:bodyPr/>
                    <a:lstStyle/>
                    <a:p>
                      <a:r>
                        <a:rPr lang="en-CA" sz="2000" dirty="0" smtClean="0">
                          <a:latin typeface="Arial" panose="020B0604020202020204" pitchFamily="34" charset="0"/>
                          <a:cs typeface="Arial" panose="020B0604020202020204" pitchFamily="34" charset="0"/>
                        </a:rPr>
                        <a:t>Question C1</a:t>
                      </a:r>
                      <a:endParaRPr lang="en-CA"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C6168"/>
                    </a:solidFill>
                  </a:tcPr>
                </a:tc>
                <a:tc>
                  <a:txBody>
                    <a:bodyPr/>
                    <a:lstStyle/>
                    <a:p>
                      <a:pPr algn="ctr"/>
                      <a:r>
                        <a:rPr lang="en-CA" sz="2000" dirty="0" err="1" smtClean="0">
                          <a:latin typeface="Arial" panose="020B0604020202020204" pitchFamily="34" charset="0"/>
                          <a:cs typeface="Arial" panose="020B0604020202020204" pitchFamily="34" charset="0"/>
                        </a:rPr>
                        <a:t>Objectif</a:t>
                      </a:r>
                      <a:endParaRPr lang="en-CA" sz="2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C6168"/>
                    </a:solidFill>
                  </a:tcPr>
                </a:tc>
                <a:extLst>
                  <a:ext uri="{0D108BD9-81ED-4DB2-BD59-A6C34878D82A}">
                    <a16:rowId xmlns:a16="http://schemas.microsoft.com/office/drawing/2014/main" val="10000"/>
                  </a:ext>
                </a:extLst>
              </a:tr>
              <a:tr h="2916705">
                <a:tc>
                  <a:txBody>
                    <a:bodyPr/>
                    <a:lstStyle/>
                    <a:p>
                      <a:pPr marL="0" indent="0">
                        <a:buNone/>
                      </a:pPr>
                      <a:r>
                        <a:rPr lang="en-CA" sz="2000" b="1" kern="1200" dirty="0" smtClean="0">
                          <a:ln>
                            <a:noFill/>
                          </a:ln>
                          <a:solidFill>
                            <a:schemeClr val="dk1"/>
                          </a:solidFill>
                          <a:latin typeface="Arial" panose="020B0604020202020204" pitchFamily="34" charset="0"/>
                          <a:ea typeface="+mn-ea"/>
                          <a:cs typeface="Arial" panose="020B0604020202020204" pitchFamily="34" charset="0"/>
                        </a:rPr>
                        <a:t>[Si les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réponse</a:t>
                      </a:r>
                      <a:r>
                        <a:rPr lang="en-CA" sz="2000" b="1" kern="1200" dirty="0" smtClean="0">
                          <a:ln>
                            <a:noFill/>
                          </a:ln>
                          <a:solidFill>
                            <a:schemeClr val="dk1"/>
                          </a:solidFill>
                          <a:latin typeface="Arial" panose="020B0604020202020204" pitchFamily="34" charset="0"/>
                          <a:ea typeface="+mn-ea"/>
                          <a:cs typeface="Arial" panose="020B0604020202020204" pitchFamily="34" charset="0"/>
                        </a:rPr>
                        <a:t> c-g</a:t>
                      </a:r>
                      <a:r>
                        <a:rPr lang="en-CA" sz="2000" b="1" kern="1200" baseline="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baseline="0" dirty="0" err="1" smtClean="0">
                          <a:ln>
                            <a:noFill/>
                          </a:ln>
                          <a:solidFill>
                            <a:schemeClr val="dk1"/>
                          </a:solidFill>
                          <a:latin typeface="Arial" panose="020B0604020202020204" pitchFamily="34" charset="0"/>
                          <a:ea typeface="+mn-ea"/>
                          <a:cs typeface="Arial" panose="020B0604020202020204" pitchFamily="34" charset="0"/>
                        </a:rPr>
                        <a:t>sont</a:t>
                      </a:r>
                      <a:r>
                        <a:rPr lang="en-CA" sz="2000" b="1" kern="1200" baseline="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baseline="0" dirty="0" err="1" smtClean="0">
                          <a:ln>
                            <a:noFill/>
                          </a:ln>
                          <a:solidFill>
                            <a:schemeClr val="dk1"/>
                          </a:solidFill>
                          <a:latin typeface="Arial" panose="020B0604020202020204" pitchFamily="34" charset="0"/>
                          <a:ea typeface="+mn-ea"/>
                          <a:cs typeface="Arial" panose="020B0604020202020204" pitchFamily="34" charset="0"/>
                        </a:rPr>
                        <a:t>indiquées</a:t>
                      </a:r>
                      <a:r>
                        <a:rPr lang="en-CA" sz="2000" b="1" kern="1200" baseline="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Avez-vous</a:t>
                      </a:r>
                      <a:r>
                        <a:rPr lang="en-CA" sz="2000" b="1" kern="120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accès</a:t>
                      </a:r>
                      <a:r>
                        <a:rPr lang="en-CA" sz="2000" b="1" kern="1200" dirty="0" smtClean="0">
                          <a:ln>
                            <a:noFill/>
                          </a:ln>
                          <a:solidFill>
                            <a:schemeClr val="dk1"/>
                          </a:solidFill>
                          <a:latin typeface="Arial" panose="020B0604020202020204" pitchFamily="34" charset="0"/>
                          <a:ea typeface="+mn-ea"/>
                          <a:cs typeface="Arial" panose="020B0604020202020204" pitchFamily="34" charset="0"/>
                        </a:rPr>
                        <a:t> à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une</a:t>
                      </a:r>
                      <a:r>
                        <a:rPr lang="en-CA" sz="2000" b="1" kern="1200" dirty="0" smtClean="0">
                          <a:ln>
                            <a:noFill/>
                          </a:ln>
                          <a:solidFill>
                            <a:schemeClr val="dk1"/>
                          </a:solidFill>
                          <a:latin typeface="Arial" panose="020B0604020202020204" pitchFamily="34" charset="0"/>
                          <a:ea typeface="+mn-ea"/>
                          <a:cs typeface="Arial" panose="020B0604020202020204" pitchFamily="34" charset="0"/>
                        </a:rPr>
                        <a:t> residence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permanente</a:t>
                      </a:r>
                      <a:r>
                        <a:rPr lang="en-CA" sz="2000" b="1" kern="120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où</a:t>
                      </a:r>
                      <a:r>
                        <a:rPr lang="en-CA" sz="2000" b="1" kern="120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vous</a:t>
                      </a:r>
                      <a:r>
                        <a:rPr lang="en-CA" sz="2000" b="1" kern="120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pouvez</a:t>
                      </a:r>
                      <a:r>
                        <a:rPr lang="en-CA" sz="2000" b="1" kern="120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séjourner</a:t>
                      </a:r>
                      <a:r>
                        <a:rPr lang="en-CA" sz="2000" b="1" kern="120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en</a:t>
                      </a:r>
                      <a:r>
                        <a:rPr lang="en-CA" sz="2000" b="1" kern="120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toute</a:t>
                      </a:r>
                      <a:r>
                        <a:rPr lang="en-CA" sz="2000" b="1" kern="120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sécurité</a:t>
                      </a:r>
                      <a:r>
                        <a:rPr lang="en-CA" sz="2000" b="1" kern="1200" dirty="0" smtClean="0">
                          <a:ln>
                            <a:noFill/>
                          </a:ln>
                          <a:solidFill>
                            <a:schemeClr val="dk1"/>
                          </a:solidFill>
                          <a:latin typeface="Arial" panose="020B0604020202020204" pitchFamily="34" charset="0"/>
                          <a:ea typeface="+mn-ea"/>
                          <a:cs typeface="Arial" panose="020B0604020202020204" pitchFamily="34" charset="0"/>
                        </a:rPr>
                        <a:t>, et </a:t>
                      </a:r>
                      <a:r>
                        <a:rPr lang="en-CA" sz="2000" b="1" kern="1200" dirty="0" err="1" smtClean="0">
                          <a:ln>
                            <a:noFill/>
                          </a:ln>
                          <a:solidFill>
                            <a:schemeClr val="dk1"/>
                          </a:solidFill>
                          <a:latin typeface="Arial" panose="020B0604020202020204" pitchFamily="34" charset="0"/>
                          <a:ea typeface="+mn-ea"/>
                          <a:cs typeface="Arial" panose="020B0604020202020204" pitchFamily="34" charset="0"/>
                        </a:rPr>
                        <a:t>ce</a:t>
                      </a:r>
                      <a:r>
                        <a:rPr lang="en-CA" sz="2000" b="1" kern="1200" dirty="0" smtClean="0">
                          <a:ln>
                            <a:noFill/>
                          </a:ln>
                          <a:solidFill>
                            <a:schemeClr val="dk1"/>
                          </a:solidFill>
                          <a:latin typeface="Arial" panose="020B0604020202020204" pitchFamily="34" charset="0"/>
                          <a:ea typeface="+mn-ea"/>
                          <a:cs typeface="Arial" panose="020B0604020202020204" pitchFamily="34" charset="0"/>
                        </a:rPr>
                        <a:t>,</a:t>
                      </a:r>
                      <a:r>
                        <a:rPr lang="en-CA" sz="2000" b="1" kern="1200" baseline="0" dirty="0" smtClean="0">
                          <a:ln>
                            <a:noFill/>
                          </a:ln>
                          <a:solidFill>
                            <a:schemeClr val="dk1"/>
                          </a:solidFill>
                          <a:latin typeface="Arial" panose="020B0604020202020204" pitchFamily="34" charset="0"/>
                          <a:ea typeface="+mn-ea"/>
                          <a:cs typeface="Arial" panose="020B0604020202020204" pitchFamily="34" charset="0"/>
                        </a:rPr>
                        <a:t> pour </a:t>
                      </a:r>
                      <a:r>
                        <a:rPr lang="en-CA" sz="2000" b="1" kern="1200" baseline="0" dirty="0" err="1" smtClean="0">
                          <a:ln>
                            <a:noFill/>
                          </a:ln>
                          <a:solidFill>
                            <a:schemeClr val="dk1"/>
                          </a:solidFill>
                          <a:latin typeface="Arial" panose="020B0604020202020204" pitchFamily="34" charset="0"/>
                          <a:ea typeface="+mn-ea"/>
                          <a:cs typeface="Arial" panose="020B0604020202020204" pitchFamily="34" charset="0"/>
                        </a:rPr>
                        <a:t>aussi</a:t>
                      </a:r>
                      <a:r>
                        <a:rPr lang="en-CA" sz="2000" b="1" kern="1200" baseline="0" dirty="0" smtClean="0">
                          <a:ln>
                            <a:noFill/>
                          </a:ln>
                          <a:solidFill>
                            <a:schemeClr val="dk1"/>
                          </a:solidFill>
                          <a:latin typeface="Arial" panose="020B0604020202020204" pitchFamily="34" charset="0"/>
                          <a:ea typeface="+mn-ea"/>
                          <a:cs typeface="Arial" panose="020B0604020202020204" pitchFamily="34" charset="0"/>
                        </a:rPr>
                        <a:t> </a:t>
                      </a:r>
                      <a:r>
                        <a:rPr lang="en-CA" sz="2000" b="1" kern="1200" baseline="0" dirty="0" err="1" smtClean="0">
                          <a:ln>
                            <a:noFill/>
                          </a:ln>
                          <a:solidFill>
                            <a:schemeClr val="dk1"/>
                          </a:solidFill>
                          <a:latin typeface="Arial" panose="020B0604020202020204" pitchFamily="34" charset="0"/>
                          <a:ea typeface="+mn-ea"/>
                          <a:cs typeface="Arial" panose="020B0604020202020204" pitchFamily="34" charset="0"/>
                        </a:rPr>
                        <a:t>longtemps</a:t>
                      </a:r>
                      <a:r>
                        <a:rPr lang="en-CA" sz="2000" b="1" kern="1200" baseline="0" dirty="0" smtClean="0">
                          <a:ln>
                            <a:noFill/>
                          </a:ln>
                          <a:solidFill>
                            <a:schemeClr val="dk1"/>
                          </a:solidFill>
                          <a:latin typeface="Arial" panose="020B0604020202020204" pitchFamily="34" charset="0"/>
                          <a:ea typeface="+mn-ea"/>
                          <a:cs typeface="Arial" panose="020B0604020202020204" pitchFamily="34" charset="0"/>
                        </a:rPr>
                        <a:t> que </a:t>
                      </a:r>
                      <a:r>
                        <a:rPr lang="en-CA" sz="2000" b="1" kern="1200" baseline="0" dirty="0" err="1" smtClean="0">
                          <a:ln>
                            <a:noFill/>
                          </a:ln>
                          <a:solidFill>
                            <a:schemeClr val="dk1"/>
                          </a:solidFill>
                          <a:latin typeface="Arial" panose="020B0604020202020204" pitchFamily="34" charset="0"/>
                          <a:ea typeface="+mn-ea"/>
                          <a:cs typeface="Arial" panose="020B0604020202020204" pitchFamily="34" charset="0"/>
                        </a:rPr>
                        <a:t>vous</a:t>
                      </a:r>
                      <a:r>
                        <a:rPr lang="en-CA" sz="2000" b="1" kern="1200" baseline="0" dirty="0" smtClean="0">
                          <a:ln>
                            <a:noFill/>
                          </a:ln>
                          <a:solidFill>
                            <a:schemeClr val="dk1"/>
                          </a:solidFill>
                          <a:latin typeface="Arial" panose="020B0604020202020204" pitchFamily="34" charset="0"/>
                          <a:ea typeface="+mn-ea"/>
                          <a:cs typeface="Arial" panose="020B0604020202020204" pitchFamily="34" charset="0"/>
                        </a:rPr>
                        <a:t> le </a:t>
                      </a:r>
                      <a:r>
                        <a:rPr lang="en-CA" sz="2000" b="1" kern="1200" baseline="0" dirty="0" err="1" smtClean="0">
                          <a:ln>
                            <a:noFill/>
                          </a:ln>
                          <a:solidFill>
                            <a:schemeClr val="dk1"/>
                          </a:solidFill>
                          <a:latin typeface="Arial" panose="020B0604020202020204" pitchFamily="34" charset="0"/>
                          <a:ea typeface="+mn-ea"/>
                          <a:cs typeface="Arial" panose="020B0604020202020204" pitchFamily="34" charset="0"/>
                        </a:rPr>
                        <a:t>désirez</a:t>
                      </a:r>
                      <a:r>
                        <a:rPr lang="en-CA" sz="2000" b="1" kern="1200" baseline="0" dirty="0" smtClean="0">
                          <a:ln>
                            <a:noFill/>
                          </a:ln>
                          <a:solidFill>
                            <a:schemeClr val="dk1"/>
                          </a:solidFill>
                          <a:latin typeface="Arial" panose="020B0604020202020204" pitchFamily="34" charset="0"/>
                          <a:ea typeface="+mn-ea"/>
                          <a:cs typeface="Arial" panose="020B0604020202020204" pitchFamily="34" charset="0"/>
                        </a:rPr>
                        <a:t>?</a:t>
                      </a:r>
                      <a:endParaRPr lang="en-CA" sz="2000" b="1" kern="1200" dirty="0">
                        <a:solidFill>
                          <a:schemeClr val="dk1"/>
                        </a:solidFill>
                        <a:latin typeface="Arial" panose="020B0604020202020204" pitchFamily="34" charset="0"/>
                        <a:ea typeface="+mn-ea"/>
                        <a:cs typeface="Arial" panose="020B0604020202020204" pitchFamily="34" charset="0"/>
                      </a:endParaRPr>
                    </a:p>
                    <a:p>
                      <a:pPr marL="342900" indent="-342900">
                        <a:buFont typeface="+mj-lt"/>
                        <a:buAutoNum type="alphaLcParenR"/>
                      </a:pPr>
                      <a:endParaRPr lang="en-US" sz="2000" dirty="0" smtClean="0"/>
                    </a:p>
                    <a:p>
                      <a:pPr marL="342900" indent="-342900">
                        <a:buFont typeface="+mj-lt"/>
                        <a:buAutoNum type="alphaLcParenR"/>
                      </a:pPr>
                      <a:r>
                        <a:rPr lang="en-US" sz="2000" dirty="0" err="1" smtClean="0">
                          <a:latin typeface="Arial" panose="020B0604020202020204" pitchFamily="34" charset="0"/>
                          <a:cs typeface="Arial" panose="020B0604020202020204" pitchFamily="34" charset="0"/>
                        </a:rPr>
                        <a:t>Oui</a:t>
                      </a:r>
                      <a:endParaRPr lang="en-US" sz="2000" dirty="0">
                        <a:latin typeface="Arial" panose="020B0604020202020204" pitchFamily="34" charset="0"/>
                        <a:cs typeface="Arial" panose="020B0604020202020204" pitchFamily="34" charset="0"/>
                      </a:endParaRPr>
                    </a:p>
                    <a:p>
                      <a:pPr marL="342900" indent="-342900">
                        <a:buFont typeface="+mj-lt"/>
                        <a:buAutoNum type="alphaLcParenR"/>
                      </a:pPr>
                      <a:r>
                        <a:rPr lang="en-US" sz="2000" b="0" dirty="0" smtClean="0">
                          <a:latin typeface="Arial" panose="020B0604020202020204" pitchFamily="34" charset="0"/>
                          <a:cs typeface="Arial" panose="020B0604020202020204" pitchFamily="34" charset="0"/>
                        </a:rPr>
                        <a:t>Non</a:t>
                      </a:r>
                      <a:r>
                        <a:rPr lang="en-US" sz="2000" b="1" dirty="0" smtClean="0">
                          <a:latin typeface="Arial" panose="020B0604020202020204" pitchFamily="34" charset="0"/>
                          <a:cs typeface="Arial" panose="020B0604020202020204" pitchFamily="34" charset="0"/>
                        </a:rPr>
                        <a:t> [commencer le </a:t>
                      </a:r>
                      <a:r>
                        <a:rPr lang="en-US" sz="2000" b="1" dirty="0" err="1" smtClean="0">
                          <a:latin typeface="Arial" panose="020B0604020202020204" pitchFamily="34" charset="0"/>
                          <a:cs typeface="Arial" panose="020B0604020202020204" pitchFamily="34" charset="0"/>
                        </a:rPr>
                        <a:t>sondage</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dirty="0" smtClean="0">
                          <a:latin typeface="Arial" panose="020B0604020202020204" pitchFamily="34" charset="0"/>
                          <a:cs typeface="Arial" panose="020B0604020202020204" pitchFamily="34" charset="0"/>
                        </a:rPr>
                        <a:t>Je ne sais pas </a:t>
                      </a:r>
                      <a:r>
                        <a:rPr lang="en-US" sz="2000" b="1" dirty="0" smtClean="0">
                          <a:latin typeface="Arial" panose="020B0604020202020204" pitchFamily="34" charset="0"/>
                          <a:cs typeface="Arial" panose="020B0604020202020204" pitchFamily="34" charset="0"/>
                        </a:rPr>
                        <a:t>[commencer le </a:t>
                      </a:r>
                      <a:r>
                        <a:rPr lang="en-US" sz="2000" b="1" dirty="0" err="1" smtClean="0">
                          <a:latin typeface="Arial" panose="020B0604020202020204" pitchFamily="34" charset="0"/>
                          <a:cs typeface="Arial" panose="020B0604020202020204" pitchFamily="34" charset="0"/>
                        </a:rPr>
                        <a:t>sondage</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342900" indent="-342900">
                        <a:buFont typeface="+mj-lt"/>
                        <a:buAutoNum type="alphaLcParenR"/>
                      </a:pPr>
                      <a:r>
                        <a:rPr lang="en-US" sz="2000" dirty="0" smtClean="0">
                          <a:latin typeface="Arial" panose="020B0604020202020204" pitchFamily="34" charset="0"/>
                          <a:cs typeface="Arial" panose="020B0604020202020204" pitchFamily="34" charset="0"/>
                        </a:rPr>
                        <a:t>Refuse de </a:t>
                      </a:r>
                      <a:r>
                        <a:rPr lang="en-US" sz="2000" dirty="0" err="1" smtClean="0">
                          <a:latin typeface="Arial" panose="020B0604020202020204" pitchFamily="34" charset="0"/>
                          <a:cs typeface="Arial" panose="020B0604020202020204" pitchFamily="34" charset="0"/>
                        </a:rPr>
                        <a:t>répondre</a:t>
                      </a:r>
                      <a:endParaRPr lang="en-US" sz="20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lvl="0" indent="0">
                        <a:buFont typeface="Arial" panose="020B0604020202020204" pitchFamily="34" charset="0"/>
                        <a:buNone/>
                      </a:pPr>
                      <a:r>
                        <a:rPr lang="en-CA" sz="2000" kern="1200" dirty="0" smtClean="0">
                          <a:solidFill>
                            <a:schemeClr val="dk1"/>
                          </a:solidFill>
                          <a:effectLst/>
                          <a:latin typeface="Arial" panose="020B0604020202020204" pitchFamily="34" charset="0"/>
                          <a:ea typeface="+mn-ea"/>
                          <a:cs typeface="Arial" panose="020B0604020202020204" pitchFamily="34" charset="0"/>
                        </a:rPr>
                        <a:t>Donne des </a:t>
                      </a:r>
                      <a:r>
                        <a:rPr lang="en-CA" sz="2000" kern="1200" dirty="0" err="1" smtClean="0">
                          <a:solidFill>
                            <a:schemeClr val="dk1"/>
                          </a:solidFill>
                          <a:effectLst/>
                          <a:latin typeface="Arial" panose="020B0604020202020204" pitchFamily="34" charset="0"/>
                          <a:ea typeface="+mn-ea"/>
                          <a:cs typeface="Arial" panose="020B0604020202020204" pitchFamily="34" charset="0"/>
                        </a:rPr>
                        <a:t>précisions</a:t>
                      </a:r>
                      <a:r>
                        <a:rPr lang="en-CA" sz="2000" kern="1200" baseline="0" dirty="0" smtClean="0">
                          <a:solidFill>
                            <a:schemeClr val="dk1"/>
                          </a:solidFill>
                          <a:effectLst/>
                          <a:latin typeface="Arial" panose="020B0604020202020204" pitchFamily="34" charset="0"/>
                          <a:ea typeface="+mn-ea"/>
                          <a:cs typeface="Arial" panose="020B0604020202020204" pitchFamily="34" charset="0"/>
                        </a:rPr>
                        <a:t> sur la question </a:t>
                      </a:r>
                      <a:r>
                        <a:rPr lang="en-CA" sz="2000" kern="1200" baseline="0" dirty="0" err="1" smtClean="0">
                          <a:solidFill>
                            <a:schemeClr val="dk1"/>
                          </a:solidFill>
                          <a:effectLst/>
                          <a:latin typeface="Arial" panose="020B0604020202020204" pitchFamily="34" charset="0"/>
                          <a:ea typeface="+mn-ea"/>
                          <a:cs typeface="Arial" panose="020B0604020202020204" pitchFamily="34" charset="0"/>
                        </a:rPr>
                        <a:t>précédente</a:t>
                      </a:r>
                      <a:r>
                        <a:rPr lang="en-CA" sz="2000" kern="1200" baseline="0" dirty="0" smtClean="0">
                          <a:solidFill>
                            <a:schemeClr val="dk1"/>
                          </a:solidFill>
                          <a:effectLst/>
                          <a:latin typeface="Arial" panose="020B0604020202020204" pitchFamily="34" charset="0"/>
                          <a:ea typeface="+mn-ea"/>
                          <a:cs typeface="Arial" panose="020B0604020202020204" pitchFamily="34" charset="0"/>
                        </a:rPr>
                        <a:t>.</a:t>
                      </a:r>
                      <a:endParaRPr lang="en-CA" sz="2000" kern="1200" dirty="0" smtClean="0">
                        <a:solidFill>
                          <a:schemeClr val="dk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CA" sz="2000" kern="1200" dirty="0" smtClean="0">
                        <a:solidFill>
                          <a:schemeClr val="dk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CA" sz="2000" kern="1200" dirty="0" smtClean="0">
                          <a:solidFill>
                            <a:schemeClr val="dk1"/>
                          </a:solidFill>
                          <a:effectLst/>
                          <a:latin typeface="Arial" panose="020B0604020202020204" pitchFamily="34" charset="0"/>
                          <a:ea typeface="+mn-ea"/>
                          <a:cs typeface="Arial" panose="020B0604020202020204" pitchFamily="34" charset="0"/>
                        </a:rPr>
                        <a:t>Aide à identifier les </a:t>
                      </a:r>
                      <a:r>
                        <a:rPr lang="en-CA" sz="2000" kern="1200" dirty="0" err="1" smtClean="0">
                          <a:solidFill>
                            <a:schemeClr val="dk1"/>
                          </a:solidFill>
                          <a:effectLst/>
                          <a:latin typeface="Arial" panose="020B0604020202020204" pitchFamily="34" charset="0"/>
                          <a:ea typeface="+mn-ea"/>
                          <a:cs typeface="Arial" panose="020B0604020202020204" pitchFamily="34" charset="0"/>
                        </a:rPr>
                        <a:t>personnes</a:t>
                      </a:r>
                      <a:r>
                        <a:rPr lang="en-CA" sz="2000" kern="1200" dirty="0" smtClean="0">
                          <a:solidFill>
                            <a:schemeClr val="dk1"/>
                          </a:solidFill>
                          <a:effectLst/>
                          <a:latin typeface="Arial" panose="020B0604020202020204" pitchFamily="34" charset="0"/>
                          <a:ea typeface="+mn-ea"/>
                          <a:cs typeface="Arial" panose="020B0604020202020204" pitchFamily="34" charset="0"/>
                        </a:rPr>
                        <a:t> qui </a:t>
                      </a:r>
                      <a:r>
                        <a:rPr lang="en-CA" sz="2000" kern="1200" dirty="0" err="1" smtClean="0">
                          <a:solidFill>
                            <a:schemeClr val="dk1"/>
                          </a:solidFill>
                          <a:effectLst/>
                          <a:latin typeface="Arial" panose="020B0604020202020204" pitchFamily="34" charset="0"/>
                          <a:ea typeface="+mn-ea"/>
                          <a:cs typeface="Arial" panose="020B0604020202020204" pitchFamily="34" charset="0"/>
                        </a:rPr>
                        <a:t>sont</a:t>
                      </a:r>
                      <a:r>
                        <a:rPr lang="en-CA" sz="2000" kern="1200" dirty="0" smtClean="0">
                          <a:solidFill>
                            <a:schemeClr val="dk1"/>
                          </a:solidFill>
                          <a:effectLst/>
                          <a:latin typeface="Arial" panose="020B0604020202020204" pitchFamily="34" charset="0"/>
                          <a:ea typeface="+mn-ea"/>
                          <a:cs typeface="Arial" panose="020B0604020202020204" pitchFamily="34" charset="0"/>
                        </a:rPr>
                        <a:t> </a:t>
                      </a:r>
                      <a:r>
                        <a:rPr lang="en-CA" sz="2000" kern="1200" dirty="0" err="1" smtClean="0">
                          <a:solidFill>
                            <a:schemeClr val="dk1"/>
                          </a:solidFill>
                          <a:effectLst/>
                          <a:latin typeface="Arial" panose="020B0604020202020204" pitchFamily="34" charset="0"/>
                          <a:ea typeface="+mn-ea"/>
                          <a:cs typeface="Arial" panose="020B0604020202020204" pitchFamily="34" charset="0"/>
                        </a:rPr>
                        <a:t>en</a:t>
                      </a:r>
                      <a:r>
                        <a:rPr lang="en-CA" sz="2000" kern="1200" dirty="0" smtClean="0">
                          <a:solidFill>
                            <a:schemeClr val="dk1"/>
                          </a:solidFill>
                          <a:effectLst/>
                          <a:latin typeface="Arial" panose="020B0604020202020204" pitchFamily="34" charset="0"/>
                          <a:ea typeface="+mn-ea"/>
                          <a:cs typeface="Arial" panose="020B0604020202020204" pitchFamily="34" charset="0"/>
                        </a:rPr>
                        <a:t> situation </a:t>
                      </a:r>
                      <a:r>
                        <a:rPr lang="en-CA" sz="2000" kern="1200" dirty="0" err="1" smtClean="0">
                          <a:solidFill>
                            <a:schemeClr val="dk1"/>
                          </a:solidFill>
                          <a:effectLst/>
                          <a:latin typeface="Arial" panose="020B0604020202020204" pitchFamily="34" charset="0"/>
                          <a:ea typeface="+mn-ea"/>
                          <a:cs typeface="Arial" panose="020B0604020202020204" pitchFamily="34" charset="0"/>
                        </a:rPr>
                        <a:t>d’itinérance</a:t>
                      </a:r>
                      <a:r>
                        <a:rPr lang="en-CA" sz="2000" kern="1200" dirty="0" smtClean="0">
                          <a:solidFill>
                            <a:schemeClr val="dk1"/>
                          </a:solidFill>
                          <a:effectLst/>
                          <a:latin typeface="Arial" panose="020B0604020202020204" pitchFamily="34" charset="0"/>
                          <a:ea typeface="+mn-ea"/>
                          <a:cs typeface="Arial" panose="020B0604020202020204" pitchFamily="34" charset="0"/>
                        </a:rPr>
                        <a:t> </a:t>
                      </a:r>
                      <a:r>
                        <a:rPr lang="en-CA" sz="2000" kern="1200" dirty="0" err="1" smtClean="0">
                          <a:solidFill>
                            <a:schemeClr val="dk1"/>
                          </a:solidFill>
                          <a:effectLst/>
                          <a:latin typeface="Arial" panose="020B0604020202020204" pitchFamily="34" charset="0"/>
                          <a:ea typeface="+mn-ea"/>
                          <a:cs typeface="Arial" panose="020B0604020202020204" pitchFamily="34" charset="0"/>
                        </a:rPr>
                        <a:t>cachée</a:t>
                      </a:r>
                      <a:r>
                        <a:rPr lang="en-CA" sz="2000" kern="1200" dirty="0" smtClean="0">
                          <a:solidFill>
                            <a:schemeClr val="dk1"/>
                          </a:solidFill>
                          <a:effectLst/>
                          <a:latin typeface="Arial" panose="020B0604020202020204" pitchFamily="34" charset="0"/>
                          <a:ea typeface="+mn-ea"/>
                          <a:cs typeface="Arial" panose="020B0604020202020204" pitchFamily="34" charset="0"/>
                        </a:rPr>
                        <a:t>.</a:t>
                      </a:r>
                      <a:endParaRPr lang="en-CA" sz="2000" kern="1200" dirty="0">
                        <a:solidFill>
                          <a:schemeClr val="dk1"/>
                        </a:solidFill>
                        <a:effectLst/>
                        <a:latin typeface="Arial" panose="020B0604020202020204" pitchFamily="34" charset="0"/>
                        <a:ea typeface="+mn-ea"/>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Rectangle 1"/>
          <p:cNvSpPr/>
          <p:nvPr>
            <p:custDataLst>
              <p:tags r:id="rId4"/>
            </p:custDataLst>
          </p:nvPr>
        </p:nvSpPr>
        <p:spPr>
          <a:xfrm>
            <a:off x="3345891" y="5820653"/>
            <a:ext cx="5820508" cy="1002323"/>
          </a:xfrm>
          <a:prstGeom prst="rect">
            <a:avLst/>
          </a:prstGeom>
          <a:solidFill>
            <a:srgbClr val="E63D52"/>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2000" dirty="0" smtClean="0"/>
              <a:t>Notes de formation: Les </a:t>
            </a:r>
            <a:r>
              <a:rPr lang="en-CA" sz="2000" dirty="0" err="1" smtClean="0"/>
              <a:t>bénévoles</a:t>
            </a:r>
            <a:r>
              <a:rPr lang="en-CA" sz="2000" dirty="0" smtClean="0"/>
              <a:t> </a:t>
            </a:r>
            <a:r>
              <a:rPr lang="en-CA" sz="2000" dirty="0" err="1" smtClean="0"/>
              <a:t>devraient</a:t>
            </a:r>
            <a:r>
              <a:rPr lang="en-CA" sz="2000" dirty="0" smtClean="0"/>
              <a:t> </a:t>
            </a:r>
            <a:r>
              <a:rPr lang="en-CA" sz="2000" dirty="0" err="1" smtClean="0"/>
              <a:t>comprendre</a:t>
            </a:r>
            <a:r>
              <a:rPr lang="en-CA" sz="2000" dirty="0" smtClean="0"/>
              <a:t> les situations qui </a:t>
            </a:r>
            <a:r>
              <a:rPr lang="en-CA" sz="2000" dirty="0" err="1" smtClean="0"/>
              <a:t>doivent</a:t>
            </a:r>
            <a:r>
              <a:rPr lang="en-CA" sz="2000" dirty="0" smtClean="0"/>
              <a:t> </a:t>
            </a:r>
            <a:r>
              <a:rPr lang="en-CA" sz="2000" dirty="0" err="1" smtClean="0"/>
              <a:t>être</a:t>
            </a:r>
            <a:r>
              <a:rPr lang="en-CA" sz="2000" dirty="0" smtClean="0"/>
              <a:t> </a:t>
            </a:r>
            <a:r>
              <a:rPr lang="en-CA" sz="2000" dirty="0" err="1" smtClean="0"/>
              <a:t>incluses</a:t>
            </a:r>
            <a:r>
              <a:rPr lang="en-CA" sz="2000" dirty="0" smtClean="0"/>
              <a:t> </a:t>
            </a:r>
            <a:r>
              <a:rPr lang="en-CA" sz="2000" dirty="0" err="1" smtClean="0"/>
              <a:t>ou</a:t>
            </a:r>
            <a:r>
              <a:rPr lang="en-CA" sz="2000" dirty="0" smtClean="0"/>
              <a:t> non. </a:t>
            </a:r>
            <a:endParaRPr lang="en-CA" sz="2000" dirty="0"/>
          </a:p>
        </p:txBody>
      </p:sp>
      <p:sp>
        <p:nvSpPr>
          <p:cNvPr id="3" name="Slide Number Placeholder 2"/>
          <p:cNvSpPr>
            <a:spLocks noGrp="1"/>
          </p:cNvSpPr>
          <p:nvPr>
            <p:ph type="sldNum" sz="quarter" idx="12"/>
          </p:nvPr>
        </p:nvSpPr>
        <p:spPr/>
        <p:txBody>
          <a:bodyPr/>
          <a:lstStyle/>
          <a:p>
            <a:fld id="{2E86C063-E22E-2E4C-A523-54089486E38F}" type="slidenum">
              <a:rPr lang="en-US" smtClean="0"/>
              <a:t>8</a:t>
            </a:fld>
            <a:endParaRPr lang="en-US"/>
          </a:p>
        </p:txBody>
      </p:sp>
    </p:spTree>
    <p:extLst>
      <p:ext uri="{BB962C8B-B14F-4D97-AF65-F5344CB8AC3E}">
        <p14:creationId xmlns:p14="http://schemas.microsoft.com/office/powerpoint/2010/main" val="8984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2913413" y="1872278"/>
            <a:ext cx="8122920" cy="1045734"/>
          </a:xfrm>
        </p:spPr>
        <p:txBody>
          <a:bodyPr>
            <a:normAutofit/>
          </a:bodyPr>
          <a:lstStyle/>
          <a:p>
            <a:r>
              <a:rPr lang="en-US" sz="4800" dirty="0" smtClean="0"/>
              <a:t>Questions du </a:t>
            </a:r>
            <a:r>
              <a:rPr lang="en-US" sz="4800" dirty="0" err="1" smtClean="0"/>
              <a:t>sondage</a:t>
            </a:r>
            <a:endParaRPr lang="en-US" sz="4800" dirty="0"/>
          </a:p>
        </p:txBody>
      </p:sp>
      <p:sp>
        <p:nvSpPr>
          <p:cNvPr id="10" name="Title 1"/>
          <p:cNvSpPr txBox="1">
            <a:spLocks/>
          </p:cNvSpPr>
          <p:nvPr>
            <p:custDataLst>
              <p:tags r:id="rId2"/>
            </p:custDataLst>
          </p:nvPr>
        </p:nvSpPr>
        <p:spPr>
          <a:xfrm>
            <a:off x="587802" y="204472"/>
            <a:ext cx="109800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err="1" smtClean="0">
                <a:solidFill>
                  <a:schemeClr val="tx1"/>
                </a:solidFill>
              </a:rPr>
              <a:t>Sondage</a:t>
            </a:r>
            <a:r>
              <a:rPr lang="en-US" sz="2800" dirty="0">
                <a:solidFill>
                  <a:srgbClr val="C3D941"/>
                </a:solidFill>
              </a:rPr>
              <a:t>	</a:t>
            </a:r>
            <a:endParaRPr lang="en-US" sz="3200" dirty="0"/>
          </a:p>
        </p:txBody>
      </p:sp>
      <p:sp>
        <p:nvSpPr>
          <p:cNvPr id="13" name="TextBox 12">
            <a:extLst>
              <a:ext uri="{FF2B5EF4-FFF2-40B4-BE49-F238E27FC236}">
                <a16:creationId xmlns:a16="http://schemas.microsoft.com/office/drawing/2014/main" id="{AEE597EC-F346-43B7-80DA-033370FF2F88}"/>
              </a:ext>
            </a:extLst>
          </p:cNvPr>
          <p:cNvSpPr txBox="1"/>
          <p:nvPr>
            <p:custDataLst>
              <p:tags r:id="rId3"/>
            </p:custDataLst>
          </p:nvPr>
        </p:nvSpPr>
        <p:spPr>
          <a:xfrm>
            <a:off x="1719943" y="1610315"/>
            <a:ext cx="1193470" cy="1569660"/>
          </a:xfrm>
          <a:prstGeom prst="rect">
            <a:avLst/>
          </a:prstGeom>
          <a:noFill/>
        </p:spPr>
        <p:txBody>
          <a:bodyPr wrap="square" rtlCol="0">
            <a:spAutoFit/>
          </a:bodyPr>
          <a:lstStyle/>
          <a:p>
            <a:pPr algn="ctr"/>
            <a:r>
              <a:rPr lang="en-CA" sz="9600" dirty="0">
                <a:latin typeface="Franklin Gothic Demi Cond" panose="020B0706030402020204" pitchFamily="34" charset="0"/>
              </a:rPr>
              <a:t>2</a:t>
            </a:r>
          </a:p>
        </p:txBody>
      </p:sp>
      <p:pic>
        <p:nvPicPr>
          <p:cNvPr id="14" name="Picture 13">
            <a:extLst>
              <a:ext uri="{FF2B5EF4-FFF2-40B4-BE49-F238E27FC236}">
                <a16:creationId xmlns:a16="http://schemas.microsoft.com/office/drawing/2014/main" id="{9F99CB1E-BB03-43C7-B68A-DD5395C2805E}"/>
              </a:ext>
            </a:extLst>
          </p:cNvPr>
          <p:cNvPicPr/>
          <p:nvPr>
            <p:custDataLst>
              <p:tags r:id="rId4"/>
            </p:custDataLst>
          </p:nvPr>
        </p:nvPicPr>
        <p:blipFill rotWithShape="1">
          <a:blip r:embed="rId7">
            <a:extLst>
              <a:ext uri="{28A0092B-C50C-407E-A947-70E740481C1C}">
                <a14:useLocalDpi xmlns:a14="http://schemas.microsoft.com/office/drawing/2010/main" val="0"/>
              </a:ext>
            </a:extLst>
          </a:blip>
          <a:srcRect l="9692"/>
          <a:stretch/>
        </p:blipFill>
        <p:spPr bwMode="auto">
          <a:xfrm flipH="1">
            <a:off x="8012968" y="3470052"/>
            <a:ext cx="2197832" cy="2513210"/>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2E86C063-E22E-2E4C-A523-54089486E38F}" type="slidenum">
              <a:rPr lang="en-US" smtClean="0"/>
              <a:t>9</a:t>
            </a:fld>
            <a:endParaRPr lang="en-US"/>
          </a:p>
        </p:txBody>
      </p:sp>
    </p:spTree>
    <p:extLst>
      <p:ext uri="{BB962C8B-B14F-4D97-AF65-F5344CB8AC3E}">
        <p14:creationId xmlns:p14="http://schemas.microsoft.com/office/powerpoint/2010/main" val="1388071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SDC&quot;,&quot;Id&quot;:&quot;5df276d53046462b682ad6a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6x9_ESDC_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
    <NbVersion xmlns="4f810ac0-7940-4b47-8510-ccc18747f341" xsi:nil="true"/>
    <ClpServices xmlns="4f810ac0-7940-4b47-8510-ccc18747f341"/>
    <IconOverlay xmlns="http://schemas.microsoft.com/sharepoint/v4" xsi:nil="true"/>
    <ChkNouveauEmp xmlns="4f810ac0-7940-4b47-8510-ccc18747f341" xsi:nil="true"/>
    <ChkTraitementInitial xmlns="4f810ac0-7940-4b47-8510-ccc18747f341" xsi:nil="true"/>
    <TxtResumeE xmlns="4f810ac0-7940-4b47-8510-ccc18747f341"/>
    <ChLocationEmplacement xmlns="4f810ac0-7940-4b47-8510-ccc18747f341"/>
    <TxtResumeF xmlns="4f810ac0-7940-4b47-8510-ccc18747f341"/>
    <PgResponsibleResponsable xmlns="aeabe285-28c2-4b4a-a8cd-631679229c94">
      <UserInfo>
        <DisplayName/>
        <AccountId xsi:nil="true"/>
        <AccountType/>
      </UserInfo>
    </PgResponsibleResponsable>
    <C_ClpServices xmlns="4f810ac0-7940-4b47-8510-ccc18747f341" xsi:nil="true"/>
  </documentManagement>
</p:properties>
</file>

<file path=customXml/itemProps1.xml><?xml version="1.0" encoding="utf-8"?>
<ds:datastoreItem xmlns:ds="http://schemas.openxmlformats.org/officeDocument/2006/customXml" ds:itemID="{1A577D44-EFC9-45A0-A838-FEC625C64848}">
  <ds:schemaRefs>
    <ds:schemaRef ds:uri="http://schemas.microsoft.com/sharepoint/v3/contenttype/forms"/>
  </ds:schemaRefs>
</ds:datastoreItem>
</file>

<file path=customXml/itemProps2.xml><?xml version="1.0" encoding="utf-8"?>
<ds:datastoreItem xmlns:ds="http://schemas.openxmlformats.org/officeDocument/2006/customXml" ds:itemID="{0AF25501-4ACD-489D-8EDF-79D286689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5A069E-F52C-4612-8196-B4C5BE4C24DC}">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f810ac0-7940-4b47-8510-ccc18747f341"/>
    <ds:schemaRef ds:uri="aeabe285-28c2-4b4a-a8cd-631679229c94"/>
    <ds:schemaRef ds:uri="http://schemas.microsoft.com/office/2006/metadata/properties"/>
    <ds:schemaRef ds:uri="http://purl.org/dc/terms/"/>
    <ds:schemaRef ds:uri="http://schemas.microsoft.com/sharepoint/v3"/>
    <ds:schemaRef ds:uri="http://schemas.microsoft.com/sharepoint/v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9876</TotalTime>
  <Words>2740</Words>
  <Application>Microsoft Office PowerPoint</Application>
  <PresentationFormat>Widescreen</PresentationFormat>
  <Paragraphs>432</Paragraphs>
  <Slides>29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Franklin Gothic Demi Cond</vt:lpstr>
      <vt:lpstr>Verdana</vt:lpstr>
      <vt:lpstr>Wingdings</vt:lpstr>
      <vt:lpstr>16x9_ESDC_01</vt:lpstr>
      <vt:lpstr>Tout le monde compte 2021 Questions de sélection et questions de base du dénombrement ponctuel</vt:lpstr>
      <vt:lpstr>Éléments du sondage pour le dénombrement ponctuel</vt:lpstr>
      <vt:lpstr>Aperçu</vt:lpstr>
      <vt:lpstr>Qui approcher ?</vt:lpstr>
      <vt:lpstr>Questions de sélection</vt:lpstr>
      <vt:lpstr>Questions de sélection</vt:lpstr>
      <vt:lpstr>Questions de sélection</vt:lpstr>
      <vt:lpstr>Questions de sélection [facultatif]*</vt:lpstr>
      <vt:lpstr>Questions du sondage</vt:lpstr>
      <vt:lpstr>Famille</vt:lpstr>
      <vt:lpstr>Âge du Répondant</vt:lpstr>
      <vt:lpstr>Scénario</vt:lpstr>
      <vt:lpstr>Âge de la première situation d’itinérance</vt:lpstr>
      <vt:lpstr>Itinérance chronique </vt:lpstr>
      <vt:lpstr>Utilisation des refuges au cours de la dernière année</vt:lpstr>
      <vt:lpstr>Nouveaux arrivants*</vt:lpstr>
      <vt:lpstr>Migration*</vt:lpstr>
      <vt:lpstr>Identité autochtone</vt:lpstr>
      <vt:lpstr>Identité raciale</vt:lpstr>
      <vt:lpstr>Anciens combattants</vt:lpstr>
      <vt:lpstr>Protection de l’enfance</vt:lpstr>
      <vt:lpstr>Enjeux liés à la santé </vt:lpstr>
      <vt:lpstr>Identité de genre *</vt:lpstr>
      <vt:lpstr>Identité sexuelle (ou orientation)*</vt:lpstr>
      <vt:lpstr>Raisons de la perte du logement</vt:lpstr>
      <vt:lpstr>Question sur la COVID-19</vt:lpstr>
      <vt:lpstr>Durée de l’itinérance</vt:lpstr>
      <vt:lpstr>Revenus</vt:lpstr>
      <vt:lpstr>Merci!  Questions? Commentaires? </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Hunter, Patrick [NC]</dc:creator>
  <cp:lastModifiedBy>Gravel, Emilie E [NC]</cp:lastModifiedBy>
  <cp:revision>492</cp:revision>
  <cp:lastPrinted>2019-12-16T21:54:48Z</cp:lastPrinted>
  <dcterms:created xsi:type="dcterms:W3CDTF">2016-09-14T13:13:56Z</dcterms:created>
  <dcterms:modified xsi:type="dcterms:W3CDTF">2021-02-24T18:58:48Z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0x0101004B9DE00CD6BF494E8621095E7F111E35004F74A9B650681B41AF60680931644FF8</vt:lpwstr>
  </property>
  <property fmtid="{D5CDD505-2E9C-101B-9397-08002B2CF9AE}" pid="3" name="_dlc_policyId">
    <vt:lpwstr/>
  </property>
  <property fmtid="{D5CDD505-2E9C-101B-9397-08002B2CF9AE}" pid="4" name="ItemRetentionFormula">
    <vt:lpwstr/>
  </property>
  <property fmtid="{D5CDD505-2E9C-101B-9397-08002B2CF9AE}" pid="5" name="WorkflowChangePath">
    <vt:lpwstr>7ab30019-3554-4919-b6f6-c90dc74a1bdf,4;</vt:lpwstr>
  </property>
</Properties>
</file>