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7" r:id="rId3"/>
    <p:sldId id="277" r:id="rId4"/>
    <p:sldId id="278" r:id="rId5"/>
    <p:sldId id="280" r:id="rId6"/>
    <p:sldId id="283" r:id="rId7"/>
    <p:sldId id="284" r:id="rId8"/>
    <p:sldId id="285" r:id="rId9"/>
    <p:sldId id="281" r:id="rId10"/>
  </p:sldIdLst>
  <p:sldSz cx="12192000" cy="6858000"/>
  <p:notesSz cx="7023100" cy="9309100"/>
  <p:custDataLst>
    <p:tags r:id="rId13"/>
  </p:custDataLst>
  <p:defaultTextStyle>
    <a:defPPr>
      <a:defRPr lang="fr-C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zeau, Chloé C [NC]" initials="BCC[" lastIdx="1" clrIdx="0">
    <p:extLst>
      <p:ext uri="{19B8F6BF-5375-455C-9EA6-DF929625EA0E}">
        <p15:presenceInfo xmlns:p15="http://schemas.microsoft.com/office/powerpoint/2012/main" userId="S-1-5-21-2836628367-1582996139-4062659285-5600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ED6"/>
    <a:srgbClr val="E63D52"/>
    <a:srgbClr val="01A4B5"/>
    <a:srgbClr val="135787"/>
    <a:srgbClr val="F26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1" autoAdjust="0"/>
    <p:restoredTop sz="94660"/>
  </p:normalViewPr>
  <p:slideViewPr>
    <p:cSldViewPr snapToGrid="0">
      <p:cViewPr varScale="1">
        <p:scale>
          <a:sx n="85" d="100"/>
          <a:sy n="85" d="100"/>
        </p:scale>
        <p:origin x="79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929AE-1F08-422F-B7D9-7A62EBAAEED6}" type="doc">
      <dgm:prSet loTypeId="urn:microsoft.com/office/officeart/2008/layout/HexagonCluster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CA"/>
        </a:p>
      </dgm:t>
    </dgm:pt>
    <dgm:pt modelId="{9DA12598-9ACA-42D2-B843-F6AD08E7A54B}">
      <dgm:prSet phldrT="[Text]" custT="1"/>
      <dgm:spPr/>
      <dgm:t>
        <a:bodyPr/>
        <a:lstStyle/>
        <a:p>
          <a:pPr algn="ctr" rtl="0"/>
          <a:r>
            <a:rPr lang="fr-CA" sz="1600" b="1" i="0" u="none" baseline="0"/>
            <a:t>Données nationales sur l’utilisation des refuges</a:t>
          </a:r>
          <a:endParaRPr lang="fr-CA" sz="1600" b="1" dirty="0"/>
        </a:p>
      </dgm:t>
    </dgm:pt>
    <dgm:pt modelId="{9F9DEC60-0729-4B3E-9186-418A38F413ED}" type="parTrans" cxnId="{F646AD39-4DD6-4832-8BD1-2B3884AFE5F1}">
      <dgm:prSet/>
      <dgm:spPr/>
      <dgm:t>
        <a:bodyPr/>
        <a:lstStyle/>
        <a:p>
          <a:endParaRPr lang="fr-CA" sz="2000" b="1"/>
        </a:p>
      </dgm:t>
    </dgm:pt>
    <dgm:pt modelId="{D21DBD57-9CFC-4F5F-8A47-5EFDDDF77C32}" type="sibTrans" cxnId="{F646AD39-4DD6-4832-8BD1-2B3884AFE5F1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CA" sz="2000" b="1"/>
        </a:p>
      </dgm:t>
    </dgm:pt>
    <dgm:pt modelId="{2D62196D-78ED-4A42-BFAB-9C8426DEE93A}">
      <dgm:prSet phldrT="[Text]" custT="1"/>
      <dgm:spPr/>
      <dgm:t>
        <a:bodyPr/>
        <a:lstStyle/>
        <a:p>
          <a:pPr algn="ctr" rtl="0"/>
          <a:r>
            <a:rPr lang="fr-CA" sz="1200" b="1" i="0" u="none" baseline="0" dirty="0"/>
            <a:t>Capacité d’hébergement</a:t>
          </a:r>
          <a:endParaRPr lang="fr-CA" sz="1200" b="1" dirty="0"/>
        </a:p>
      </dgm:t>
    </dgm:pt>
    <dgm:pt modelId="{60E8E157-4641-44FA-A0B5-DFB912CCF0E4}" type="parTrans" cxnId="{3AE9ACAA-FBF8-469D-AE91-FB8C04FAFC19}">
      <dgm:prSet/>
      <dgm:spPr/>
      <dgm:t>
        <a:bodyPr/>
        <a:lstStyle/>
        <a:p>
          <a:endParaRPr lang="fr-CA" sz="2000" b="1"/>
        </a:p>
      </dgm:t>
    </dgm:pt>
    <dgm:pt modelId="{1ECB7D40-8485-4187-B7DB-5FDFBA077635}" type="sibTrans" cxnId="{3AE9ACAA-FBF8-469D-AE91-FB8C04FAFC19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CA" sz="2000" b="1"/>
        </a:p>
      </dgm:t>
    </dgm:pt>
    <dgm:pt modelId="{1705D9DA-B03C-41FE-B879-B63ED79782D2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fr-CA" sz="1200" b="1" i="0" u="none" baseline="0" dirty="0" smtClean="0">
              <a:solidFill>
                <a:schemeClr val="tx1"/>
              </a:solidFill>
            </a:rPr>
            <a:t>Dénombrements ponctuels</a:t>
          </a:r>
          <a:endParaRPr lang="fr-CA" sz="1200" b="1" dirty="0">
            <a:solidFill>
              <a:schemeClr val="tx1"/>
            </a:solidFill>
          </a:endParaRPr>
        </a:p>
      </dgm:t>
    </dgm:pt>
    <dgm:pt modelId="{46060174-9135-49BC-AF21-802203D94618}" type="parTrans" cxnId="{BB3033B9-5B9B-43D9-A370-3DAF03FB503D}">
      <dgm:prSet/>
      <dgm:spPr/>
      <dgm:t>
        <a:bodyPr/>
        <a:lstStyle/>
        <a:p>
          <a:endParaRPr lang="fr-CA" sz="2000" b="1"/>
        </a:p>
      </dgm:t>
    </dgm:pt>
    <dgm:pt modelId="{BF66E6F3-F9AA-4EC8-B50A-8BD0BC63B859}" type="sibTrans" cxnId="{BB3033B9-5B9B-43D9-A370-3DAF03FB503D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CA" sz="2000" b="1"/>
        </a:p>
      </dgm:t>
    </dgm:pt>
    <dgm:pt modelId="{C203DA1F-076C-4A7D-832D-500EACA71012}">
      <dgm:prSet phldrT="[Text]" custT="1"/>
      <dgm:spPr/>
      <dgm:t>
        <a:bodyPr/>
        <a:lstStyle/>
        <a:p>
          <a:pPr algn="ctr" rtl="0"/>
          <a:r>
            <a:rPr lang="fr-CA" sz="1600" b="1" i="0" u="none" baseline="0"/>
            <a:t>Résultats du projet</a:t>
          </a:r>
          <a:endParaRPr lang="fr-CA" sz="1600" b="1" dirty="0"/>
        </a:p>
      </dgm:t>
    </dgm:pt>
    <dgm:pt modelId="{497A4932-B08F-4C1B-B342-758E362055C7}" type="parTrans" cxnId="{F0F0537B-E792-4EB1-ABEB-3716F264EA6D}">
      <dgm:prSet/>
      <dgm:spPr/>
      <dgm:t>
        <a:bodyPr/>
        <a:lstStyle/>
        <a:p>
          <a:endParaRPr lang="fr-CA" sz="2000" b="1"/>
        </a:p>
      </dgm:t>
    </dgm:pt>
    <dgm:pt modelId="{E38C3AEF-9155-4964-BB6A-0EF45F8E7B7F}" type="sibTrans" cxnId="{F0F0537B-E792-4EB1-ABEB-3716F264EA6D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fr-CA" sz="2000" b="1"/>
        </a:p>
      </dgm:t>
    </dgm:pt>
    <dgm:pt modelId="{BC5DEF5C-6388-4EF8-912F-D84EAAE6DB9B}">
      <dgm:prSet phldrT="[Text]" custT="1"/>
      <dgm:spPr/>
      <dgm:t>
        <a:bodyPr/>
        <a:lstStyle/>
        <a:p>
          <a:pPr algn="ctr" rtl="0"/>
          <a:r>
            <a:rPr lang="fr-CA" sz="1100" b="1" i="0" u="none" baseline="0" dirty="0"/>
            <a:t>Données communautaires sur les refuges</a:t>
          </a:r>
          <a:endParaRPr lang="fr-CA" sz="1100" b="1" dirty="0"/>
        </a:p>
      </dgm:t>
    </dgm:pt>
    <dgm:pt modelId="{37094CD9-9B8A-4E9F-918E-B79A611E5553}" type="parTrans" cxnId="{E5474F5B-E10E-4EB0-BA9F-3800AAC4C4D8}">
      <dgm:prSet/>
      <dgm:spPr/>
      <dgm:t>
        <a:bodyPr/>
        <a:lstStyle/>
        <a:p>
          <a:endParaRPr lang="fr-CA" sz="2000" b="1"/>
        </a:p>
      </dgm:t>
    </dgm:pt>
    <dgm:pt modelId="{F184F310-0069-4097-BE31-5F91E70B1B84}" type="sibTrans" cxnId="{E5474F5B-E10E-4EB0-BA9F-3800AAC4C4D8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fr-CA" sz="2000" b="1"/>
        </a:p>
      </dgm:t>
    </dgm:pt>
    <dgm:pt modelId="{38F6D979-4CB3-44BC-BC00-ADDED851168F}">
      <dgm:prSet custT="1"/>
      <dgm:spPr/>
      <dgm:t>
        <a:bodyPr/>
        <a:lstStyle/>
        <a:p>
          <a:pPr algn="ctr" rtl="0"/>
          <a:r>
            <a:rPr lang="fr-CA" sz="1100" b="1" i="0" u="none" baseline="0" dirty="0"/>
            <a:t>Rapports sur les progrès communautaires</a:t>
          </a:r>
          <a:endParaRPr lang="fr-CA" sz="1100" b="1" dirty="0"/>
        </a:p>
      </dgm:t>
    </dgm:pt>
    <dgm:pt modelId="{10B7AC6E-C658-4FB4-86EC-F83E76CF4148}" type="parTrans" cxnId="{1EEABD10-3F36-4B78-9642-F9DD8A3B47CA}">
      <dgm:prSet/>
      <dgm:spPr/>
      <dgm:t>
        <a:bodyPr/>
        <a:lstStyle/>
        <a:p>
          <a:endParaRPr lang="fr-CA" sz="2000" b="1"/>
        </a:p>
      </dgm:t>
    </dgm:pt>
    <dgm:pt modelId="{B4F75445-51AF-4A34-A057-0E68D33A605C}" type="sibTrans" cxnId="{1EEABD10-3F36-4B78-9642-F9DD8A3B47CA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fr-CA" sz="2000" b="1"/>
        </a:p>
      </dgm:t>
    </dgm:pt>
    <dgm:pt modelId="{BA038262-9633-42E7-BED4-14BE3CD57D23}" type="pres">
      <dgm:prSet presAssocID="{CBD929AE-1F08-422F-B7D9-7A62EBAAEED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CA"/>
        </a:p>
      </dgm:t>
    </dgm:pt>
    <dgm:pt modelId="{4C1FD505-EEB1-4EB3-9A2E-02E98DE65877}" type="pres">
      <dgm:prSet presAssocID="{9DA12598-9ACA-42D2-B843-F6AD08E7A54B}" presName="text1" presStyleCnt="0"/>
      <dgm:spPr/>
      <dgm:t>
        <a:bodyPr/>
        <a:lstStyle/>
        <a:p>
          <a:endParaRPr lang="fr-CA"/>
        </a:p>
      </dgm:t>
    </dgm:pt>
    <dgm:pt modelId="{8E150D14-1CF7-474D-8452-64908883F2AD}" type="pres">
      <dgm:prSet presAssocID="{9DA12598-9ACA-42D2-B843-F6AD08E7A54B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B45F2410-38C0-4B8B-99AC-B82491F0962D}" type="pres">
      <dgm:prSet presAssocID="{9DA12598-9ACA-42D2-B843-F6AD08E7A54B}" presName="textaccent1" presStyleCnt="0"/>
      <dgm:spPr/>
      <dgm:t>
        <a:bodyPr/>
        <a:lstStyle/>
        <a:p>
          <a:endParaRPr lang="fr-CA"/>
        </a:p>
      </dgm:t>
    </dgm:pt>
    <dgm:pt modelId="{FDE4C19B-997F-4AB3-AD07-F663D87A0975}" type="pres">
      <dgm:prSet presAssocID="{9DA12598-9ACA-42D2-B843-F6AD08E7A54B}" presName="accentRepeatNode" presStyleLbl="solidAlignAcc1" presStyleIdx="0" presStyleCnt="12"/>
      <dgm:spPr/>
      <dgm:t>
        <a:bodyPr/>
        <a:lstStyle/>
        <a:p>
          <a:endParaRPr lang="fr-CA"/>
        </a:p>
      </dgm:t>
    </dgm:pt>
    <dgm:pt modelId="{23472175-1BE4-44B9-B279-813996F10D1C}" type="pres">
      <dgm:prSet presAssocID="{D21DBD57-9CFC-4F5F-8A47-5EFDDDF77C32}" presName="image1" presStyleCnt="0"/>
      <dgm:spPr/>
      <dgm:t>
        <a:bodyPr/>
        <a:lstStyle/>
        <a:p>
          <a:endParaRPr lang="fr-CA"/>
        </a:p>
      </dgm:t>
    </dgm:pt>
    <dgm:pt modelId="{DFE69752-8C9B-4BFC-9CED-D13C7831CC2C}" type="pres">
      <dgm:prSet presAssocID="{D21DBD57-9CFC-4F5F-8A47-5EFDDDF77C32}" presName="imageRepeatNode" presStyleLbl="alignAcc1" presStyleIdx="0" presStyleCnt="6"/>
      <dgm:spPr/>
      <dgm:t>
        <a:bodyPr/>
        <a:lstStyle/>
        <a:p>
          <a:endParaRPr lang="fr-CA"/>
        </a:p>
      </dgm:t>
    </dgm:pt>
    <dgm:pt modelId="{A3C2A18F-82DF-4A2F-BAAE-F167DC0BEFE4}" type="pres">
      <dgm:prSet presAssocID="{D21DBD57-9CFC-4F5F-8A47-5EFDDDF77C32}" presName="imageaccent1" presStyleCnt="0"/>
      <dgm:spPr/>
      <dgm:t>
        <a:bodyPr/>
        <a:lstStyle/>
        <a:p>
          <a:endParaRPr lang="fr-CA"/>
        </a:p>
      </dgm:t>
    </dgm:pt>
    <dgm:pt modelId="{D10894E3-0E80-428C-9F93-AF0CB93504DE}" type="pres">
      <dgm:prSet presAssocID="{D21DBD57-9CFC-4F5F-8A47-5EFDDDF77C32}" presName="accentRepeatNode" presStyleLbl="solidAlignAcc1" presStyleIdx="1" presStyleCnt="12"/>
      <dgm:spPr/>
      <dgm:t>
        <a:bodyPr/>
        <a:lstStyle/>
        <a:p>
          <a:endParaRPr lang="fr-CA"/>
        </a:p>
      </dgm:t>
    </dgm:pt>
    <dgm:pt modelId="{C6111A60-60FB-4D30-8F75-767D04EA19D8}" type="pres">
      <dgm:prSet presAssocID="{2D62196D-78ED-4A42-BFAB-9C8426DEE93A}" presName="text2" presStyleCnt="0"/>
      <dgm:spPr/>
      <dgm:t>
        <a:bodyPr/>
        <a:lstStyle/>
        <a:p>
          <a:endParaRPr lang="fr-CA"/>
        </a:p>
      </dgm:t>
    </dgm:pt>
    <dgm:pt modelId="{9F7E334C-599E-4B0F-A37A-22E4191AEDEE}" type="pres">
      <dgm:prSet presAssocID="{2D62196D-78ED-4A42-BFAB-9C8426DEE93A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96F8FA8C-05BF-4CCE-A2D5-914A7BDD5C26}" type="pres">
      <dgm:prSet presAssocID="{2D62196D-78ED-4A42-BFAB-9C8426DEE93A}" presName="textaccent2" presStyleCnt="0"/>
      <dgm:spPr/>
      <dgm:t>
        <a:bodyPr/>
        <a:lstStyle/>
        <a:p>
          <a:endParaRPr lang="fr-CA"/>
        </a:p>
      </dgm:t>
    </dgm:pt>
    <dgm:pt modelId="{D524873D-3E12-41E8-A344-2300BC532A96}" type="pres">
      <dgm:prSet presAssocID="{2D62196D-78ED-4A42-BFAB-9C8426DEE93A}" presName="accentRepeatNode" presStyleLbl="solidAlignAcc1" presStyleIdx="2" presStyleCnt="12"/>
      <dgm:spPr/>
      <dgm:t>
        <a:bodyPr/>
        <a:lstStyle/>
        <a:p>
          <a:endParaRPr lang="fr-CA"/>
        </a:p>
      </dgm:t>
    </dgm:pt>
    <dgm:pt modelId="{6BECA826-40CD-4F94-9DCD-FABAED38321A}" type="pres">
      <dgm:prSet presAssocID="{1ECB7D40-8485-4187-B7DB-5FDFBA077635}" presName="image2" presStyleCnt="0"/>
      <dgm:spPr/>
      <dgm:t>
        <a:bodyPr/>
        <a:lstStyle/>
        <a:p>
          <a:endParaRPr lang="fr-CA"/>
        </a:p>
      </dgm:t>
    </dgm:pt>
    <dgm:pt modelId="{05C3D5B8-563B-42FA-BE6B-F11CD22FAEDF}" type="pres">
      <dgm:prSet presAssocID="{1ECB7D40-8485-4187-B7DB-5FDFBA077635}" presName="imageRepeatNode" presStyleLbl="alignAcc1" presStyleIdx="1" presStyleCnt="6"/>
      <dgm:spPr/>
      <dgm:t>
        <a:bodyPr/>
        <a:lstStyle/>
        <a:p>
          <a:endParaRPr lang="fr-CA"/>
        </a:p>
      </dgm:t>
    </dgm:pt>
    <dgm:pt modelId="{ABA4E812-6BB1-4812-B2A7-2B637B7E8C51}" type="pres">
      <dgm:prSet presAssocID="{1ECB7D40-8485-4187-B7DB-5FDFBA077635}" presName="imageaccent2" presStyleCnt="0"/>
      <dgm:spPr/>
      <dgm:t>
        <a:bodyPr/>
        <a:lstStyle/>
        <a:p>
          <a:endParaRPr lang="fr-CA"/>
        </a:p>
      </dgm:t>
    </dgm:pt>
    <dgm:pt modelId="{40D73C02-584A-4DD1-A42D-60F82E0F3636}" type="pres">
      <dgm:prSet presAssocID="{1ECB7D40-8485-4187-B7DB-5FDFBA077635}" presName="accentRepeatNode" presStyleLbl="solidAlignAcc1" presStyleIdx="3" presStyleCnt="12"/>
      <dgm:spPr/>
      <dgm:t>
        <a:bodyPr/>
        <a:lstStyle/>
        <a:p>
          <a:endParaRPr lang="fr-CA"/>
        </a:p>
      </dgm:t>
    </dgm:pt>
    <dgm:pt modelId="{77537179-1146-46DE-909C-4167F36A1547}" type="pres">
      <dgm:prSet presAssocID="{BC5DEF5C-6388-4EF8-912F-D84EAAE6DB9B}" presName="text3" presStyleCnt="0"/>
      <dgm:spPr/>
      <dgm:t>
        <a:bodyPr/>
        <a:lstStyle/>
        <a:p>
          <a:endParaRPr lang="fr-CA"/>
        </a:p>
      </dgm:t>
    </dgm:pt>
    <dgm:pt modelId="{CF355D13-916D-462E-B411-597FDE3BB419}" type="pres">
      <dgm:prSet presAssocID="{BC5DEF5C-6388-4EF8-912F-D84EAAE6DB9B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EF833672-EB39-4282-8281-076007DD1915}" type="pres">
      <dgm:prSet presAssocID="{BC5DEF5C-6388-4EF8-912F-D84EAAE6DB9B}" presName="textaccent3" presStyleCnt="0"/>
      <dgm:spPr/>
      <dgm:t>
        <a:bodyPr/>
        <a:lstStyle/>
        <a:p>
          <a:endParaRPr lang="fr-CA"/>
        </a:p>
      </dgm:t>
    </dgm:pt>
    <dgm:pt modelId="{DCE61514-A6B6-4F66-9550-F08D155109D8}" type="pres">
      <dgm:prSet presAssocID="{BC5DEF5C-6388-4EF8-912F-D84EAAE6DB9B}" presName="accentRepeatNode" presStyleLbl="solidAlignAcc1" presStyleIdx="4" presStyleCnt="12"/>
      <dgm:spPr/>
      <dgm:t>
        <a:bodyPr/>
        <a:lstStyle/>
        <a:p>
          <a:endParaRPr lang="fr-CA"/>
        </a:p>
      </dgm:t>
    </dgm:pt>
    <dgm:pt modelId="{7A963F88-F027-4AE0-992D-B9FA2376D40E}" type="pres">
      <dgm:prSet presAssocID="{F184F310-0069-4097-BE31-5F91E70B1B84}" presName="image3" presStyleCnt="0"/>
      <dgm:spPr/>
      <dgm:t>
        <a:bodyPr/>
        <a:lstStyle/>
        <a:p>
          <a:endParaRPr lang="fr-CA"/>
        </a:p>
      </dgm:t>
    </dgm:pt>
    <dgm:pt modelId="{EF8EE2A3-16AF-43D6-849B-FE2D820CF927}" type="pres">
      <dgm:prSet presAssocID="{F184F310-0069-4097-BE31-5F91E70B1B84}" presName="imageRepeatNode" presStyleLbl="alignAcc1" presStyleIdx="2" presStyleCnt="6"/>
      <dgm:spPr/>
      <dgm:t>
        <a:bodyPr/>
        <a:lstStyle/>
        <a:p>
          <a:endParaRPr lang="fr-CA"/>
        </a:p>
      </dgm:t>
    </dgm:pt>
    <dgm:pt modelId="{A0F2886E-5400-49B3-B266-5D1B4622F2C8}" type="pres">
      <dgm:prSet presAssocID="{F184F310-0069-4097-BE31-5F91E70B1B84}" presName="imageaccent3" presStyleCnt="0"/>
      <dgm:spPr/>
      <dgm:t>
        <a:bodyPr/>
        <a:lstStyle/>
        <a:p>
          <a:endParaRPr lang="fr-CA"/>
        </a:p>
      </dgm:t>
    </dgm:pt>
    <dgm:pt modelId="{0616E467-4419-42C4-B9F8-65E815C41A27}" type="pres">
      <dgm:prSet presAssocID="{F184F310-0069-4097-BE31-5F91E70B1B84}" presName="accentRepeatNode" presStyleLbl="solidAlignAcc1" presStyleIdx="5" presStyleCnt="12"/>
      <dgm:spPr/>
      <dgm:t>
        <a:bodyPr/>
        <a:lstStyle/>
        <a:p>
          <a:endParaRPr lang="fr-CA"/>
        </a:p>
      </dgm:t>
    </dgm:pt>
    <dgm:pt modelId="{DCA57ACC-167F-4EB5-B31D-4EFC469DECBD}" type="pres">
      <dgm:prSet presAssocID="{1705D9DA-B03C-41FE-B879-B63ED79782D2}" presName="text4" presStyleCnt="0"/>
      <dgm:spPr/>
      <dgm:t>
        <a:bodyPr/>
        <a:lstStyle/>
        <a:p>
          <a:endParaRPr lang="fr-CA"/>
        </a:p>
      </dgm:t>
    </dgm:pt>
    <dgm:pt modelId="{77173675-E003-4096-9440-76BEE6DC72CF}" type="pres">
      <dgm:prSet presAssocID="{1705D9DA-B03C-41FE-B879-B63ED79782D2}" presName="textRepeatNode" presStyleLbl="alignNode1" presStyleIdx="3" presStyleCnt="6" custScaleX="112854" custScaleY="114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63A6E1E0-176E-4EDF-BB8B-55E20B118124}" type="pres">
      <dgm:prSet presAssocID="{1705D9DA-B03C-41FE-B879-B63ED79782D2}" presName="textaccent4" presStyleCnt="0"/>
      <dgm:spPr/>
      <dgm:t>
        <a:bodyPr/>
        <a:lstStyle/>
        <a:p>
          <a:endParaRPr lang="fr-CA"/>
        </a:p>
      </dgm:t>
    </dgm:pt>
    <dgm:pt modelId="{29022E79-4C39-481E-B26B-3E256DDA372D}" type="pres">
      <dgm:prSet presAssocID="{1705D9DA-B03C-41FE-B879-B63ED79782D2}" presName="accentRepeatNode" presStyleLbl="solidAlignAcc1" presStyleIdx="6" presStyleCnt="12"/>
      <dgm:spPr/>
      <dgm:t>
        <a:bodyPr/>
        <a:lstStyle/>
        <a:p>
          <a:endParaRPr lang="fr-CA"/>
        </a:p>
      </dgm:t>
    </dgm:pt>
    <dgm:pt modelId="{F27BBB6E-A5D0-49E5-B099-38177E6BED72}" type="pres">
      <dgm:prSet presAssocID="{BF66E6F3-F9AA-4EC8-B50A-8BD0BC63B859}" presName="image4" presStyleCnt="0"/>
      <dgm:spPr/>
      <dgm:t>
        <a:bodyPr/>
        <a:lstStyle/>
        <a:p>
          <a:endParaRPr lang="fr-CA"/>
        </a:p>
      </dgm:t>
    </dgm:pt>
    <dgm:pt modelId="{7538C149-C380-40B5-8643-D16A6E262496}" type="pres">
      <dgm:prSet presAssocID="{BF66E6F3-F9AA-4EC8-B50A-8BD0BC63B859}" presName="imageRepeatNode" presStyleLbl="alignAcc1" presStyleIdx="3" presStyleCnt="6"/>
      <dgm:spPr/>
      <dgm:t>
        <a:bodyPr/>
        <a:lstStyle/>
        <a:p>
          <a:endParaRPr lang="fr-CA"/>
        </a:p>
      </dgm:t>
    </dgm:pt>
    <dgm:pt modelId="{F6458787-625B-4E30-82C9-98DF0FE5608B}" type="pres">
      <dgm:prSet presAssocID="{BF66E6F3-F9AA-4EC8-B50A-8BD0BC63B859}" presName="imageaccent4" presStyleCnt="0"/>
      <dgm:spPr/>
      <dgm:t>
        <a:bodyPr/>
        <a:lstStyle/>
        <a:p>
          <a:endParaRPr lang="fr-CA"/>
        </a:p>
      </dgm:t>
    </dgm:pt>
    <dgm:pt modelId="{87AECE3B-8F34-4F8F-AD0C-33CBB3365D45}" type="pres">
      <dgm:prSet presAssocID="{BF66E6F3-F9AA-4EC8-B50A-8BD0BC63B859}" presName="accentRepeatNode" presStyleLbl="solidAlignAcc1" presStyleIdx="7" presStyleCnt="12"/>
      <dgm:spPr/>
      <dgm:t>
        <a:bodyPr/>
        <a:lstStyle/>
        <a:p>
          <a:endParaRPr lang="fr-CA"/>
        </a:p>
      </dgm:t>
    </dgm:pt>
    <dgm:pt modelId="{53B1CE60-52B0-417C-8267-39A241E13055}" type="pres">
      <dgm:prSet presAssocID="{C203DA1F-076C-4A7D-832D-500EACA71012}" presName="text5" presStyleCnt="0"/>
      <dgm:spPr/>
      <dgm:t>
        <a:bodyPr/>
        <a:lstStyle/>
        <a:p>
          <a:endParaRPr lang="fr-CA"/>
        </a:p>
      </dgm:t>
    </dgm:pt>
    <dgm:pt modelId="{42BE4C60-723F-4FB1-87DF-3A8E8D3511B8}" type="pres">
      <dgm:prSet presAssocID="{C203DA1F-076C-4A7D-832D-500EACA71012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D171C5C6-6F2B-4050-83B8-0A7CA9478964}" type="pres">
      <dgm:prSet presAssocID="{C203DA1F-076C-4A7D-832D-500EACA71012}" presName="textaccent5" presStyleCnt="0"/>
      <dgm:spPr/>
      <dgm:t>
        <a:bodyPr/>
        <a:lstStyle/>
        <a:p>
          <a:endParaRPr lang="fr-CA"/>
        </a:p>
      </dgm:t>
    </dgm:pt>
    <dgm:pt modelId="{88B4A164-A01C-496E-8701-D2FBB5B7182D}" type="pres">
      <dgm:prSet presAssocID="{C203DA1F-076C-4A7D-832D-500EACA71012}" presName="accentRepeatNode" presStyleLbl="solidAlignAcc1" presStyleIdx="8" presStyleCnt="12"/>
      <dgm:spPr/>
      <dgm:t>
        <a:bodyPr/>
        <a:lstStyle/>
        <a:p>
          <a:endParaRPr lang="fr-CA"/>
        </a:p>
      </dgm:t>
    </dgm:pt>
    <dgm:pt modelId="{E3A22D25-EC4C-45E8-A0F7-0CFF761D1F12}" type="pres">
      <dgm:prSet presAssocID="{E38C3AEF-9155-4964-BB6A-0EF45F8E7B7F}" presName="image5" presStyleCnt="0"/>
      <dgm:spPr/>
      <dgm:t>
        <a:bodyPr/>
        <a:lstStyle/>
        <a:p>
          <a:endParaRPr lang="fr-CA"/>
        </a:p>
      </dgm:t>
    </dgm:pt>
    <dgm:pt modelId="{83464CD3-0430-46C4-9E34-A3675C930926}" type="pres">
      <dgm:prSet presAssocID="{E38C3AEF-9155-4964-BB6A-0EF45F8E7B7F}" presName="imageRepeatNode" presStyleLbl="alignAcc1" presStyleIdx="4" presStyleCnt="6"/>
      <dgm:spPr/>
      <dgm:t>
        <a:bodyPr/>
        <a:lstStyle/>
        <a:p>
          <a:endParaRPr lang="fr-CA"/>
        </a:p>
      </dgm:t>
    </dgm:pt>
    <dgm:pt modelId="{C36B5175-0C11-4343-A57C-7FABD099DC7E}" type="pres">
      <dgm:prSet presAssocID="{E38C3AEF-9155-4964-BB6A-0EF45F8E7B7F}" presName="imageaccent5" presStyleCnt="0"/>
      <dgm:spPr/>
      <dgm:t>
        <a:bodyPr/>
        <a:lstStyle/>
        <a:p>
          <a:endParaRPr lang="fr-CA"/>
        </a:p>
      </dgm:t>
    </dgm:pt>
    <dgm:pt modelId="{0BD09CA6-57CF-49DF-8305-F6B9D24A5FD1}" type="pres">
      <dgm:prSet presAssocID="{E38C3AEF-9155-4964-BB6A-0EF45F8E7B7F}" presName="accentRepeatNode" presStyleLbl="solidAlignAcc1" presStyleIdx="9" presStyleCnt="12"/>
      <dgm:spPr/>
      <dgm:t>
        <a:bodyPr/>
        <a:lstStyle/>
        <a:p>
          <a:endParaRPr lang="fr-CA"/>
        </a:p>
      </dgm:t>
    </dgm:pt>
    <dgm:pt modelId="{5AC980E4-D222-4718-B1B6-F25EE05B0233}" type="pres">
      <dgm:prSet presAssocID="{38F6D979-4CB3-44BC-BC00-ADDED851168F}" presName="text6" presStyleCnt="0"/>
      <dgm:spPr/>
    </dgm:pt>
    <dgm:pt modelId="{6A73A753-60E5-4C4C-A96A-70223D5E47BF}" type="pres">
      <dgm:prSet presAssocID="{38F6D979-4CB3-44BC-BC00-ADDED851168F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CA"/>
        </a:p>
      </dgm:t>
    </dgm:pt>
    <dgm:pt modelId="{AE7D84A9-4749-4CA4-B05B-A348581D70C7}" type="pres">
      <dgm:prSet presAssocID="{38F6D979-4CB3-44BC-BC00-ADDED851168F}" presName="textaccent6" presStyleCnt="0"/>
      <dgm:spPr/>
    </dgm:pt>
    <dgm:pt modelId="{6B9E63D4-E960-4F2D-B00E-E4B46DFAC7E9}" type="pres">
      <dgm:prSet presAssocID="{38F6D979-4CB3-44BC-BC00-ADDED851168F}" presName="accentRepeatNode" presStyleLbl="solidAlignAcc1" presStyleIdx="10" presStyleCnt="12"/>
      <dgm:spPr/>
    </dgm:pt>
    <dgm:pt modelId="{45B68CAA-4730-4A12-81A3-1A489B28E054}" type="pres">
      <dgm:prSet presAssocID="{B4F75445-51AF-4A34-A057-0E68D33A605C}" presName="image6" presStyleCnt="0"/>
      <dgm:spPr/>
    </dgm:pt>
    <dgm:pt modelId="{EFF78320-65CA-4728-A445-80352B68CAF3}" type="pres">
      <dgm:prSet presAssocID="{B4F75445-51AF-4A34-A057-0E68D33A605C}" presName="imageRepeatNode" presStyleLbl="alignAcc1" presStyleIdx="5" presStyleCnt="6"/>
      <dgm:spPr/>
      <dgm:t>
        <a:bodyPr/>
        <a:lstStyle/>
        <a:p>
          <a:endParaRPr lang="fr-CA"/>
        </a:p>
      </dgm:t>
    </dgm:pt>
    <dgm:pt modelId="{DA5BA2A6-DC99-4D67-BE8D-33C9137F27DB}" type="pres">
      <dgm:prSet presAssocID="{B4F75445-51AF-4A34-A057-0E68D33A605C}" presName="imageaccent6" presStyleCnt="0"/>
      <dgm:spPr/>
    </dgm:pt>
    <dgm:pt modelId="{20AB7305-E3FE-4E39-B1F7-D1949047F6E7}" type="pres">
      <dgm:prSet presAssocID="{B4F75445-51AF-4A34-A057-0E68D33A605C}" presName="accentRepeatNode" presStyleLbl="solidAlignAcc1" presStyleIdx="11" presStyleCnt="12"/>
      <dgm:spPr/>
    </dgm:pt>
  </dgm:ptLst>
  <dgm:cxnLst>
    <dgm:cxn modelId="{FDBBD247-5B9E-4F31-96D0-71F950BF7A21}" type="presOf" srcId="{B4F75445-51AF-4A34-A057-0E68D33A605C}" destId="{EFF78320-65CA-4728-A445-80352B68CAF3}" srcOrd="0" destOrd="0" presId="urn:microsoft.com/office/officeart/2008/layout/HexagonCluster"/>
    <dgm:cxn modelId="{F4E2189C-BF38-43F5-A0FC-C8542A89DF39}" type="presOf" srcId="{C203DA1F-076C-4A7D-832D-500EACA71012}" destId="{42BE4C60-723F-4FB1-87DF-3A8E8D3511B8}" srcOrd="0" destOrd="0" presId="urn:microsoft.com/office/officeart/2008/layout/HexagonCluster"/>
    <dgm:cxn modelId="{F0F0537B-E792-4EB1-ABEB-3716F264EA6D}" srcId="{CBD929AE-1F08-422F-B7D9-7A62EBAAEED6}" destId="{C203DA1F-076C-4A7D-832D-500EACA71012}" srcOrd="4" destOrd="0" parTransId="{497A4932-B08F-4C1B-B342-758E362055C7}" sibTransId="{E38C3AEF-9155-4964-BB6A-0EF45F8E7B7F}"/>
    <dgm:cxn modelId="{3AE9ACAA-FBF8-469D-AE91-FB8C04FAFC19}" srcId="{CBD929AE-1F08-422F-B7D9-7A62EBAAEED6}" destId="{2D62196D-78ED-4A42-BFAB-9C8426DEE93A}" srcOrd="1" destOrd="0" parTransId="{60E8E157-4641-44FA-A0B5-DFB912CCF0E4}" sibTransId="{1ECB7D40-8485-4187-B7DB-5FDFBA077635}"/>
    <dgm:cxn modelId="{1ECCA8C1-4C3D-4099-9918-EAD5D9DF94A9}" type="presOf" srcId="{F184F310-0069-4097-BE31-5F91E70B1B84}" destId="{EF8EE2A3-16AF-43D6-849B-FE2D820CF927}" srcOrd="0" destOrd="0" presId="urn:microsoft.com/office/officeart/2008/layout/HexagonCluster"/>
    <dgm:cxn modelId="{5E2E8792-47D4-4E45-86A7-2F51A2532A0C}" type="presOf" srcId="{BC5DEF5C-6388-4EF8-912F-D84EAAE6DB9B}" destId="{CF355D13-916D-462E-B411-597FDE3BB419}" srcOrd="0" destOrd="0" presId="urn:microsoft.com/office/officeart/2008/layout/HexagonCluster"/>
    <dgm:cxn modelId="{1EEABD10-3F36-4B78-9642-F9DD8A3B47CA}" srcId="{CBD929AE-1F08-422F-B7D9-7A62EBAAEED6}" destId="{38F6D979-4CB3-44BC-BC00-ADDED851168F}" srcOrd="5" destOrd="0" parTransId="{10B7AC6E-C658-4FB4-86EC-F83E76CF4148}" sibTransId="{B4F75445-51AF-4A34-A057-0E68D33A605C}"/>
    <dgm:cxn modelId="{E5474F5B-E10E-4EB0-BA9F-3800AAC4C4D8}" srcId="{CBD929AE-1F08-422F-B7D9-7A62EBAAEED6}" destId="{BC5DEF5C-6388-4EF8-912F-D84EAAE6DB9B}" srcOrd="2" destOrd="0" parTransId="{37094CD9-9B8A-4E9F-918E-B79A611E5553}" sibTransId="{F184F310-0069-4097-BE31-5F91E70B1B84}"/>
    <dgm:cxn modelId="{EE55D76B-1CE0-4CD9-B2AA-10E2089DD334}" type="presOf" srcId="{BF66E6F3-F9AA-4EC8-B50A-8BD0BC63B859}" destId="{7538C149-C380-40B5-8643-D16A6E262496}" srcOrd="0" destOrd="0" presId="urn:microsoft.com/office/officeart/2008/layout/HexagonCluster"/>
    <dgm:cxn modelId="{D143BF75-7BFC-4B89-8C37-3859D979219E}" type="presOf" srcId="{38F6D979-4CB3-44BC-BC00-ADDED851168F}" destId="{6A73A753-60E5-4C4C-A96A-70223D5E47BF}" srcOrd="0" destOrd="0" presId="urn:microsoft.com/office/officeart/2008/layout/HexagonCluster"/>
    <dgm:cxn modelId="{AF0A9BD1-FE9F-42EE-9479-8EE5F0D15EAD}" type="presOf" srcId="{D21DBD57-9CFC-4F5F-8A47-5EFDDDF77C32}" destId="{DFE69752-8C9B-4BFC-9CED-D13C7831CC2C}" srcOrd="0" destOrd="0" presId="urn:microsoft.com/office/officeart/2008/layout/HexagonCluster"/>
    <dgm:cxn modelId="{F646AD39-4DD6-4832-8BD1-2B3884AFE5F1}" srcId="{CBD929AE-1F08-422F-B7D9-7A62EBAAEED6}" destId="{9DA12598-9ACA-42D2-B843-F6AD08E7A54B}" srcOrd="0" destOrd="0" parTransId="{9F9DEC60-0729-4B3E-9186-418A38F413ED}" sibTransId="{D21DBD57-9CFC-4F5F-8A47-5EFDDDF77C32}"/>
    <dgm:cxn modelId="{403718E8-60AB-4038-B72E-03C519CCB344}" type="presOf" srcId="{1ECB7D40-8485-4187-B7DB-5FDFBA077635}" destId="{05C3D5B8-563B-42FA-BE6B-F11CD22FAEDF}" srcOrd="0" destOrd="0" presId="urn:microsoft.com/office/officeart/2008/layout/HexagonCluster"/>
    <dgm:cxn modelId="{58E3EA22-6BCD-4133-818C-EDAFBC03B022}" type="presOf" srcId="{9DA12598-9ACA-42D2-B843-F6AD08E7A54B}" destId="{8E150D14-1CF7-474D-8452-64908883F2AD}" srcOrd="0" destOrd="0" presId="urn:microsoft.com/office/officeart/2008/layout/HexagonCluster"/>
    <dgm:cxn modelId="{E0C78FBD-860C-4BA3-9DF8-24F13F8C6841}" type="presOf" srcId="{2D62196D-78ED-4A42-BFAB-9C8426DEE93A}" destId="{9F7E334C-599E-4B0F-A37A-22E4191AEDEE}" srcOrd="0" destOrd="0" presId="urn:microsoft.com/office/officeart/2008/layout/HexagonCluster"/>
    <dgm:cxn modelId="{0ECDDEF3-9C12-4512-AF82-7924596A0922}" type="presOf" srcId="{CBD929AE-1F08-422F-B7D9-7A62EBAAEED6}" destId="{BA038262-9633-42E7-BED4-14BE3CD57D23}" srcOrd="0" destOrd="0" presId="urn:microsoft.com/office/officeart/2008/layout/HexagonCluster"/>
    <dgm:cxn modelId="{E5B5A77D-24FC-42FD-B5B0-A0BF1990EC0C}" type="presOf" srcId="{E38C3AEF-9155-4964-BB6A-0EF45F8E7B7F}" destId="{83464CD3-0430-46C4-9E34-A3675C930926}" srcOrd="0" destOrd="0" presId="urn:microsoft.com/office/officeart/2008/layout/HexagonCluster"/>
    <dgm:cxn modelId="{BB3033B9-5B9B-43D9-A370-3DAF03FB503D}" srcId="{CBD929AE-1F08-422F-B7D9-7A62EBAAEED6}" destId="{1705D9DA-B03C-41FE-B879-B63ED79782D2}" srcOrd="3" destOrd="0" parTransId="{46060174-9135-49BC-AF21-802203D94618}" sibTransId="{BF66E6F3-F9AA-4EC8-B50A-8BD0BC63B859}"/>
    <dgm:cxn modelId="{D07E2333-E21C-4377-A6B1-0BD70A4AA8DF}" type="presOf" srcId="{1705D9DA-B03C-41FE-B879-B63ED79782D2}" destId="{77173675-E003-4096-9440-76BEE6DC72CF}" srcOrd="0" destOrd="0" presId="urn:microsoft.com/office/officeart/2008/layout/HexagonCluster"/>
    <dgm:cxn modelId="{A8097925-ECF8-40F7-80E3-1EDF1AA4F3FD}" type="presParOf" srcId="{BA038262-9633-42E7-BED4-14BE3CD57D23}" destId="{4C1FD505-EEB1-4EB3-9A2E-02E98DE65877}" srcOrd="0" destOrd="0" presId="urn:microsoft.com/office/officeart/2008/layout/HexagonCluster"/>
    <dgm:cxn modelId="{20C5D010-4AFF-47B2-B4CE-ED512AC841B5}" type="presParOf" srcId="{4C1FD505-EEB1-4EB3-9A2E-02E98DE65877}" destId="{8E150D14-1CF7-474D-8452-64908883F2AD}" srcOrd="0" destOrd="0" presId="urn:microsoft.com/office/officeart/2008/layout/HexagonCluster"/>
    <dgm:cxn modelId="{AC36BCB9-7DC6-417B-86DD-4082E3D0D444}" type="presParOf" srcId="{BA038262-9633-42E7-BED4-14BE3CD57D23}" destId="{B45F2410-38C0-4B8B-99AC-B82491F0962D}" srcOrd="1" destOrd="0" presId="urn:microsoft.com/office/officeart/2008/layout/HexagonCluster"/>
    <dgm:cxn modelId="{140F3807-9AE4-4B51-8758-DA62F1A05BD0}" type="presParOf" srcId="{B45F2410-38C0-4B8B-99AC-B82491F0962D}" destId="{FDE4C19B-997F-4AB3-AD07-F663D87A0975}" srcOrd="0" destOrd="0" presId="urn:microsoft.com/office/officeart/2008/layout/HexagonCluster"/>
    <dgm:cxn modelId="{5A2DBBCA-DF3A-4D98-AFE0-2D15107FABA9}" type="presParOf" srcId="{BA038262-9633-42E7-BED4-14BE3CD57D23}" destId="{23472175-1BE4-44B9-B279-813996F10D1C}" srcOrd="2" destOrd="0" presId="urn:microsoft.com/office/officeart/2008/layout/HexagonCluster"/>
    <dgm:cxn modelId="{FA0137F7-95C6-47A6-9D4C-83E56F013372}" type="presParOf" srcId="{23472175-1BE4-44B9-B279-813996F10D1C}" destId="{DFE69752-8C9B-4BFC-9CED-D13C7831CC2C}" srcOrd="0" destOrd="0" presId="urn:microsoft.com/office/officeart/2008/layout/HexagonCluster"/>
    <dgm:cxn modelId="{6885AC12-DAF5-4B38-A276-52A35FD2AEDF}" type="presParOf" srcId="{BA038262-9633-42E7-BED4-14BE3CD57D23}" destId="{A3C2A18F-82DF-4A2F-BAAE-F167DC0BEFE4}" srcOrd="3" destOrd="0" presId="urn:microsoft.com/office/officeart/2008/layout/HexagonCluster"/>
    <dgm:cxn modelId="{90AB771B-9B38-4680-A54D-A643B2024A19}" type="presParOf" srcId="{A3C2A18F-82DF-4A2F-BAAE-F167DC0BEFE4}" destId="{D10894E3-0E80-428C-9F93-AF0CB93504DE}" srcOrd="0" destOrd="0" presId="urn:microsoft.com/office/officeart/2008/layout/HexagonCluster"/>
    <dgm:cxn modelId="{A2346AFF-6443-43E4-AC33-318159F75156}" type="presParOf" srcId="{BA038262-9633-42E7-BED4-14BE3CD57D23}" destId="{C6111A60-60FB-4D30-8F75-767D04EA19D8}" srcOrd="4" destOrd="0" presId="urn:microsoft.com/office/officeart/2008/layout/HexagonCluster"/>
    <dgm:cxn modelId="{894E4527-1460-42DF-93DD-98B5924F67AE}" type="presParOf" srcId="{C6111A60-60FB-4D30-8F75-767D04EA19D8}" destId="{9F7E334C-599E-4B0F-A37A-22E4191AEDEE}" srcOrd="0" destOrd="0" presId="urn:microsoft.com/office/officeart/2008/layout/HexagonCluster"/>
    <dgm:cxn modelId="{B317CC2D-094B-4B02-8F0F-AC3C32BD7D15}" type="presParOf" srcId="{BA038262-9633-42E7-BED4-14BE3CD57D23}" destId="{96F8FA8C-05BF-4CCE-A2D5-914A7BDD5C26}" srcOrd="5" destOrd="0" presId="urn:microsoft.com/office/officeart/2008/layout/HexagonCluster"/>
    <dgm:cxn modelId="{A809C9AE-4449-4102-9C65-F76627325EE0}" type="presParOf" srcId="{96F8FA8C-05BF-4CCE-A2D5-914A7BDD5C26}" destId="{D524873D-3E12-41E8-A344-2300BC532A96}" srcOrd="0" destOrd="0" presId="urn:microsoft.com/office/officeart/2008/layout/HexagonCluster"/>
    <dgm:cxn modelId="{F5EBC25E-760D-4826-8CC0-7802BEB64D8C}" type="presParOf" srcId="{BA038262-9633-42E7-BED4-14BE3CD57D23}" destId="{6BECA826-40CD-4F94-9DCD-FABAED38321A}" srcOrd="6" destOrd="0" presId="urn:microsoft.com/office/officeart/2008/layout/HexagonCluster"/>
    <dgm:cxn modelId="{E585694E-034F-4C1D-8D4A-F16F5C2E08FF}" type="presParOf" srcId="{6BECA826-40CD-4F94-9DCD-FABAED38321A}" destId="{05C3D5B8-563B-42FA-BE6B-F11CD22FAEDF}" srcOrd="0" destOrd="0" presId="urn:microsoft.com/office/officeart/2008/layout/HexagonCluster"/>
    <dgm:cxn modelId="{787DD7B1-2FDB-4736-96EE-E2CF13E6D474}" type="presParOf" srcId="{BA038262-9633-42E7-BED4-14BE3CD57D23}" destId="{ABA4E812-6BB1-4812-B2A7-2B637B7E8C51}" srcOrd="7" destOrd="0" presId="urn:microsoft.com/office/officeart/2008/layout/HexagonCluster"/>
    <dgm:cxn modelId="{8AE7CAB3-CB0B-4DDD-BBAF-5EA36902DA22}" type="presParOf" srcId="{ABA4E812-6BB1-4812-B2A7-2B637B7E8C51}" destId="{40D73C02-584A-4DD1-A42D-60F82E0F3636}" srcOrd="0" destOrd="0" presId="urn:microsoft.com/office/officeart/2008/layout/HexagonCluster"/>
    <dgm:cxn modelId="{46B7BD94-70FA-4D66-9078-2B2B4EF1AF8A}" type="presParOf" srcId="{BA038262-9633-42E7-BED4-14BE3CD57D23}" destId="{77537179-1146-46DE-909C-4167F36A1547}" srcOrd="8" destOrd="0" presId="urn:microsoft.com/office/officeart/2008/layout/HexagonCluster"/>
    <dgm:cxn modelId="{04AC6766-B305-4E28-96E3-30C47049A2FF}" type="presParOf" srcId="{77537179-1146-46DE-909C-4167F36A1547}" destId="{CF355D13-916D-462E-B411-597FDE3BB419}" srcOrd="0" destOrd="0" presId="urn:microsoft.com/office/officeart/2008/layout/HexagonCluster"/>
    <dgm:cxn modelId="{D4662D36-06AF-4792-BDAC-87FBEA070C4D}" type="presParOf" srcId="{BA038262-9633-42E7-BED4-14BE3CD57D23}" destId="{EF833672-EB39-4282-8281-076007DD1915}" srcOrd="9" destOrd="0" presId="urn:microsoft.com/office/officeart/2008/layout/HexagonCluster"/>
    <dgm:cxn modelId="{FA3B85A4-A788-40E5-9175-20935AAC86A1}" type="presParOf" srcId="{EF833672-EB39-4282-8281-076007DD1915}" destId="{DCE61514-A6B6-4F66-9550-F08D155109D8}" srcOrd="0" destOrd="0" presId="urn:microsoft.com/office/officeart/2008/layout/HexagonCluster"/>
    <dgm:cxn modelId="{EC890454-AAC5-4242-9521-B921AE3212FD}" type="presParOf" srcId="{BA038262-9633-42E7-BED4-14BE3CD57D23}" destId="{7A963F88-F027-4AE0-992D-B9FA2376D40E}" srcOrd="10" destOrd="0" presId="urn:microsoft.com/office/officeart/2008/layout/HexagonCluster"/>
    <dgm:cxn modelId="{E4C82F44-9C13-47E8-ABC9-4EAB904C3E32}" type="presParOf" srcId="{7A963F88-F027-4AE0-992D-B9FA2376D40E}" destId="{EF8EE2A3-16AF-43D6-849B-FE2D820CF927}" srcOrd="0" destOrd="0" presId="urn:microsoft.com/office/officeart/2008/layout/HexagonCluster"/>
    <dgm:cxn modelId="{0E159E86-E41C-4A9D-85D9-1E7B643A83BD}" type="presParOf" srcId="{BA038262-9633-42E7-BED4-14BE3CD57D23}" destId="{A0F2886E-5400-49B3-B266-5D1B4622F2C8}" srcOrd="11" destOrd="0" presId="urn:microsoft.com/office/officeart/2008/layout/HexagonCluster"/>
    <dgm:cxn modelId="{161863FF-4F8A-42CE-8DA9-4DC5AA8B8D0B}" type="presParOf" srcId="{A0F2886E-5400-49B3-B266-5D1B4622F2C8}" destId="{0616E467-4419-42C4-B9F8-65E815C41A27}" srcOrd="0" destOrd="0" presId="urn:microsoft.com/office/officeart/2008/layout/HexagonCluster"/>
    <dgm:cxn modelId="{A19C4BC5-2F65-4558-9270-06E77BC294AA}" type="presParOf" srcId="{BA038262-9633-42E7-BED4-14BE3CD57D23}" destId="{DCA57ACC-167F-4EB5-B31D-4EFC469DECBD}" srcOrd="12" destOrd="0" presId="urn:microsoft.com/office/officeart/2008/layout/HexagonCluster"/>
    <dgm:cxn modelId="{2ECD0208-D866-446C-B0C4-FB3DE02D6DC0}" type="presParOf" srcId="{DCA57ACC-167F-4EB5-B31D-4EFC469DECBD}" destId="{77173675-E003-4096-9440-76BEE6DC72CF}" srcOrd="0" destOrd="0" presId="urn:microsoft.com/office/officeart/2008/layout/HexagonCluster"/>
    <dgm:cxn modelId="{C4ABF5B4-9E0E-488C-85DC-A66AA7864EDE}" type="presParOf" srcId="{BA038262-9633-42E7-BED4-14BE3CD57D23}" destId="{63A6E1E0-176E-4EDF-BB8B-55E20B118124}" srcOrd="13" destOrd="0" presId="urn:microsoft.com/office/officeart/2008/layout/HexagonCluster"/>
    <dgm:cxn modelId="{81620C3D-ABF4-4529-B920-D3399F5E146E}" type="presParOf" srcId="{63A6E1E0-176E-4EDF-BB8B-55E20B118124}" destId="{29022E79-4C39-481E-B26B-3E256DDA372D}" srcOrd="0" destOrd="0" presId="urn:microsoft.com/office/officeart/2008/layout/HexagonCluster"/>
    <dgm:cxn modelId="{BDF13F45-C628-4864-8B71-F6D847B98A19}" type="presParOf" srcId="{BA038262-9633-42E7-BED4-14BE3CD57D23}" destId="{F27BBB6E-A5D0-49E5-B099-38177E6BED72}" srcOrd="14" destOrd="0" presId="urn:microsoft.com/office/officeart/2008/layout/HexagonCluster"/>
    <dgm:cxn modelId="{5D7209C7-9B55-475F-AB82-A3D4133207E7}" type="presParOf" srcId="{F27BBB6E-A5D0-49E5-B099-38177E6BED72}" destId="{7538C149-C380-40B5-8643-D16A6E262496}" srcOrd="0" destOrd="0" presId="urn:microsoft.com/office/officeart/2008/layout/HexagonCluster"/>
    <dgm:cxn modelId="{94A654F2-48B7-4F6D-A233-5CB95166348E}" type="presParOf" srcId="{BA038262-9633-42E7-BED4-14BE3CD57D23}" destId="{F6458787-625B-4E30-82C9-98DF0FE5608B}" srcOrd="15" destOrd="0" presId="urn:microsoft.com/office/officeart/2008/layout/HexagonCluster"/>
    <dgm:cxn modelId="{78E9220B-DE7D-47C3-ACA3-19243DFECEE6}" type="presParOf" srcId="{F6458787-625B-4E30-82C9-98DF0FE5608B}" destId="{87AECE3B-8F34-4F8F-AD0C-33CBB3365D45}" srcOrd="0" destOrd="0" presId="urn:microsoft.com/office/officeart/2008/layout/HexagonCluster"/>
    <dgm:cxn modelId="{A4680FB4-EE89-468C-971D-2DAC9D9AF704}" type="presParOf" srcId="{BA038262-9633-42E7-BED4-14BE3CD57D23}" destId="{53B1CE60-52B0-417C-8267-39A241E13055}" srcOrd="16" destOrd="0" presId="urn:microsoft.com/office/officeart/2008/layout/HexagonCluster"/>
    <dgm:cxn modelId="{AD74D825-CAA4-4C1D-83CF-9D58754C5D89}" type="presParOf" srcId="{53B1CE60-52B0-417C-8267-39A241E13055}" destId="{42BE4C60-723F-4FB1-87DF-3A8E8D3511B8}" srcOrd="0" destOrd="0" presId="urn:microsoft.com/office/officeart/2008/layout/HexagonCluster"/>
    <dgm:cxn modelId="{FE3DC2A3-9D5A-4873-B3C0-E29F84B07F8A}" type="presParOf" srcId="{BA038262-9633-42E7-BED4-14BE3CD57D23}" destId="{D171C5C6-6F2B-4050-83B8-0A7CA9478964}" srcOrd="17" destOrd="0" presId="urn:microsoft.com/office/officeart/2008/layout/HexagonCluster"/>
    <dgm:cxn modelId="{60C356EB-014C-410E-8C35-1FE7583CEA96}" type="presParOf" srcId="{D171C5C6-6F2B-4050-83B8-0A7CA9478964}" destId="{88B4A164-A01C-496E-8701-D2FBB5B7182D}" srcOrd="0" destOrd="0" presId="urn:microsoft.com/office/officeart/2008/layout/HexagonCluster"/>
    <dgm:cxn modelId="{897075AD-3BEE-4E18-985A-111272CB52DE}" type="presParOf" srcId="{BA038262-9633-42E7-BED4-14BE3CD57D23}" destId="{E3A22D25-EC4C-45E8-A0F7-0CFF761D1F12}" srcOrd="18" destOrd="0" presId="urn:microsoft.com/office/officeart/2008/layout/HexagonCluster"/>
    <dgm:cxn modelId="{679250CD-8BE8-4148-8765-D649E57B66CF}" type="presParOf" srcId="{E3A22D25-EC4C-45E8-A0F7-0CFF761D1F12}" destId="{83464CD3-0430-46C4-9E34-A3675C930926}" srcOrd="0" destOrd="0" presId="urn:microsoft.com/office/officeart/2008/layout/HexagonCluster"/>
    <dgm:cxn modelId="{FA752A30-9CDD-429B-8841-1FAAD9190ED6}" type="presParOf" srcId="{BA038262-9633-42E7-BED4-14BE3CD57D23}" destId="{C36B5175-0C11-4343-A57C-7FABD099DC7E}" srcOrd="19" destOrd="0" presId="urn:microsoft.com/office/officeart/2008/layout/HexagonCluster"/>
    <dgm:cxn modelId="{244838C9-EEAA-4ECA-9F0D-63B57998E873}" type="presParOf" srcId="{C36B5175-0C11-4343-A57C-7FABD099DC7E}" destId="{0BD09CA6-57CF-49DF-8305-F6B9D24A5FD1}" srcOrd="0" destOrd="0" presId="urn:microsoft.com/office/officeart/2008/layout/HexagonCluster"/>
    <dgm:cxn modelId="{CBCEDB94-8E35-42D6-B2F6-59CF8C35D211}" type="presParOf" srcId="{BA038262-9633-42E7-BED4-14BE3CD57D23}" destId="{5AC980E4-D222-4718-B1B6-F25EE05B0233}" srcOrd="20" destOrd="0" presId="urn:microsoft.com/office/officeart/2008/layout/HexagonCluster"/>
    <dgm:cxn modelId="{5C1CAF14-5374-4FF8-90BA-FE8BE07911FD}" type="presParOf" srcId="{5AC980E4-D222-4718-B1B6-F25EE05B0233}" destId="{6A73A753-60E5-4C4C-A96A-70223D5E47BF}" srcOrd="0" destOrd="0" presId="urn:microsoft.com/office/officeart/2008/layout/HexagonCluster"/>
    <dgm:cxn modelId="{71E24116-F8FA-4697-967A-CA45F2DA9037}" type="presParOf" srcId="{BA038262-9633-42E7-BED4-14BE3CD57D23}" destId="{AE7D84A9-4749-4CA4-B05B-A348581D70C7}" srcOrd="21" destOrd="0" presId="urn:microsoft.com/office/officeart/2008/layout/HexagonCluster"/>
    <dgm:cxn modelId="{2248B65F-3362-4174-9C78-A1EFC31FF1E3}" type="presParOf" srcId="{AE7D84A9-4749-4CA4-B05B-A348581D70C7}" destId="{6B9E63D4-E960-4F2D-B00E-E4B46DFAC7E9}" srcOrd="0" destOrd="0" presId="urn:microsoft.com/office/officeart/2008/layout/HexagonCluster"/>
    <dgm:cxn modelId="{A98B51A2-3185-43A3-9AFF-7211BD7FBA61}" type="presParOf" srcId="{BA038262-9633-42E7-BED4-14BE3CD57D23}" destId="{45B68CAA-4730-4A12-81A3-1A489B28E054}" srcOrd="22" destOrd="0" presId="urn:microsoft.com/office/officeart/2008/layout/HexagonCluster"/>
    <dgm:cxn modelId="{A8165B5F-A525-4A81-B789-39031CA0943C}" type="presParOf" srcId="{45B68CAA-4730-4A12-81A3-1A489B28E054}" destId="{EFF78320-65CA-4728-A445-80352B68CAF3}" srcOrd="0" destOrd="0" presId="urn:microsoft.com/office/officeart/2008/layout/HexagonCluster"/>
    <dgm:cxn modelId="{0141507F-3FF7-4F5F-97A9-67A4EAACD48A}" type="presParOf" srcId="{BA038262-9633-42E7-BED4-14BE3CD57D23}" destId="{DA5BA2A6-DC99-4D67-BE8D-33C9137F27DB}" srcOrd="23" destOrd="0" presId="urn:microsoft.com/office/officeart/2008/layout/HexagonCluster"/>
    <dgm:cxn modelId="{FDD1FB6E-F262-4AF0-AF14-A2085ABBE76C}" type="presParOf" srcId="{DA5BA2A6-DC99-4D67-BE8D-33C9137F27DB}" destId="{20AB7305-E3FE-4E39-B1F7-D1949047F6E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50D14-1CF7-474D-8452-64908883F2AD}">
      <dsp:nvSpPr>
        <dsp:cNvPr id="0" name=""/>
        <dsp:cNvSpPr/>
      </dsp:nvSpPr>
      <dsp:spPr>
        <a:xfrm>
          <a:off x="2423543" y="2407383"/>
          <a:ext cx="1687575" cy="14490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i="0" u="none" kern="1200" baseline="0"/>
            <a:t>Données nationales sur l’utilisation des refuges</a:t>
          </a:r>
          <a:endParaRPr lang="fr-CA" sz="1600" b="1" kern="1200" dirty="0"/>
        </a:p>
      </dsp:txBody>
      <dsp:txXfrm>
        <a:off x="2684932" y="2631834"/>
        <a:ext cx="1164797" cy="1000193"/>
      </dsp:txXfrm>
    </dsp:sp>
    <dsp:sp modelId="{FDE4C19B-997F-4AB3-AD07-F663D87A0975}">
      <dsp:nvSpPr>
        <dsp:cNvPr id="0" name=""/>
        <dsp:cNvSpPr/>
      </dsp:nvSpPr>
      <dsp:spPr>
        <a:xfrm>
          <a:off x="2463808" y="3055417"/>
          <a:ext cx="196853" cy="1698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69752-8C9B-4BFC-9CED-D13C7831CC2C}">
      <dsp:nvSpPr>
        <dsp:cNvPr id="0" name=""/>
        <dsp:cNvSpPr/>
      </dsp:nvSpPr>
      <dsp:spPr>
        <a:xfrm>
          <a:off x="971297" y="1606322"/>
          <a:ext cx="1687575" cy="144909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0894E3-0E80-428C-9F93-AF0CB93504DE}">
      <dsp:nvSpPr>
        <dsp:cNvPr id="0" name=""/>
        <dsp:cNvSpPr/>
      </dsp:nvSpPr>
      <dsp:spPr>
        <a:xfrm>
          <a:off x="2127367" y="2863200"/>
          <a:ext cx="196853" cy="1698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E334C-599E-4B0F-A37A-22E4191AEDEE}">
      <dsp:nvSpPr>
        <dsp:cNvPr id="0" name=""/>
        <dsp:cNvSpPr/>
      </dsp:nvSpPr>
      <dsp:spPr>
        <a:xfrm>
          <a:off x="3875788" y="1602123"/>
          <a:ext cx="1687575" cy="144909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1" i="0" u="none" kern="1200" baseline="0" dirty="0"/>
            <a:t>Capacité d’hébergement</a:t>
          </a:r>
          <a:endParaRPr lang="fr-CA" sz="1200" b="1" kern="1200" dirty="0"/>
        </a:p>
      </dsp:txBody>
      <dsp:txXfrm>
        <a:off x="4137177" y="1826574"/>
        <a:ext cx="1164797" cy="1000193"/>
      </dsp:txXfrm>
    </dsp:sp>
    <dsp:sp modelId="{D524873D-3E12-41E8-A344-2300BC532A96}">
      <dsp:nvSpPr>
        <dsp:cNvPr id="0" name=""/>
        <dsp:cNvSpPr/>
      </dsp:nvSpPr>
      <dsp:spPr>
        <a:xfrm>
          <a:off x="5037227" y="2855268"/>
          <a:ext cx="196853" cy="1698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3D5B8-563B-42FA-BE6B-F11CD22FAEDF}">
      <dsp:nvSpPr>
        <dsp:cNvPr id="0" name=""/>
        <dsp:cNvSpPr/>
      </dsp:nvSpPr>
      <dsp:spPr>
        <a:xfrm>
          <a:off x="5327139" y="2404584"/>
          <a:ext cx="1687575" cy="144909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73C02-584A-4DD1-A42D-60F82E0F3636}">
      <dsp:nvSpPr>
        <dsp:cNvPr id="0" name=""/>
        <dsp:cNvSpPr/>
      </dsp:nvSpPr>
      <dsp:spPr>
        <a:xfrm>
          <a:off x="5368299" y="3049352"/>
          <a:ext cx="196853" cy="1698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55D13-916D-462E-B411-597FDE3BB419}">
      <dsp:nvSpPr>
        <dsp:cNvPr id="0" name=""/>
        <dsp:cNvSpPr/>
      </dsp:nvSpPr>
      <dsp:spPr>
        <a:xfrm>
          <a:off x="2423543" y="805727"/>
          <a:ext cx="1687575" cy="144909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100" b="1" i="0" u="none" kern="1200" baseline="0" dirty="0"/>
            <a:t>Données communautaires sur les refuges</a:t>
          </a:r>
          <a:endParaRPr lang="fr-CA" sz="1100" b="1" kern="1200" dirty="0"/>
        </a:p>
      </dsp:txBody>
      <dsp:txXfrm>
        <a:off x="2684932" y="1030178"/>
        <a:ext cx="1164797" cy="1000193"/>
      </dsp:txXfrm>
    </dsp:sp>
    <dsp:sp modelId="{DCE61514-A6B6-4F66-9550-F08D155109D8}">
      <dsp:nvSpPr>
        <dsp:cNvPr id="0" name=""/>
        <dsp:cNvSpPr/>
      </dsp:nvSpPr>
      <dsp:spPr>
        <a:xfrm>
          <a:off x="3579613" y="833253"/>
          <a:ext cx="196853" cy="1698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EE2A3-16AF-43D6-849B-FE2D820CF927}">
      <dsp:nvSpPr>
        <dsp:cNvPr id="0" name=""/>
        <dsp:cNvSpPr/>
      </dsp:nvSpPr>
      <dsp:spPr>
        <a:xfrm>
          <a:off x="3875788" y="0"/>
          <a:ext cx="1687575" cy="144909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6E467-4419-42C4-B9F8-65E815C41A27}">
      <dsp:nvSpPr>
        <dsp:cNvPr id="0" name=""/>
        <dsp:cNvSpPr/>
      </dsp:nvSpPr>
      <dsp:spPr>
        <a:xfrm>
          <a:off x="3923212" y="641968"/>
          <a:ext cx="196853" cy="1698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73675-E003-4096-9440-76BEE6DC72CF}">
      <dsp:nvSpPr>
        <dsp:cNvPr id="0" name=""/>
        <dsp:cNvSpPr/>
      </dsp:nvSpPr>
      <dsp:spPr>
        <a:xfrm>
          <a:off x="5218679" y="696974"/>
          <a:ext cx="1904496" cy="166006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200" b="1" i="0" u="none" kern="1200" baseline="0" dirty="0" smtClean="0">
              <a:solidFill>
                <a:schemeClr val="tx1"/>
              </a:solidFill>
            </a:rPr>
            <a:t>Dénombrements ponctuels</a:t>
          </a:r>
          <a:endParaRPr lang="fr-CA" sz="1200" b="1" kern="1200" dirty="0">
            <a:solidFill>
              <a:schemeClr val="tx1"/>
            </a:solidFill>
          </a:endParaRPr>
        </a:p>
      </dsp:txBody>
      <dsp:txXfrm>
        <a:off x="5515726" y="955897"/>
        <a:ext cx="1310402" cy="1142223"/>
      </dsp:txXfrm>
    </dsp:sp>
    <dsp:sp modelId="{29022E79-4C39-481E-B26B-3E256DDA372D}">
      <dsp:nvSpPr>
        <dsp:cNvPr id="0" name=""/>
        <dsp:cNvSpPr/>
      </dsp:nvSpPr>
      <dsp:spPr>
        <a:xfrm>
          <a:off x="6787438" y="1444430"/>
          <a:ext cx="196853" cy="1698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8C149-C380-40B5-8643-D16A6E262496}">
      <dsp:nvSpPr>
        <dsp:cNvPr id="0" name=""/>
        <dsp:cNvSpPr/>
      </dsp:nvSpPr>
      <dsp:spPr>
        <a:xfrm>
          <a:off x="6779385" y="1617052"/>
          <a:ext cx="1687575" cy="144909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ECE3B-8F34-4F8F-AD0C-33CBB3365D45}">
      <dsp:nvSpPr>
        <dsp:cNvPr id="0" name=""/>
        <dsp:cNvSpPr/>
      </dsp:nvSpPr>
      <dsp:spPr>
        <a:xfrm>
          <a:off x="7108668" y="1643179"/>
          <a:ext cx="196853" cy="1698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E4C60-723F-4FB1-87DF-3A8E8D3511B8}">
      <dsp:nvSpPr>
        <dsp:cNvPr id="0" name=""/>
        <dsp:cNvSpPr/>
      </dsp:nvSpPr>
      <dsp:spPr>
        <a:xfrm>
          <a:off x="6779385" y="15396"/>
          <a:ext cx="1687575" cy="144909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i="0" u="none" kern="1200" baseline="0"/>
            <a:t>Résultats du projet</a:t>
          </a:r>
          <a:endParaRPr lang="fr-CA" sz="1600" b="1" kern="1200" dirty="0"/>
        </a:p>
      </dsp:txBody>
      <dsp:txXfrm>
        <a:off x="7040774" y="239847"/>
        <a:ext cx="1164797" cy="1000193"/>
      </dsp:txXfrm>
    </dsp:sp>
    <dsp:sp modelId="{88B4A164-A01C-496E-8701-D2FBB5B7182D}">
      <dsp:nvSpPr>
        <dsp:cNvPr id="0" name=""/>
        <dsp:cNvSpPr/>
      </dsp:nvSpPr>
      <dsp:spPr>
        <a:xfrm>
          <a:off x="8239683" y="664829"/>
          <a:ext cx="196853" cy="1698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464CD3-0430-46C4-9E34-A3675C930926}">
      <dsp:nvSpPr>
        <dsp:cNvPr id="0" name=""/>
        <dsp:cNvSpPr/>
      </dsp:nvSpPr>
      <dsp:spPr>
        <a:xfrm>
          <a:off x="8231630" y="823922"/>
          <a:ext cx="1687575" cy="144909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09CA6-57CF-49DF-8305-F6B9D24A5FD1}">
      <dsp:nvSpPr>
        <dsp:cNvPr id="0" name=""/>
        <dsp:cNvSpPr/>
      </dsp:nvSpPr>
      <dsp:spPr>
        <a:xfrm>
          <a:off x="8568072" y="856114"/>
          <a:ext cx="196853" cy="1698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3A753-60E5-4C4C-A96A-70223D5E47BF}">
      <dsp:nvSpPr>
        <dsp:cNvPr id="0" name=""/>
        <dsp:cNvSpPr/>
      </dsp:nvSpPr>
      <dsp:spPr>
        <a:xfrm>
          <a:off x="8231630" y="2423246"/>
          <a:ext cx="1687575" cy="144909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100" b="1" i="0" u="none" kern="1200" baseline="0" dirty="0"/>
            <a:t>Rapports sur les progrès communautaires</a:t>
          </a:r>
          <a:endParaRPr lang="fr-CA" sz="1100" b="1" kern="1200" dirty="0"/>
        </a:p>
      </dsp:txBody>
      <dsp:txXfrm>
        <a:off x="8493019" y="2647697"/>
        <a:ext cx="1164797" cy="1000193"/>
      </dsp:txXfrm>
    </dsp:sp>
    <dsp:sp modelId="{6B9E63D4-E960-4F2D-B00E-E4B46DFAC7E9}">
      <dsp:nvSpPr>
        <dsp:cNvPr id="0" name=""/>
        <dsp:cNvSpPr/>
      </dsp:nvSpPr>
      <dsp:spPr>
        <a:xfrm>
          <a:off x="8566282" y="3692254"/>
          <a:ext cx="196853" cy="1698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78320-65CA-4728-A445-80352B68CAF3}">
      <dsp:nvSpPr>
        <dsp:cNvPr id="0" name=""/>
        <dsp:cNvSpPr/>
      </dsp:nvSpPr>
      <dsp:spPr>
        <a:xfrm>
          <a:off x="6779385" y="3216376"/>
          <a:ext cx="1687575" cy="1449095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B7305-E3FE-4E39-B1F7-D1949047F6E7}">
      <dsp:nvSpPr>
        <dsp:cNvPr id="0" name=""/>
        <dsp:cNvSpPr/>
      </dsp:nvSpPr>
      <dsp:spPr>
        <a:xfrm>
          <a:off x="8253105" y="3852280"/>
          <a:ext cx="196853" cy="16982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F3F52D7-E2A6-4639-92D5-7C5CB42993F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080157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E1B060D-22ED-47A1-85D4-4A92FF1D1D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91257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060D-22ED-47A1-85D4-4A92FF1D1DF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026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B060D-22ED-47A1-85D4-4A92FF1D1DF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6422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7841" y="2130427"/>
            <a:ext cx="6830895" cy="1470025"/>
          </a:xfrm>
        </p:spPr>
        <p:txBody>
          <a:bodyPr>
            <a:noAutofit/>
          </a:bodyPr>
          <a:lstStyle>
            <a:lvl1pPr algn="l">
              <a:defRPr sz="3600" b="1" i="0">
                <a:latin typeface="Arial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7843" y="3886200"/>
            <a:ext cx="6830895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09A66-95D7-47AF-AC81-32728CD6C5BC}" type="datetime1">
              <a:rPr lang="en-US" smtClean="0"/>
              <a:t>2/24/2021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6" y="144781"/>
            <a:ext cx="3235834" cy="32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854B7-8EF0-4AEA-A206-8E911C667EC4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5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7733-D68E-47F3-8699-F2180468BB5D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9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686B5-9D8C-4149-ADF4-AF8DBAE586DC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8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CBED7-5AC9-4A49-89A5-6E8B8DFBD497}" type="datetime1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06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0BAE-62D8-4F58-9D21-8B8014014EC6}" type="datetime1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7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0B4EB-6132-4DF2-9D9D-19E0470C8C93}" type="datetime1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7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D9EC-7099-41B4-9229-CD499C645468}" type="datetime1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6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7DCC-9E67-4A5F-8940-8B121B52F59D}" type="datetime1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CC9D6-21DB-4BAC-8C14-CD59F30B8717}" type="datetime1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9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57BD-8CFD-4362-8526-0B89A6FDC406}" type="datetime1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5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ECBFD-78E4-4917-B9F4-B3E60C32D572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4267" y="2265893"/>
            <a:ext cx="7145867" cy="1470025"/>
          </a:xfrm>
        </p:spPr>
        <p:txBody>
          <a:bodyPr/>
          <a:lstStyle/>
          <a:p>
            <a:pPr algn="l" rtl="0"/>
            <a:r>
              <a:rPr lang="fr-CA" b="1" i="0" u="none" baseline="0" dirty="0"/>
              <a:t>Tout le monde compte </a:t>
            </a:r>
            <a:r>
              <a:rPr lang="fr-CA" b="1" i="0" u="none" baseline="0" dirty="0" smtClean="0"/>
              <a:t>2021</a:t>
            </a:r>
            <a:r>
              <a:rPr lang="fr-CA" dirty="0"/>
              <a:t/>
            </a:r>
            <a:br>
              <a:rPr lang="fr-CA" dirty="0"/>
            </a:br>
            <a:r>
              <a:rPr lang="fr-CA" b="1" i="0" u="none" baseline="0" dirty="0">
                <a:solidFill>
                  <a:srgbClr val="E63D52"/>
                </a:solidFill>
              </a:rPr>
              <a:t>Bienvenue</a:t>
            </a:r>
            <a:endParaRPr lang="fr-CA" sz="3200" dirty="0">
              <a:solidFill>
                <a:srgbClr val="E63D5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7844" y="4204447"/>
            <a:ext cx="6666262" cy="1703293"/>
          </a:xfrm>
        </p:spPr>
        <p:txBody>
          <a:bodyPr>
            <a:noAutofit/>
          </a:bodyPr>
          <a:lstStyle/>
          <a:p>
            <a:pPr algn="r" rtl="0"/>
            <a:r>
              <a:rPr lang="fr-CA" sz="2400" b="0" i="0" u="none" baseline="0" dirty="0" smtClean="0"/>
              <a:t>Sessions</a:t>
            </a:r>
            <a:r>
              <a:rPr lang="fr-CA" sz="2400" b="0" i="0" u="none" dirty="0" smtClean="0"/>
              <a:t> de formation</a:t>
            </a:r>
            <a:r>
              <a:rPr lang="fr-CA" sz="2400" b="0" i="0" u="none" baseline="0" dirty="0" smtClean="0"/>
              <a:t> </a:t>
            </a:r>
            <a:r>
              <a:rPr lang="fr-CA" sz="2400" b="0" i="0" u="none" baseline="0" dirty="0"/>
              <a:t>des coordonnateurs du dénombrement ponctuel de Vers un chez-soi</a:t>
            </a:r>
          </a:p>
          <a:p>
            <a:pPr algn="r" rtl="0"/>
            <a:r>
              <a:rPr lang="fr-CA" sz="2400" b="0" i="1" u="none" baseline="0" dirty="0" smtClean="0"/>
              <a:t>Introduction aux dénombrements ponctuels</a:t>
            </a:r>
          </a:p>
          <a:p>
            <a:pPr algn="r" rtl="0"/>
            <a:r>
              <a:rPr lang="fr-CA" sz="2400" b="0" i="0" u="none" baseline="0" dirty="0" smtClean="0"/>
              <a:t>Janvier</a:t>
            </a:r>
            <a:r>
              <a:rPr lang="fr-CA" sz="2400" b="0" i="0" u="none" dirty="0" smtClean="0"/>
              <a:t> 2021</a:t>
            </a:r>
            <a:endParaRPr lang="fr-CA" sz="2400" b="0" i="0" u="none" baseline="0" dirty="0"/>
          </a:p>
        </p:txBody>
      </p:sp>
    </p:spTree>
    <p:extLst>
      <p:ext uri="{BB962C8B-B14F-4D97-AF65-F5344CB8AC3E}">
        <p14:creationId xmlns:p14="http://schemas.microsoft.com/office/powerpoint/2010/main" val="18784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887987" y="1651250"/>
            <a:ext cx="8620219" cy="4367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spcBef>
                <a:spcPts val="1200"/>
              </a:spcBef>
              <a:buNone/>
            </a:pPr>
            <a:endParaRPr lang="fr-CA" sz="2400" b="1" dirty="0">
              <a:solidFill>
                <a:srgbClr val="7A82AA"/>
              </a:solidFill>
            </a:endParaRPr>
          </a:p>
          <a:p>
            <a:pPr marL="0" indent="0" algn="l" rtl="0">
              <a:spcBef>
                <a:spcPts val="1200"/>
              </a:spcBef>
              <a:buNone/>
            </a:pPr>
            <a:endParaRPr lang="fr-CA" sz="2400" b="1" dirty="0">
              <a:solidFill>
                <a:srgbClr val="7A82AA"/>
              </a:solidFill>
            </a:endParaRPr>
          </a:p>
          <a:p>
            <a:pPr marL="0" indent="0" algn="l" rtl="0">
              <a:spcBef>
                <a:spcPts val="1200"/>
              </a:spcBef>
              <a:buNone/>
            </a:pPr>
            <a:endParaRPr lang="fr-CA" sz="2400" b="1" dirty="0">
              <a:solidFill>
                <a:srgbClr val="7A82AA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1696" y="474173"/>
            <a:ext cx="10972800" cy="575945"/>
          </a:xfrm>
          <a:prstGeom prst="rect">
            <a:avLst/>
          </a:prstGeom>
          <a:solidFill>
            <a:srgbClr val="75CED6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7A82AA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rtl="0">
              <a:lnSpc>
                <a:spcPts val="4320"/>
              </a:lnSpc>
              <a:tabLst>
                <a:tab pos="8068860" algn="r"/>
              </a:tabLst>
            </a:pPr>
            <a:r>
              <a:rPr lang="fr-CA" sz="2800" b="1" i="0" u="none" baseline="0" dirty="0" smtClean="0">
                <a:solidFill>
                  <a:schemeClr val="tx1"/>
                </a:solidFill>
              </a:rPr>
              <a:t>Vers un chez-soi</a:t>
            </a:r>
            <a:r>
              <a:rPr lang="fr-CA" sz="2800" b="1" i="0" u="none" dirty="0" smtClean="0">
                <a:solidFill>
                  <a:schemeClr val="tx1"/>
                </a:solidFill>
              </a:rPr>
              <a:t> et les dénombrements ponctuels </a:t>
            </a:r>
            <a:r>
              <a:rPr lang="fr-CA" sz="2800" b="0" i="0" u="none" baseline="0" dirty="0">
                <a:solidFill>
                  <a:srgbClr val="C3D941"/>
                </a:solidFill>
              </a:rPr>
              <a:t>	</a:t>
            </a:r>
            <a:endParaRPr lang="fr-CA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280" y="4313673"/>
            <a:ext cx="2273852" cy="170538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2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11695" y="1130815"/>
            <a:ext cx="10972801" cy="703580"/>
          </a:xfrm>
        </p:spPr>
        <p:txBody>
          <a:bodyPr>
            <a:normAutofit/>
          </a:bodyPr>
          <a:lstStyle/>
          <a:p>
            <a:r>
              <a:rPr lang="en-US" dirty="0" err="1" smtClean="0"/>
              <a:t>Lancement</a:t>
            </a:r>
            <a:r>
              <a:rPr lang="en-US" dirty="0" smtClean="0"/>
              <a:t> de </a:t>
            </a:r>
            <a:r>
              <a:rPr lang="en-US" dirty="0" err="1" smtClean="0"/>
              <a:t>Vers</a:t>
            </a:r>
            <a:r>
              <a:rPr lang="en-US" dirty="0" smtClean="0"/>
              <a:t> un chez-</a:t>
            </a:r>
            <a:r>
              <a:rPr lang="en-US" dirty="0" err="1" smtClean="0"/>
              <a:t>soi</a:t>
            </a:r>
            <a:r>
              <a:rPr lang="en-US" dirty="0" smtClean="0"/>
              <a:t> 	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11695" y="1814163"/>
            <a:ext cx="9554819" cy="4487333"/>
          </a:xfrm>
        </p:spPr>
        <p:txBody>
          <a:bodyPr>
            <a:normAutofit fontScale="92500" lnSpcReduction="20000"/>
          </a:bodyPr>
          <a:lstStyle/>
          <a:p>
            <a:r>
              <a:rPr lang="en-CA" sz="2800" dirty="0" err="1" smtClean="0"/>
              <a:t>Dans</a:t>
            </a:r>
            <a:r>
              <a:rPr lang="en-CA" sz="2800" dirty="0" smtClean="0"/>
              <a:t> le cadre de la premiere </a:t>
            </a:r>
            <a:r>
              <a:rPr lang="en-CA" sz="2800" dirty="0" err="1" smtClean="0"/>
              <a:t>Stratégie</a:t>
            </a:r>
            <a:r>
              <a:rPr lang="en-CA" sz="2800" dirty="0" smtClean="0"/>
              <a:t> </a:t>
            </a:r>
            <a:r>
              <a:rPr lang="en-CA" sz="2800" dirty="0" err="1" smtClean="0"/>
              <a:t>nationale</a:t>
            </a:r>
            <a:r>
              <a:rPr lang="en-CA" sz="2800" dirty="0" smtClean="0"/>
              <a:t> sur le </a:t>
            </a:r>
            <a:r>
              <a:rPr lang="en-CA" sz="2800" dirty="0" err="1" smtClean="0"/>
              <a:t>logement</a:t>
            </a:r>
            <a:r>
              <a:rPr lang="en-CA" sz="2800" dirty="0" smtClean="0"/>
              <a:t> </a:t>
            </a:r>
            <a:r>
              <a:rPr lang="en-CA" sz="2800" dirty="0" smtClean="0"/>
              <a:t>du Canada</a:t>
            </a:r>
          </a:p>
          <a:p>
            <a:pPr lvl="1"/>
            <a:r>
              <a:rPr lang="en-CA" sz="2000" dirty="0" smtClean="0"/>
              <a:t>Plan sur 10 </a:t>
            </a:r>
            <a:r>
              <a:rPr lang="en-CA" sz="2000" dirty="0" err="1" smtClean="0"/>
              <a:t>ans</a:t>
            </a:r>
            <a:r>
              <a:rPr lang="en-CA" sz="2000" dirty="0" smtClean="0"/>
              <a:t> de 40 milliards de dollars pour </a:t>
            </a:r>
            <a:r>
              <a:rPr lang="en-CA" sz="2000" dirty="0" err="1" smtClean="0"/>
              <a:t>venir</a:t>
            </a:r>
            <a:r>
              <a:rPr lang="en-CA" sz="2000" dirty="0" smtClean="0"/>
              <a:t> </a:t>
            </a:r>
            <a:r>
              <a:rPr lang="en-CA" sz="2000" dirty="0" err="1" smtClean="0"/>
              <a:t>en</a:t>
            </a:r>
            <a:r>
              <a:rPr lang="en-CA" sz="2000" dirty="0" smtClean="0"/>
              <a:t> aide aux </a:t>
            </a:r>
            <a:r>
              <a:rPr lang="en-CA" sz="2000" dirty="0" err="1" smtClean="0"/>
              <a:t>Canadiens</a:t>
            </a:r>
            <a:r>
              <a:rPr lang="en-CA" sz="2000" dirty="0" smtClean="0"/>
              <a:t> </a:t>
            </a:r>
            <a:r>
              <a:rPr lang="en-CA" sz="2000" dirty="0" err="1" smtClean="0"/>
              <a:t>dans</a:t>
            </a:r>
            <a:r>
              <a:rPr lang="en-CA" sz="2000" dirty="0" smtClean="0"/>
              <a:t> </a:t>
            </a:r>
            <a:r>
              <a:rPr lang="en-CA" sz="2000" dirty="0" err="1" smtClean="0"/>
              <a:t>leurs</a:t>
            </a:r>
            <a:r>
              <a:rPr lang="en-CA" sz="2000" dirty="0" smtClean="0"/>
              <a:t> </a:t>
            </a:r>
            <a:r>
              <a:rPr lang="en-CA" sz="2000" dirty="0" err="1" smtClean="0"/>
              <a:t>besoins</a:t>
            </a:r>
            <a:r>
              <a:rPr lang="en-CA" sz="2000" dirty="0" smtClean="0"/>
              <a:t> </a:t>
            </a:r>
            <a:r>
              <a:rPr lang="en-CA" sz="2000" dirty="0" err="1" smtClean="0"/>
              <a:t>en</a:t>
            </a:r>
            <a:r>
              <a:rPr lang="en-CA" sz="2000" dirty="0" smtClean="0"/>
              <a:t> </a:t>
            </a:r>
            <a:r>
              <a:rPr lang="en-CA" sz="2000" dirty="0" err="1" smtClean="0"/>
              <a:t>logement</a:t>
            </a:r>
            <a:r>
              <a:rPr lang="en-CA" sz="2000" dirty="0" smtClean="0"/>
              <a:t> </a:t>
            </a:r>
          </a:p>
          <a:p>
            <a:pPr lvl="1"/>
            <a:r>
              <a:rPr lang="en-CA" sz="2000" dirty="0" err="1" smtClean="0"/>
              <a:t>Jusqu’à</a:t>
            </a:r>
            <a:r>
              <a:rPr lang="en-CA" sz="2000" dirty="0" smtClean="0"/>
              <a:t> 100 000 </a:t>
            </a:r>
            <a:r>
              <a:rPr lang="en-CA" sz="2000" dirty="0" err="1" smtClean="0"/>
              <a:t>logements</a:t>
            </a:r>
            <a:r>
              <a:rPr lang="en-CA" sz="2000" dirty="0" smtClean="0"/>
              <a:t> </a:t>
            </a:r>
            <a:r>
              <a:rPr lang="en-CA" sz="2000" dirty="0" err="1" smtClean="0"/>
              <a:t>neufs</a:t>
            </a:r>
            <a:r>
              <a:rPr lang="en-CA" sz="2000" dirty="0" smtClean="0"/>
              <a:t> et 300 000 </a:t>
            </a:r>
            <a:r>
              <a:rPr lang="en-CA" sz="2000" dirty="0" err="1" smtClean="0"/>
              <a:t>logements</a:t>
            </a:r>
            <a:r>
              <a:rPr lang="en-CA" sz="2000" dirty="0" smtClean="0"/>
              <a:t> </a:t>
            </a:r>
            <a:r>
              <a:rPr lang="en-CA" sz="2000" dirty="0" err="1" smtClean="0"/>
              <a:t>existants</a:t>
            </a:r>
            <a:r>
              <a:rPr lang="en-CA" sz="2000" dirty="0" smtClean="0"/>
              <a:t> </a:t>
            </a:r>
            <a:r>
              <a:rPr lang="en-CA" sz="2000" dirty="0" err="1" smtClean="0"/>
              <a:t>réparés</a:t>
            </a:r>
            <a:r>
              <a:rPr lang="en-CA" sz="2000" dirty="0" smtClean="0"/>
              <a:t> et </a:t>
            </a:r>
            <a:r>
              <a:rPr lang="en-CA" sz="2000" dirty="0" err="1" smtClean="0"/>
              <a:t>renouvelés</a:t>
            </a:r>
            <a:r>
              <a:rPr lang="en-CA" sz="2000" dirty="0" smtClean="0"/>
              <a:t> </a:t>
            </a:r>
          </a:p>
          <a:p>
            <a:pPr lvl="1"/>
            <a:r>
              <a:rPr lang="en-CA" sz="2000" dirty="0" err="1" smtClean="0"/>
              <a:t>Réduction</a:t>
            </a:r>
            <a:r>
              <a:rPr lang="en-CA" sz="2000" dirty="0" smtClean="0"/>
              <a:t> de </a:t>
            </a:r>
            <a:r>
              <a:rPr lang="en-CA" sz="2000" dirty="0" err="1" smtClean="0"/>
              <a:t>moitié</a:t>
            </a:r>
            <a:r>
              <a:rPr lang="en-CA" sz="2000" dirty="0" smtClean="0"/>
              <a:t> de </a:t>
            </a:r>
            <a:r>
              <a:rPr lang="en-CA" sz="2000" dirty="0" err="1" smtClean="0"/>
              <a:t>l’itinérance</a:t>
            </a:r>
            <a:r>
              <a:rPr lang="en-CA" sz="2000" dirty="0" smtClean="0"/>
              <a:t> </a:t>
            </a:r>
            <a:r>
              <a:rPr lang="en-CA" sz="2000" dirty="0" err="1" smtClean="0"/>
              <a:t>chronique</a:t>
            </a:r>
            <a:r>
              <a:rPr lang="en-CA" sz="2000" dirty="0" smtClean="0"/>
              <a:t> au Canada</a:t>
            </a:r>
          </a:p>
          <a:p>
            <a:pPr marL="457200" lvl="1" indent="0">
              <a:buNone/>
            </a:pPr>
            <a:endParaRPr lang="en-CA" sz="2000" dirty="0"/>
          </a:p>
          <a:p>
            <a:r>
              <a:rPr lang="en-CA" sz="2400" dirty="0" err="1" smtClean="0"/>
              <a:t>Vers</a:t>
            </a:r>
            <a:r>
              <a:rPr lang="en-CA" sz="2400" dirty="0" smtClean="0"/>
              <a:t> un chez-</a:t>
            </a:r>
            <a:r>
              <a:rPr lang="en-CA" sz="2400" dirty="0" err="1" smtClean="0"/>
              <a:t>soi</a:t>
            </a:r>
            <a:r>
              <a:rPr lang="en-CA" sz="2400" dirty="0" smtClean="0"/>
              <a:t> </a:t>
            </a:r>
            <a:r>
              <a:rPr lang="en-CA" sz="2400" dirty="0" err="1" smtClean="0"/>
              <a:t>lancé</a:t>
            </a:r>
            <a:r>
              <a:rPr lang="en-CA" sz="2400" dirty="0" smtClean="0"/>
              <a:t> le 1er </a:t>
            </a:r>
            <a:r>
              <a:rPr lang="en-CA" sz="2400" dirty="0" err="1" smtClean="0"/>
              <a:t>avril</a:t>
            </a:r>
            <a:r>
              <a:rPr lang="en-CA" sz="2400" dirty="0" smtClean="0"/>
              <a:t> 2019</a:t>
            </a:r>
          </a:p>
          <a:p>
            <a:pPr lvl="1"/>
            <a:r>
              <a:rPr lang="en-CA" sz="2000" dirty="0" err="1" smtClean="0"/>
              <a:t>Maintien</a:t>
            </a:r>
            <a:r>
              <a:rPr lang="en-CA" sz="2000" dirty="0" smtClean="0"/>
              <a:t> de </a:t>
            </a:r>
            <a:r>
              <a:rPr lang="en-CA" sz="2000" dirty="0" err="1" smtClean="0"/>
              <a:t>l’approche</a:t>
            </a:r>
            <a:r>
              <a:rPr lang="en-CA" sz="2000" dirty="0" smtClean="0"/>
              <a:t> </a:t>
            </a:r>
            <a:r>
              <a:rPr lang="en-CA" sz="2000" dirty="0" err="1" smtClean="0"/>
              <a:t>communautaire</a:t>
            </a:r>
            <a:endParaRPr lang="en-CA" sz="2000" dirty="0" smtClean="0"/>
          </a:p>
          <a:p>
            <a:pPr lvl="1"/>
            <a:r>
              <a:rPr lang="en-CA" sz="2000" dirty="0" err="1" smtClean="0"/>
              <a:t>Introduit</a:t>
            </a:r>
            <a:r>
              <a:rPr lang="en-CA" sz="2000" dirty="0" smtClean="0"/>
              <a:t> </a:t>
            </a:r>
            <a:r>
              <a:rPr lang="en-CA" sz="2000" dirty="0" err="1" smtClean="0"/>
              <a:t>une</a:t>
            </a:r>
            <a:r>
              <a:rPr lang="en-CA" sz="2000" dirty="0" smtClean="0"/>
              <a:t> </a:t>
            </a:r>
            <a:r>
              <a:rPr lang="en-CA" sz="2000" dirty="0" err="1" smtClean="0"/>
              <a:t>approche</a:t>
            </a:r>
            <a:r>
              <a:rPr lang="en-CA" sz="2000" dirty="0" smtClean="0"/>
              <a:t> </a:t>
            </a:r>
            <a:r>
              <a:rPr lang="en-CA" sz="2000" dirty="0" err="1" smtClean="0"/>
              <a:t>communautaire</a:t>
            </a:r>
            <a:r>
              <a:rPr lang="en-CA" sz="2000" dirty="0" smtClean="0"/>
              <a:t> </a:t>
            </a:r>
            <a:r>
              <a:rPr lang="en-CA" sz="2000" dirty="0" err="1" smtClean="0"/>
              <a:t>axée</a:t>
            </a:r>
            <a:r>
              <a:rPr lang="en-CA" sz="2000" dirty="0" smtClean="0"/>
              <a:t> sur les </a:t>
            </a:r>
            <a:r>
              <a:rPr lang="en-CA" sz="2000" dirty="0" err="1" smtClean="0"/>
              <a:t>résultats</a:t>
            </a:r>
            <a:r>
              <a:rPr lang="en-CA" sz="2000" dirty="0" smtClean="0"/>
              <a:t> </a:t>
            </a:r>
          </a:p>
          <a:p>
            <a:pPr lvl="1"/>
            <a:r>
              <a:rPr lang="en-CA" sz="2000" dirty="0" err="1" smtClean="0"/>
              <a:t>Introduit</a:t>
            </a:r>
            <a:r>
              <a:rPr lang="en-CA" sz="2000" dirty="0" smtClean="0"/>
              <a:t> </a:t>
            </a:r>
            <a:r>
              <a:rPr lang="en-CA" sz="2000" dirty="0" err="1" smtClean="0"/>
              <a:t>l’utilisation</a:t>
            </a:r>
            <a:r>
              <a:rPr lang="en-CA" sz="2000" dirty="0" smtClean="0"/>
              <a:t> des </a:t>
            </a:r>
            <a:r>
              <a:rPr lang="en-CA" sz="2000" dirty="0" err="1" smtClean="0"/>
              <a:t>systèmes</a:t>
            </a:r>
            <a:r>
              <a:rPr lang="en-CA" sz="2000" dirty="0" smtClean="0"/>
              <a:t> </a:t>
            </a:r>
            <a:r>
              <a:rPr lang="en-CA" sz="2000" dirty="0" err="1" smtClean="0"/>
              <a:t>d’accès</a:t>
            </a:r>
            <a:r>
              <a:rPr lang="en-CA" sz="2000" dirty="0" smtClean="0"/>
              <a:t> </a:t>
            </a:r>
            <a:r>
              <a:rPr lang="en-CA" sz="2000" dirty="0" err="1" smtClean="0"/>
              <a:t>coordonné</a:t>
            </a:r>
            <a:r>
              <a:rPr lang="en-CA" sz="2000" dirty="0" smtClean="0"/>
              <a:t> </a:t>
            </a:r>
          </a:p>
          <a:p>
            <a:pPr lvl="1"/>
            <a:r>
              <a:rPr lang="en-CA" sz="2000" dirty="0" err="1" smtClean="0"/>
              <a:t>Soutien</a:t>
            </a:r>
            <a:r>
              <a:rPr lang="en-CA" sz="2000" dirty="0" smtClean="0"/>
              <a:t> les </a:t>
            </a:r>
            <a:r>
              <a:rPr lang="en-CA" sz="2000" dirty="0" err="1" smtClean="0"/>
              <a:t>données</a:t>
            </a:r>
            <a:r>
              <a:rPr lang="en-CA" sz="2000" dirty="0" smtClean="0"/>
              <a:t> </a:t>
            </a:r>
            <a:r>
              <a:rPr lang="en-CA" sz="2000" dirty="0" err="1" smtClean="0"/>
              <a:t>communautaires</a:t>
            </a:r>
            <a:r>
              <a:rPr lang="en-CA" sz="2000" dirty="0" smtClean="0"/>
              <a:t> par la </a:t>
            </a:r>
            <a:r>
              <a:rPr lang="en-CA" sz="2000" dirty="0" err="1" smtClean="0"/>
              <a:t>mise</a:t>
            </a:r>
            <a:r>
              <a:rPr lang="en-CA" sz="2000" dirty="0" smtClean="0"/>
              <a:t> </a:t>
            </a:r>
            <a:r>
              <a:rPr lang="en-CA" sz="2000" dirty="0" err="1" smtClean="0"/>
              <a:t>en</a:t>
            </a:r>
            <a:r>
              <a:rPr lang="en-CA" sz="2000" dirty="0" smtClean="0"/>
              <a:t> oeuvre du SISA </a:t>
            </a:r>
            <a:r>
              <a:rPr lang="en-CA" sz="2000" dirty="0" err="1" smtClean="0"/>
              <a:t>ou</a:t>
            </a:r>
            <a:r>
              <a:rPr lang="en-CA" sz="2000" dirty="0" smtClean="0"/>
              <a:t> de </a:t>
            </a:r>
            <a:r>
              <a:rPr lang="en-CA" sz="2000" dirty="0" err="1" smtClean="0"/>
              <a:t>systèmes</a:t>
            </a:r>
            <a:r>
              <a:rPr lang="en-CA" sz="2000" dirty="0" smtClean="0"/>
              <a:t> de </a:t>
            </a:r>
            <a:r>
              <a:rPr lang="en-CA" sz="2000" dirty="0" err="1" smtClean="0"/>
              <a:t>gestion</a:t>
            </a:r>
            <a:r>
              <a:rPr lang="en-CA" sz="2000" dirty="0" smtClean="0"/>
              <a:t> des </a:t>
            </a:r>
            <a:r>
              <a:rPr lang="en-CA" sz="2000" dirty="0" err="1" smtClean="0"/>
              <a:t>données</a:t>
            </a:r>
            <a:r>
              <a:rPr lang="en-CA" sz="2000" dirty="0" smtClean="0"/>
              <a:t> </a:t>
            </a:r>
            <a:r>
              <a:rPr lang="en-CA" sz="2000" dirty="0" err="1" smtClean="0"/>
              <a:t>comparables</a:t>
            </a:r>
            <a:endParaRPr lang="en-CA" sz="1700" dirty="0"/>
          </a:p>
          <a:p>
            <a:pPr lvl="1"/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2384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0080" y="526033"/>
            <a:ext cx="10890504" cy="673926"/>
          </a:xfrm>
        </p:spPr>
        <p:txBody>
          <a:bodyPr anchor="t">
            <a:noAutofit/>
          </a:bodyPr>
          <a:lstStyle/>
          <a:p>
            <a:pPr algn="ctr" rtl="0"/>
            <a:r>
              <a:rPr lang="fr-CA" sz="2800" b="1" i="0" u="none" baseline="0" dirty="0"/>
              <a:t>Sources de données nationales de Vers un chez-soi</a:t>
            </a:r>
            <a:endParaRPr lang="fr-CA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52869353"/>
              </p:ext>
            </p:extLst>
          </p:nvPr>
        </p:nvGraphicFramePr>
        <p:xfrm>
          <a:off x="457200" y="1479296"/>
          <a:ext cx="10890504" cy="4665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96984" y="6424105"/>
            <a:ext cx="2133600" cy="365125"/>
          </a:xfrm>
        </p:spPr>
        <p:txBody>
          <a:bodyPr/>
          <a:lstStyle/>
          <a:p>
            <a:pPr algn="r" rtl="0"/>
            <a:fld id="{2E86C063-E22E-2E4C-A523-54089486E38F}" type="slidenum">
              <a:rPr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639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00873"/>
          </a:xfrm>
        </p:spPr>
        <p:txBody>
          <a:bodyPr>
            <a:normAutofit fontScale="90000"/>
          </a:bodyPr>
          <a:lstStyle/>
          <a:p>
            <a:pPr algn="ctr" rtl="0"/>
            <a:r>
              <a:rPr lang="fr-CA" sz="4000" b="1" i="0" u="none" baseline="0" dirty="0"/>
              <a:t>Dénombrement ponctuel et données administratives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22537" y="1405701"/>
            <a:ext cx="5386917" cy="520891"/>
          </a:xfrm>
        </p:spPr>
        <p:txBody>
          <a:bodyPr>
            <a:normAutofit fontScale="70000" lnSpcReduction="20000"/>
          </a:bodyPr>
          <a:lstStyle/>
          <a:p>
            <a:pPr algn="ctr" rtl="0"/>
            <a:r>
              <a:rPr lang="fr-CA" sz="2800" b="1" i="0" u="none" cap="small" baseline="0">
                <a:solidFill>
                  <a:srgbClr val="01A4B5"/>
                </a:solidFill>
              </a:rPr>
              <a:t>Données administratives sur les refuges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09600" y="2056005"/>
            <a:ext cx="4812792" cy="3951288"/>
          </a:xfrm>
          <a:solidFill>
            <a:srgbClr val="75CED6"/>
          </a:solidFill>
        </p:spPr>
        <p:txBody>
          <a:bodyPr>
            <a:normAutofit fontScale="85000" lnSpcReduction="20000"/>
          </a:bodyPr>
          <a:lstStyle/>
          <a:p>
            <a:pPr algn="l" rtl="0"/>
            <a:r>
              <a:rPr lang="fr-CA" b="0" i="0" u="none" baseline="0" dirty="0"/>
              <a:t>Grande base de données longitudinales : 122 millions d’observations distinctes (séjours individuels) sur une période de 18 ans.</a:t>
            </a:r>
          </a:p>
          <a:p>
            <a:pPr algn="l" rtl="0"/>
            <a:r>
              <a:rPr lang="fr-CA" b="0" i="0" u="none" baseline="0" dirty="0"/>
              <a:t>Les données peuvent servir à produire des estimations nationales de l’utilisation des refuges et de son évolution au fil du temps.</a:t>
            </a:r>
          </a:p>
          <a:p>
            <a:pPr algn="l" rtl="0"/>
            <a:r>
              <a:rPr lang="fr-CA" b="0" i="0" u="none" baseline="0" dirty="0"/>
              <a:t>Impossible de déceler les expériences d’itinérance à l’extérieur des refuges.</a:t>
            </a:r>
          </a:p>
          <a:p>
            <a:pPr algn="l" rtl="0"/>
            <a:r>
              <a:rPr lang="fr-CA" b="0" i="0" u="none" baseline="0" dirty="0"/>
              <a:t>Peut sous-estimer l’itinérance chez les populations moins susceptibles d’utiliser les refuges.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6193367" y="1346264"/>
            <a:ext cx="5389033" cy="639763"/>
          </a:xfrm>
        </p:spPr>
        <p:txBody>
          <a:bodyPr>
            <a:normAutofit fontScale="70000" lnSpcReduction="20000"/>
          </a:bodyPr>
          <a:lstStyle/>
          <a:p>
            <a:pPr algn="ctr" rtl="0"/>
            <a:r>
              <a:rPr lang="fr-CA" sz="3200" b="1" i="0" u="none" cap="small" baseline="0" dirty="0">
                <a:solidFill>
                  <a:srgbClr val="E63D52"/>
                </a:solidFill>
              </a:rPr>
              <a:t>Données de dénombrement ponctuel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6720840" y="2045464"/>
            <a:ext cx="4861560" cy="39512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defTabSz="444500"/>
            <a:r>
              <a:rPr lang="fr-CA" dirty="0" smtClean="0"/>
              <a:t>Données </a:t>
            </a:r>
            <a:r>
              <a:rPr lang="fr-CA" dirty="0"/>
              <a:t>propres à la communauté qui peuvent être cumulées en un </a:t>
            </a:r>
            <a:r>
              <a:rPr lang="fr-CA" dirty="0" smtClean="0"/>
              <a:t>instantané d’une </a:t>
            </a:r>
            <a:r>
              <a:rPr lang="fr-CA" dirty="0"/>
              <a:t>nuit de l’itinérance dans les communautés participantes.</a:t>
            </a:r>
          </a:p>
          <a:p>
            <a:pPr defTabSz="444500"/>
            <a:r>
              <a:rPr lang="fr-CA" b="0" i="0" u="none" baseline="0" dirty="0"/>
              <a:t>Donne un aperçu de l’itinérance à l’extérieur des refuges.</a:t>
            </a:r>
          </a:p>
          <a:p>
            <a:pPr defTabSz="444500"/>
            <a:r>
              <a:rPr lang="fr-CA" b="0" i="0" u="none" baseline="0" dirty="0"/>
              <a:t>Fournit des données d’enquête qui ne sont pas recueillies au moyen de systèmes administratifs.</a:t>
            </a:r>
          </a:p>
          <a:p>
            <a:pPr defTabSz="444500"/>
            <a:r>
              <a:rPr lang="fr-CA" b="0" i="0" u="none" baseline="0" dirty="0"/>
              <a:t>Mobilise la </a:t>
            </a:r>
            <a:r>
              <a:rPr lang="fr-CA" b="0" i="0" u="none" baseline="0" dirty="0" smtClean="0"/>
              <a:t>communauté </a:t>
            </a:r>
            <a:r>
              <a:rPr lang="fr-CA" b="0" i="0" u="none" baseline="0" dirty="0"/>
              <a:t>en favorisant la participation de bénévoles et en produisant des rapports.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E86C063-E22E-2E4C-A523-54089486E38F}" type="slidenum">
              <a:rPr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6515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950" y="1211008"/>
            <a:ext cx="7186268" cy="40662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2E86C063-E22E-2E4C-A523-54089486E38F}" type="slidenum">
              <a:rPr/>
              <a:t>5</a:t>
            </a:fld>
            <a:endParaRPr lang="fr-CA" dirty="0"/>
          </a:p>
        </p:txBody>
      </p:sp>
      <p:sp>
        <p:nvSpPr>
          <p:cNvPr id="15" name="Right Arrow 14"/>
          <p:cNvSpPr/>
          <p:nvPr/>
        </p:nvSpPr>
        <p:spPr>
          <a:xfrm>
            <a:off x="2476236" y="1672637"/>
            <a:ext cx="2267712" cy="11795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CA" b="1" i="0" u="none" baseline="0" dirty="0"/>
              <a:t>Dénombrement ponctuel</a:t>
            </a:r>
            <a:endParaRPr lang="fr-C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61" y="195789"/>
            <a:ext cx="3014567" cy="151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888983" y="2519806"/>
            <a:ext cx="5300144" cy="2285275"/>
          </a:xfrm>
          <a:prstGeom prst="roundRect">
            <a:avLst/>
          </a:prstGeom>
          <a:noFill/>
          <a:ln>
            <a:solidFill>
              <a:srgbClr val="FABC1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963470"/>
          </a:xfrm>
        </p:spPr>
        <p:txBody>
          <a:bodyPr anchor="t">
            <a:normAutofit/>
          </a:bodyPr>
          <a:lstStyle/>
          <a:p>
            <a:r>
              <a:rPr lang="en-CA" sz="4000" dirty="0" smtClean="0"/>
              <a:t>Apercu des </a:t>
            </a:r>
            <a:r>
              <a:rPr lang="en-CA" sz="4000" dirty="0" err="1" smtClean="0"/>
              <a:t>résultats</a:t>
            </a:r>
            <a:r>
              <a:rPr lang="en-CA" sz="4000" dirty="0" smtClean="0"/>
              <a:t>:</a:t>
            </a:r>
            <a:br>
              <a:rPr lang="en-CA" sz="4000" dirty="0" smtClean="0"/>
            </a:br>
            <a:r>
              <a:rPr lang="en-CA" sz="2800" dirty="0" smtClean="0">
                <a:solidFill>
                  <a:srgbClr val="F26122"/>
                </a:solidFill>
              </a:rPr>
              <a:t>Tout le monde </a:t>
            </a:r>
            <a:r>
              <a:rPr lang="en-CA" sz="2800" dirty="0" err="1" smtClean="0">
                <a:solidFill>
                  <a:srgbClr val="F26122"/>
                </a:solidFill>
              </a:rPr>
              <a:t>compte</a:t>
            </a:r>
            <a:r>
              <a:rPr lang="en-CA" sz="2800" dirty="0" smtClean="0">
                <a:solidFill>
                  <a:srgbClr val="F26122"/>
                </a:solidFill>
              </a:rPr>
              <a:t> 2018</a:t>
            </a:r>
            <a:endParaRPr lang="en-CA" dirty="0">
              <a:solidFill>
                <a:srgbClr val="F2612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0009" y="2197897"/>
            <a:ext cx="4293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fr-FR" sz="1600" b="1" dirty="0">
                <a:solidFill>
                  <a:srgbClr val="000000"/>
                </a:solidFill>
                <a:latin typeface="Arial"/>
              </a:rPr>
              <a:t>La proportion de personnes en situation d’itinérance chronique était généralement plus élevée dans les communautés de l’Ouest et du Nord</a:t>
            </a:r>
            <a:endParaRPr lang="en-CA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0470" y="410166"/>
            <a:ext cx="5671930" cy="1200329"/>
          </a:xfrm>
          <a:prstGeom prst="rect">
            <a:avLst/>
          </a:prstGeom>
          <a:solidFill>
            <a:srgbClr val="F26122"/>
          </a:solidFill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Presqu’un tiers 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(30 %) des répondants se sont identifiés comme </a:t>
            </a:r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 </a:t>
            </a:r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Premières </a:t>
            </a:r>
            <a:r>
              <a:rPr lang="fr-FR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Nations, Métis ou Inuit.</a:t>
            </a:r>
            <a:endParaRPr lang="en-CA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300" y="3231621"/>
            <a:ext cx="3733800" cy="2647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13" y="1464608"/>
            <a:ext cx="3590925" cy="46101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27738" y="2613395"/>
            <a:ext cx="2650072" cy="212365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fr-FR" sz="1200" dirty="0"/>
              <a:t>(62 %) des répondants au sondage se sont identifiés comme homme, 36 % comme femme et 2 % comme homme </a:t>
            </a:r>
            <a:r>
              <a:rPr lang="fr-FR" sz="1200" dirty="0" err="1"/>
              <a:t>trans</a:t>
            </a:r>
            <a:r>
              <a:rPr lang="fr-FR" sz="1200" dirty="0"/>
              <a:t>, femme </a:t>
            </a:r>
            <a:r>
              <a:rPr lang="fr-FR" sz="1200" dirty="0" err="1"/>
              <a:t>trans</a:t>
            </a:r>
            <a:r>
              <a:rPr lang="fr-FR" sz="1200" dirty="0"/>
              <a:t>, personne transgenre, personne non binaire, androgyne, personne de genre fluide, personne </a:t>
            </a:r>
            <a:r>
              <a:rPr lang="fr-FR" sz="1200" dirty="0" err="1"/>
              <a:t>bispirituelle</a:t>
            </a:r>
            <a:r>
              <a:rPr lang="fr-FR" sz="1200" dirty="0"/>
              <a:t>, personne de genre </a:t>
            </a:r>
            <a:r>
              <a:rPr lang="fr-FR" sz="1200" dirty="0" err="1"/>
              <a:t>queer</a:t>
            </a:r>
            <a:r>
              <a:rPr lang="fr-FR" sz="1200" dirty="0"/>
              <a:t> ou non conforme ou ont fourni une réponse absente de la liste du </a:t>
            </a:r>
            <a:r>
              <a:rPr lang="fr-FR" sz="1200" dirty="0" smtClean="0"/>
              <a:t>sondage.</a:t>
            </a:r>
            <a:endParaRPr lang="en-CA" sz="12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398449" y="2048860"/>
            <a:ext cx="4467653" cy="3590925"/>
          </a:xfrm>
          <a:prstGeom prst="roundRect">
            <a:avLst/>
          </a:prstGeom>
          <a:noFill/>
          <a:ln>
            <a:solidFill>
              <a:srgbClr val="FABC1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26302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Apercu des </a:t>
            </a:r>
            <a:r>
              <a:rPr lang="en-CA" dirty="0" err="1"/>
              <a:t>résultats</a:t>
            </a:r>
            <a:r>
              <a:rPr lang="en-CA" dirty="0"/>
              <a:t>:</a:t>
            </a:r>
            <a:br>
              <a:rPr lang="en-CA" dirty="0"/>
            </a:br>
            <a:r>
              <a:rPr lang="en-CA" sz="2400" dirty="0">
                <a:solidFill>
                  <a:srgbClr val="F26122"/>
                </a:solidFill>
              </a:rPr>
              <a:t>Tout le monde </a:t>
            </a:r>
            <a:r>
              <a:rPr lang="en-CA" sz="2400" dirty="0" err="1">
                <a:solidFill>
                  <a:srgbClr val="F26122"/>
                </a:solidFill>
              </a:rPr>
              <a:t>compte</a:t>
            </a:r>
            <a:r>
              <a:rPr lang="en-CA" sz="2400" dirty="0">
                <a:solidFill>
                  <a:srgbClr val="F26122"/>
                </a:solidFill>
              </a:rPr>
              <a:t> 2018</a:t>
            </a:r>
            <a:endParaRPr lang="en-CA" sz="1800" dirty="0"/>
          </a:p>
        </p:txBody>
      </p:sp>
      <p:sp>
        <p:nvSpPr>
          <p:cNvPr id="6" name="Rectangle 5"/>
          <p:cNvSpPr/>
          <p:nvPr/>
        </p:nvSpPr>
        <p:spPr>
          <a:xfrm>
            <a:off x="4209295" y="1876113"/>
            <a:ext cx="3558683" cy="3693319"/>
          </a:xfrm>
          <a:prstGeom prst="rect">
            <a:avLst/>
          </a:prstGeom>
          <a:solidFill>
            <a:srgbClr val="F9BC1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457189">
              <a:defRPr/>
            </a:pPr>
            <a:r>
              <a:rPr lang="en-CA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raisons de la </a:t>
            </a:r>
            <a:r>
              <a:rPr lang="en-CA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</a:t>
            </a:r>
            <a:r>
              <a:rPr lang="en-CA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CA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logement</a:t>
            </a:r>
            <a:r>
              <a:rPr lang="en-CA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les plus </a:t>
            </a:r>
            <a:r>
              <a:rPr lang="en-CA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identifiées</a:t>
            </a:r>
            <a:r>
              <a:rPr lang="en-CA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457189">
              <a:defRPr/>
            </a:pPr>
            <a:endParaRPr lang="en-CA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89">
              <a:defRPr/>
            </a:pPr>
            <a:r>
              <a:rPr lang="en-CA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Jeunes</a:t>
            </a: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à 24 </a:t>
            </a:r>
            <a:r>
              <a:rPr lang="en-CA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 </a:t>
            </a: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un parent </a:t>
            </a: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CA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tuteur</a:t>
            </a: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30 %)</a:t>
            </a:r>
          </a:p>
          <a:p>
            <a:pPr defTabSz="457189">
              <a:defRPr/>
            </a:pPr>
            <a:endParaRPr lang="en-C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89">
              <a:defRPr/>
            </a:pPr>
            <a:r>
              <a:rPr lang="en-CA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à 49 </a:t>
            </a:r>
            <a:r>
              <a:rPr lang="en-CA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CA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Consommation</a:t>
            </a: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substances / </a:t>
            </a:r>
            <a:r>
              <a:rPr lang="en-CA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dépendances</a:t>
            </a: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24 %)</a:t>
            </a:r>
          </a:p>
          <a:p>
            <a:pPr defTabSz="457189">
              <a:defRPr/>
            </a:pPr>
            <a:endParaRPr lang="en-C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189">
              <a:defRPr/>
            </a:pPr>
            <a:r>
              <a:rPr lang="en-CA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</a:t>
            </a:r>
            <a:r>
              <a:rPr lang="en-CA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adultes</a:t>
            </a:r>
            <a:r>
              <a:rPr lang="en-CA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CA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aînés</a:t>
            </a:r>
            <a:r>
              <a:rPr lang="en-CA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n-CA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+): </a:t>
            </a:r>
            <a:r>
              <a:rPr lang="en-CA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Incapacité</a:t>
            </a: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payer le </a:t>
            </a:r>
            <a:r>
              <a:rPr lang="en-CA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logement</a:t>
            </a: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CA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l’hypothèque</a:t>
            </a: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20 %)</a:t>
            </a:r>
            <a:endParaRPr lang="en-CA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88234" y="1417639"/>
            <a:ext cx="3674166" cy="5274709"/>
            <a:chOff x="4450245" y="113356"/>
            <a:chExt cx="2078182" cy="2979002"/>
          </a:xfrm>
          <a:noFill/>
        </p:grpSpPr>
        <p:sp>
          <p:nvSpPr>
            <p:cNvPr id="19" name="Rounded Rectangle 18"/>
            <p:cNvSpPr/>
            <p:nvPr/>
          </p:nvSpPr>
          <p:spPr>
            <a:xfrm>
              <a:off x="4450245" y="113356"/>
              <a:ext cx="2078182" cy="29790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4ADB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CA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04460" y="171095"/>
              <a:ext cx="1723145" cy="4171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lang="fr-FR" sz="1400" b="1" dirty="0"/>
                <a:t>50 % des répondants ont vécu une première expérience d’itinérance </a:t>
              </a:r>
              <a:r>
                <a:rPr lang="fr-FR" sz="1400" dirty="0"/>
                <a:t>avant l’âge de 25 ans</a:t>
              </a:r>
              <a:endParaRPr lang="en-CA" sz="1333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796661" y="356731"/>
            <a:ext cx="5441183" cy="1015663"/>
          </a:xfrm>
          <a:prstGeom prst="rect">
            <a:avLst/>
          </a:prstGeom>
          <a:solidFill>
            <a:srgbClr val="CAE6EA"/>
          </a:solidFill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fr-FR" sz="2000" dirty="0"/>
              <a:t>Les répondants qui se sont identifiés comme </a:t>
            </a:r>
            <a:r>
              <a:rPr lang="fr-FR" sz="2000" b="1" dirty="0"/>
              <a:t>ancien combattant </a:t>
            </a:r>
            <a:r>
              <a:rPr lang="fr-FR" sz="2000" dirty="0"/>
              <a:t>des Forces armées canadiennes </a:t>
            </a:r>
            <a:r>
              <a:rPr lang="fr-FR" sz="2000" dirty="0" smtClean="0"/>
              <a:t>représentaient près de 5%</a:t>
            </a:r>
            <a:endParaRPr lang="en-CA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063473" y="1499731"/>
            <a:ext cx="3611692" cy="4556512"/>
            <a:chOff x="6914678" y="205979"/>
            <a:chExt cx="2078182" cy="2482325"/>
          </a:xfrm>
        </p:grpSpPr>
        <p:sp>
          <p:nvSpPr>
            <p:cNvPr id="7" name="TextBox 6"/>
            <p:cNvSpPr txBox="1"/>
            <p:nvPr/>
          </p:nvSpPr>
          <p:spPr>
            <a:xfrm>
              <a:off x="7159308" y="282923"/>
              <a:ext cx="1615483" cy="318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lang="fr-FR" sz="1600" b="1" dirty="0"/>
                <a:t>21 % des jeunes se sont identifiés comme LGBTQ2.</a:t>
              </a:r>
              <a:endParaRPr lang="en-CA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914678" y="205979"/>
              <a:ext cx="2078182" cy="2482325"/>
            </a:xfrm>
            <a:prstGeom prst="roundRect">
              <a:avLst/>
            </a:prstGeom>
            <a:noFill/>
            <a:ln>
              <a:solidFill>
                <a:srgbClr val="F2612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CA" sz="240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79" y="1989772"/>
            <a:ext cx="3076575" cy="4402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650" y="2481811"/>
            <a:ext cx="33337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Données administratives et dénombrement ponctuel 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4944" y="1339056"/>
            <a:ext cx="7543800" cy="44386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920" y="1417639"/>
            <a:ext cx="38953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-CA" sz="1400" b="0" i="0" u="none" baseline="0" dirty="0"/>
              <a:t>Les données du dénombrement ponctuel peuvent donner une autre perspective sur l’itinérance locale en confirmant d’autres données existantes ou en offrant une autre façon d’examiner un problème.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fr-CA" sz="1400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-CA" sz="1400" b="0" i="0" u="none" baseline="0" dirty="0"/>
              <a:t>Les questions normalisées du dénombrement ponctuel peuvent améliorer la qualité des données recueillies.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fr-CA" sz="1400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-CA" sz="1400" b="0" i="0" u="none" baseline="0" dirty="0"/>
              <a:t>Il convient toutefois de souligner que les données ne sont pas toujours comparables. Par exemple, le dénombrement ponctuel ne couvre qu’une seule journée, ce qui sous-estime les personnes qui ont vécu de courtes expériences d’itinérance</a:t>
            </a:r>
            <a:r>
              <a:rPr lang="fr-CA" b="0" i="0" u="none" baseline="0" dirty="0"/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71791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711696" y="474173"/>
            <a:ext cx="10972800" cy="575945"/>
          </a:xfrm>
          <a:prstGeom prst="rect">
            <a:avLst/>
          </a:prstGeom>
          <a:solidFill>
            <a:srgbClr val="75CED6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7A82AA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rtl="0">
              <a:lnSpc>
                <a:spcPts val="4320"/>
              </a:lnSpc>
              <a:tabLst>
                <a:tab pos="8068860" algn="r"/>
              </a:tabLst>
            </a:pPr>
            <a:r>
              <a:rPr lang="fr-CA" sz="2800" b="1" i="0" u="none" baseline="0" dirty="0">
                <a:solidFill>
                  <a:schemeClr val="tx1"/>
                </a:solidFill>
              </a:rPr>
              <a:t>Tout le monde compte </a:t>
            </a:r>
            <a:r>
              <a:rPr lang="fr-CA" sz="2800" b="1" i="0" u="none" baseline="0" dirty="0" smtClean="0">
                <a:solidFill>
                  <a:schemeClr val="tx1"/>
                </a:solidFill>
              </a:rPr>
              <a:t>2021</a:t>
            </a:r>
            <a:r>
              <a:rPr lang="fr-CA" sz="2800" b="0" i="0" u="none" baseline="0" dirty="0">
                <a:solidFill>
                  <a:srgbClr val="C3D941"/>
                </a:solidFill>
              </a:rPr>
              <a:t>	</a:t>
            </a:r>
            <a:endParaRPr lang="fr-CA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6" y="4174285"/>
            <a:ext cx="1700698" cy="1499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73" y="3733064"/>
            <a:ext cx="3047997" cy="22859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1696" y="5649914"/>
            <a:ext cx="170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CA" sz="2800" b="1" i="0" u="none" baseline="0">
                <a:solidFill>
                  <a:srgbClr val="135787"/>
                </a:solidFill>
                <a:latin typeface="Franklin Gothic Book" panose="020B0503020102020204" pitchFamily="34" charset="0"/>
              </a:rPr>
              <a:t>SISA.CA</a:t>
            </a:r>
            <a:endParaRPr lang="fr-CA" sz="2000" b="1" dirty="0">
              <a:solidFill>
                <a:srgbClr val="135787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3705495" y="1589776"/>
            <a:ext cx="3459377" cy="2584509"/>
          </a:xfrm>
          <a:prstGeom prst="flowChartProcess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r-CA" sz="2800" b="1" i="0" u="none" baseline="0" dirty="0" smtClean="0">
                <a:solidFill>
                  <a:schemeClr val="tx1"/>
                </a:solidFill>
              </a:rPr>
              <a:t>Merci!</a:t>
            </a:r>
            <a:endParaRPr lang="fr-CA" sz="2800" b="1" i="0" u="none" baseline="0" dirty="0">
              <a:solidFill>
                <a:schemeClr val="tx1"/>
              </a:solidFill>
            </a:endParaRPr>
          </a:p>
          <a:p>
            <a:pPr algn="ctr" rtl="0"/>
            <a:r>
              <a:rPr lang="fr-CA" sz="2800" b="0" i="0" u="none" baseline="0" dirty="0">
                <a:solidFill>
                  <a:schemeClr val="tx1"/>
                </a:solidFill>
              </a:rPr>
              <a:t> </a:t>
            </a:r>
          </a:p>
          <a:p>
            <a:pPr algn="ctr" rtl="0"/>
            <a:r>
              <a:rPr lang="fr-CA" sz="2800" b="1" i="0" u="none" baseline="0" dirty="0">
                <a:solidFill>
                  <a:schemeClr val="tx1"/>
                </a:solidFill>
              </a:rPr>
              <a:t>Commentaires </a:t>
            </a:r>
          </a:p>
          <a:p>
            <a:pPr algn="ctr" rtl="0"/>
            <a:r>
              <a:rPr lang="fr-CA" sz="2800" b="1" i="0" u="none" baseline="0" dirty="0">
                <a:solidFill>
                  <a:schemeClr val="tx1"/>
                </a:solidFill>
              </a:rPr>
              <a:t>Questions</a:t>
            </a:r>
            <a:endParaRPr lang="fr-CA" sz="28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817786|-9193934|-8748374|-551354|-16777216|ESDC&quot;,&quot;Id&quot;:&quot;5d9f8f3e3046462438619d7f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16x9_ESDC_01">
  <a:themeElements>
    <a:clrScheme name="Reaching Home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3174</TotalTime>
  <Words>655</Words>
  <Application>Microsoft Office PowerPoint</Application>
  <PresentationFormat>Widescreen</PresentationFormat>
  <Paragraphs>71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 Gothic Book</vt:lpstr>
      <vt:lpstr>Verdana</vt:lpstr>
      <vt:lpstr>16x9_ESDC_01</vt:lpstr>
      <vt:lpstr>Tout le monde compte 2021 Bienvenue</vt:lpstr>
      <vt:lpstr>Lancement de Vers un chez-soi  </vt:lpstr>
      <vt:lpstr>Sources de données nationales de Vers un chez-soi</vt:lpstr>
      <vt:lpstr>Dénombrement ponctuel et données administratives</vt:lpstr>
      <vt:lpstr>PowerPoint Presentation</vt:lpstr>
      <vt:lpstr>Apercu des résultats: Tout le monde compte 2018</vt:lpstr>
      <vt:lpstr>Apercu des résultats: Tout le monde compte 2018</vt:lpstr>
      <vt:lpstr>Données administratives et dénombrement ponctuel </vt:lpstr>
      <vt:lpstr>PowerPoint Presentation</vt:lpstr>
    </vt:vector>
  </TitlesOfParts>
  <Company>GoC / GdC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Reaching Home – Coordinated PiT Count 2020</dc:title>
  <dc:creator>Quayum, Sajidul S [NC]</dc:creator>
  <cp:lastModifiedBy>Gravel, Emilie E [NC]</cp:lastModifiedBy>
  <cp:revision>80</cp:revision>
  <cp:lastPrinted>2019-12-16T21:37:46Z</cp:lastPrinted>
  <dcterms:created xsi:type="dcterms:W3CDTF">2019-09-19T22:02:51Z</dcterms:created>
  <dcterms:modified xsi:type="dcterms:W3CDTF">2021-02-24T16:21:19Z</dcterms:modified>
</cp:coreProperties>
</file>